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3"/>
  </p:notesMasterIdLst>
  <p:handoutMasterIdLst>
    <p:handoutMasterId r:id="rId14"/>
  </p:handoutMasterIdLst>
  <p:sldIdLst>
    <p:sldId id="285" r:id="rId5"/>
    <p:sldId id="274" r:id="rId6"/>
    <p:sldId id="300" r:id="rId7"/>
    <p:sldId id="333" r:id="rId8"/>
    <p:sldId id="334" r:id="rId9"/>
    <p:sldId id="321" r:id="rId10"/>
    <p:sldId id="319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172994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076131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2" r:id="rId13"/>
    <p:sldLayoutId id="2147483661" r:id="rId14"/>
    <p:sldLayoutId id="2147483650" r:id="rId15"/>
    <p:sldLayoutId id="2147483662" r:id="rId16"/>
    <p:sldLayoutId id="2147483663" r:id="rId17"/>
    <p:sldLayoutId id="2147483688" r:id="rId18"/>
    <p:sldLayoutId id="2147483689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blog.cleancoder.com/uncle-bob/2016/11/10/TDD-Doesnt-work.html" TargetMode="External"/><Relationship Id="rId7" Type="http://schemas.openxmlformats.org/officeDocument/2006/relationships/hyperlink" Target="https://www.youtube.com/watch?v=4LUNr4AeLZM" TargetMode="External"/><Relationship Id="rId2" Type="http://schemas.openxmlformats.org/officeDocument/2006/relationships/hyperlink" Target="https://blog.cleancoder.com/uncle-bob/2013/03/06/ThePragmaticsOfTDD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agiledata.org/essays/tdd.html" TargetMode="External"/><Relationship Id="rId5" Type="http://schemas.openxmlformats.org/officeDocument/2006/relationships/hyperlink" Target="https://www.thedroidsonroids.com/blog/pros-of-tdd-test-driven-development-for-business" TargetMode="External"/><Relationship Id="rId10" Type="http://schemas.openxmlformats.org/officeDocument/2006/relationships/image" Target="../media/image12.jpg"/><Relationship Id="rId4" Type="http://schemas.openxmlformats.org/officeDocument/2006/relationships/hyperlink" Target="https://www.simform.com/what-is-tdd" TargetMode="External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433048" cy="1408451"/>
          </a:xfrm>
        </p:spPr>
        <p:txBody>
          <a:bodyPr/>
          <a:lstStyle/>
          <a:p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podemos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colaborar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Critérios</a:t>
            </a:r>
            <a:r>
              <a:rPr lang="en-US" sz="28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800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aceitação</a:t>
            </a:r>
            <a:endParaRPr lang="pt-BR" sz="2800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Stakeholders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052736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TDD, Clean Code e Refatoração – Treinamento Dev Team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4ACD8-CC32-4CC9-A323-0043AE0E7F0C}"/>
              </a:ext>
            </a:extLst>
          </p:cNvPr>
          <p:cNvSpPr/>
          <p:nvPr/>
        </p:nvSpPr>
        <p:spPr>
          <a:xfrm>
            <a:off x="633432" y="23167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eXtreme</a:t>
            </a:r>
            <a:r>
              <a:rPr lang="pt-BR" dirty="0"/>
              <a:t>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86A7E5-D1C8-4343-9D8E-20D6D7205BD3}"/>
              </a:ext>
            </a:extLst>
          </p:cNvPr>
          <p:cNvSpPr/>
          <p:nvPr/>
        </p:nvSpPr>
        <p:spPr>
          <a:xfrm>
            <a:off x="8956740" y="23167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Acompanhamento</a:t>
            </a:r>
            <a:br>
              <a:rPr lang="pt-BR" dirty="0"/>
            </a:br>
            <a:r>
              <a:rPr lang="pt-BR" dirty="0" err="1"/>
              <a:t>Peer</a:t>
            </a:r>
            <a:r>
              <a:rPr lang="pt-BR" dirty="0"/>
              <a:t> review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8F68C5-8EFC-4914-93C0-73FDA893C68E}"/>
              </a:ext>
            </a:extLst>
          </p:cNvPr>
          <p:cNvSpPr/>
          <p:nvPr/>
        </p:nvSpPr>
        <p:spPr>
          <a:xfrm>
            <a:off x="6182304" y="231674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Treinamentos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244AAB-319E-4BC8-AA53-B5EABB697F2F}"/>
              </a:ext>
            </a:extLst>
          </p:cNvPr>
          <p:cNvSpPr/>
          <p:nvPr/>
        </p:nvSpPr>
        <p:spPr>
          <a:xfrm>
            <a:off x="3407868" y="230846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TDD e Clean </a:t>
            </a:r>
            <a:r>
              <a:rPr lang="pt-BR" dirty="0" err="1"/>
              <a:t>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4600"/>
              </a:lnSpc>
            </a:pPr>
            <a:r>
              <a:rPr lang="da-DK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pode colaborar?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Como podemos colaborar?</a:t>
            </a:r>
          </a:p>
        </p:txBody>
      </p:sp>
      <p:pic>
        <p:nvPicPr>
          <p:cNvPr id="5" name="Picture 4" descr="A picture containing blackboard, television, indoor, monitor&#10;&#10;Description automatically generated">
            <a:extLst>
              <a:ext uri="{FF2B5EF4-FFF2-40B4-BE49-F238E27FC236}">
                <a16:creationId xmlns:a16="http://schemas.microsoft.com/office/drawing/2014/main" id="{3D761DA4-84FF-4BE6-9AD8-74C739EA96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0" t="1174" r="8284" b="1895"/>
          <a:stretch/>
        </p:blipFill>
        <p:spPr>
          <a:xfrm>
            <a:off x="1127448" y="2045690"/>
            <a:ext cx="4543217" cy="27666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2C227C4-4C5B-4294-BD7A-1BADD4A5736C}"/>
              </a:ext>
            </a:extLst>
          </p:cNvPr>
          <p:cNvSpPr/>
          <p:nvPr/>
        </p:nvSpPr>
        <p:spPr>
          <a:xfrm>
            <a:off x="6384032" y="2828835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pt-BR" b="1" dirty="0">
                <a:latin typeface="MinionPro-Regular"/>
              </a:rPr>
              <a:t>Estabelecer claros critérios de aceitação, delimitará o escopo e facilitará muito na criação dos componentes e seus respectivos cenários de teste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572951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Como podemos colaborar? – Critérios de aceitação - Exemplos</a:t>
            </a:r>
          </a:p>
        </p:txBody>
      </p:sp>
      <p:pic>
        <p:nvPicPr>
          <p:cNvPr id="11" name="Picture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DA2B9AE-046E-4DE7-9C6C-553CB0167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807609"/>
            <a:ext cx="5388584" cy="2836565"/>
          </a:xfrm>
          <a:prstGeom prst="rect">
            <a:avLst/>
          </a:prstGeom>
        </p:spPr>
      </p:pic>
      <p:pic>
        <p:nvPicPr>
          <p:cNvPr id="13" name="Picture 1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AC33107-DB1D-4971-89EF-4760E766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71" y="3429000"/>
            <a:ext cx="5590434" cy="28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918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62534"/>
              </p:ext>
            </p:extLst>
          </p:nvPr>
        </p:nvGraphicFramePr>
        <p:xfrm>
          <a:off x="528969" y="1124744"/>
          <a:ext cx="11134061" cy="331236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071087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5062974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019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3010452"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https://blog.cleancoder.com/uncle-bob/2013/03/06/ThePragmaticsOfTDD.html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https://blog.cleancoder.com/uncle-bob/2016/11/10/TDD-Doesnt-work.html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https://www.simform.com/what-is-tdd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https://www.thedroidsonroids.com/blog/pros-of-tdd-test-driven-development-for-business</a:t>
                      </a:r>
                      <a:endParaRPr lang="pt-BR" sz="1400" kern="1200" dirty="0"/>
                    </a:p>
                    <a:p>
                      <a:endParaRPr lang="pt-BR" sz="1400" kern="1200" dirty="0"/>
                    </a:p>
                    <a:p>
                      <a:r>
                        <a:rPr lang="pt-B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http://agiledata.org/essays/tdd.html</a:t>
                      </a:r>
                      <a:endParaRPr lang="pt-B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kern="1200" dirty="0">
                        <a:hlinkClick r:id="rId7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400" kern="1200" dirty="0">
                        <a:hlinkClick r:id="rId7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5" name="Picture 4" descr="A picture containing orange&#10;&#10;Description automatically generated">
            <a:extLst>
              <a:ext uri="{FF2B5EF4-FFF2-40B4-BE49-F238E27FC236}">
                <a16:creationId xmlns:a16="http://schemas.microsoft.com/office/drawing/2014/main" id="{AB03FC7B-071A-4784-A109-5FF455E79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2136126"/>
            <a:ext cx="1296878" cy="1778576"/>
          </a:xfrm>
          <a:prstGeom prst="rect">
            <a:avLst/>
          </a:prstGeom>
        </p:spPr>
      </p:pic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F677738-B140-4E08-9E7D-D3483E4D65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125" y="2136126"/>
            <a:ext cx="1247538" cy="1787185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30354C6-A5B3-448F-8DF2-15291E503D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775" y="2136126"/>
            <a:ext cx="1372153" cy="18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76" y="1700808"/>
            <a:ext cx="10440540" cy="2989288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Como podemos colaborar?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Critérios de aceitação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prestador-paulo.kolbe@b3.com.br/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paulo.kolbe@gft.com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MinionPro-Regular</vt:lpstr>
      <vt:lpstr>Segoe UI</vt:lpstr>
      <vt:lpstr>Wingdings</vt:lpstr>
      <vt:lpstr>Office Theme</vt:lpstr>
      <vt:lpstr>Como podemos colaborar? Critérios de aceitação</vt:lpstr>
      <vt:lpstr>Recapitulando...</vt:lpstr>
      <vt:lpstr>PowerPoint Presentation</vt:lpstr>
      <vt:lpstr>Como podemos colaborar?</vt:lpstr>
      <vt:lpstr>Como podemos colaborar? – Critérios de aceitação - Exemplos</vt:lpstr>
      <vt:lpstr>PowerPoint Presentation</vt:lpstr>
      <vt:lpstr>REFERÊNCIAS BIBLIOGRÁFICAS</vt:lpstr>
      <vt:lpstr>Como podemos colaborar? Critérios de aceitação  prestador-paulo.kolbe@b3.com.br/ paulo.kolbe@gft.com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229</cp:revision>
  <dcterms:created xsi:type="dcterms:W3CDTF">2016-08-02T14:53:12Z</dcterms:created>
  <dcterms:modified xsi:type="dcterms:W3CDTF">2020-07-08T19:41:35Z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