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74" r:id="rId6"/>
    <p:sldId id="300" r:id="rId7"/>
    <p:sldId id="355" r:id="rId8"/>
    <p:sldId id="321" r:id="rId9"/>
    <p:sldId id="31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7613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61" r:id="rId14"/>
    <p:sldLayoutId id="2147483650" r:id="rId15"/>
    <p:sldLayoutId id="2147483662" r:id="rId16"/>
    <p:sldLayoutId id="2147483663" r:id="rId17"/>
    <p:sldLayoutId id="2147483688" r:id="rId18"/>
    <p:sldLayoutId id="2147483689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www.youtube.com/watch?v=4LUNr4AeLZM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10" Type="http://schemas.openxmlformats.org/officeDocument/2006/relationships/image" Target="../media/image10.jpg"/><Relationship Id="rId4" Type="http://schemas.openxmlformats.org/officeDocument/2006/relationships/hyperlink" Target="https://www.simform.com/what-is-tdd" TargetMode="Externa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podemos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colaborar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</a:t>
            </a:r>
            <a:r>
              <a:rPr lang="en-US" sz="2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Técnico no Product Backlog</a:t>
            </a:r>
            <a:endParaRPr lang="pt-BR" sz="2800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podemos colaborar? DoR e DoD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3321564" y="242916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of</a:t>
            </a:r>
            <a:br>
              <a:rPr lang="pt-BR" dirty="0"/>
            </a:br>
            <a:r>
              <a:rPr lang="pt-BR" dirty="0" err="1"/>
              <a:t>Ready</a:t>
            </a:r>
            <a:endParaRPr lang="pt-B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6096000" y="242088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of</a:t>
            </a:r>
            <a:br>
              <a:rPr lang="pt-BR" dirty="0"/>
            </a:br>
            <a:r>
              <a:rPr lang="pt-BR" dirty="0" err="1"/>
              <a:t>Done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 colaborar?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 Débito técnico também é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Backlog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D6687-255D-4CA4-877E-9BF3979481D6}"/>
              </a:ext>
            </a:extLst>
          </p:cNvPr>
          <p:cNvCxnSpPr/>
          <p:nvPr/>
        </p:nvCxnSpPr>
        <p:spPr>
          <a:xfrm>
            <a:off x="6096000" y="980728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2DCF1-9703-45EE-B743-9F148FB806CB}"/>
              </a:ext>
            </a:extLst>
          </p:cNvPr>
          <p:cNvCxnSpPr/>
          <p:nvPr/>
        </p:nvCxnSpPr>
        <p:spPr>
          <a:xfrm>
            <a:off x="767408" y="3429000"/>
            <a:ext cx="10945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9D3911-186F-41AD-B72A-36A9E589F2F0}"/>
              </a:ext>
            </a:extLst>
          </p:cNvPr>
          <p:cNvSpPr txBox="1"/>
          <p:nvPr/>
        </p:nvSpPr>
        <p:spPr>
          <a:xfrm>
            <a:off x="10992544" y="3059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A81D3-BE55-4AEB-A990-9E1BD9B0E1F8}"/>
              </a:ext>
            </a:extLst>
          </p:cNvPr>
          <p:cNvSpPr txBox="1"/>
          <p:nvPr/>
        </p:nvSpPr>
        <p:spPr>
          <a:xfrm>
            <a:off x="689785" y="344276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Passado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0226C-F86B-4B52-BA83-F08ADA5A448A}"/>
              </a:ext>
            </a:extLst>
          </p:cNvPr>
          <p:cNvSpPr txBox="1"/>
          <p:nvPr/>
        </p:nvSpPr>
        <p:spPr>
          <a:xfrm>
            <a:off x="5663952" y="57509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Negócio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EB872-3893-4D4E-BACF-C5D6E7A4FC60}"/>
              </a:ext>
            </a:extLst>
          </p:cNvPr>
          <p:cNvSpPr txBox="1"/>
          <p:nvPr/>
        </p:nvSpPr>
        <p:spPr>
          <a:xfrm>
            <a:off x="5663952" y="58317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Técnico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9952EC-7779-4C1E-B65B-1D911DCB5ED9}"/>
              </a:ext>
            </a:extLst>
          </p:cNvPr>
          <p:cNvGrpSpPr/>
          <p:nvPr/>
        </p:nvGrpSpPr>
        <p:grpSpPr>
          <a:xfrm>
            <a:off x="3515435" y="1132007"/>
            <a:ext cx="1415908" cy="1368000"/>
            <a:chOff x="3515435" y="1132007"/>
            <a:chExt cx="1415908" cy="1368000"/>
          </a:xfrm>
        </p:grpSpPr>
        <p:pic>
          <p:nvPicPr>
            <p:cNvPr id="20" name="Picture 19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E5BAD6CF-48DC-4660-B175-FB753FA4C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1" t="1518" r="34631" b="62175"/>
            <a:stretch/>
          </p:blipFill>
          <p:spPr>
            <a:xfrm>
              <a:off x="3515435" y="1132007"/>
              <a:ext cx="1376288" cy="1368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3B3370-9B3C-4C4C-AC32-1534A0881280}"/>
                </a:ext>
              </a:extLst>
            </p:cNvPr>
            <p:cNvSpPr txBox="1"/>
            <p:nvPr/>
          </p:nvSpPr>
          <p:spPr>
            <a:xfrm>
              <a:off x="3555080" y="1656556"/>
              <a:ext cx="137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Manutenção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FB3025-83E7-4E6D-B888-921091E725E0}"/>
              </a:ext>
            </a:extLst>
          </p:cNvPr>
          <p:cNvGrpSpPr/>
          <p:nvPr/>
        </p:nvGrpSpPr>
        <p:grpSpPr>
          <a:xfrm>
            <a:off x="1759998" y="1516632"/>
            <a:ext cx="1376288" cy="1368643"/>
            <a:chOff x="1759998" y="1516632"/>
            <a:chExt cx="1376288" cy="1368643"/>
          </a:xfrm>
        </p:grpSpPr>
        <p:pic>
          <p:nvPicPr>
            <p:cNvPr id="22" name="Picture 21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EB241401-1F64-43AF-8C8A-CC2A55AF2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1" t="1518" r="34631" b="62175"/>
            <a:stretch/>
          </p:blipFill>
          <p:spPr>
            <a:xfrm>
              <a:off x="1759998" y="1516632"/>
              <a:ext cx="1376288" cy="13686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57ADB4-902A-4F8F-9C77-0A7965F5972D}"/>
                </a:ext>
              </a:extLst>
            </p:cNvPr>
            <p:cNvSpPr txBox="1"/>
            <p:nvPr/>
          </p:nvSpPr>
          <p:spPr>
            <a:xfrm>
              <a:off x="1883679" y="2020146"/>
              <a:ext cx="112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 Fixes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0472E0-DE35-4C3D-AF88-C5F29FB4AE51}"/>
              </a:ext>
            </a:extLst>
          </p:cNvPr>
          <p:cNvGrpSpPr/>
          <p:nvPr/>
        </p:nvGrpSpPr>
        <p:grpSpPr>
          <a:xfrm>
            <a:off x="4068140" y="4074701"/>
            <a:ext cx="1527006" cy="1368000"/>
            <a:chOff x="1716273" y="3780880"/>
            <a:chExt cx="1527006" cy="1368000"/>
          </a:xfrm>
        </p:grpSpPr>
        <p:pic>
          <p:nvPicPr>
            <p:cNvPr id="21" name="Picture 20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5EA0DE3B-B2F7-4DAC-83ED-4EB2063A5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6" t="597" r="67860" b="63227"/>
            <a:stretch/>
          </p:blipFill>
          <p:spPr>
            <a:xfrm>
              <a:off x="1716273" y="3780880"/>
              <a:ext cx="1401164" cy="136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F421C8-AEFB-4DE7-A0C2-B71673363D82}"/>
                </a:ext>
              </a:extLst>
            </p:cNvPr>
            <p:cNvSpPr txBox="1"/>
            <p:nvPr/>
          </p:nvSpPr>
          <p:spPr>
            <a:xfrm>
              <a:off x="1842124" y="3904247"/>
              <a:ext cx="1401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eliminar</a:t>
              </a:r>
            </a:p>
            <a:p>
              <a:r>
                <a:rPr lang="pt-B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código duplicado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2BC53-E695-4451-A0AC-696F88D9697F}"/>
              </a:ext>
            </a:extLst>
          </p:cNvPr>
          <p:cNvGrpSpPr/>
          <p:nvPr/>
        </p:nvGrpSpPr>
        <p:grpSpPr>
          <a:xfrm>
            <a:off x="2064838" y="3536351"/>
            <a:ext cx="1401164" cy="1368000"/>
            <a:chOff x="1716273" y="3780880"/>
            <a:chExt cx="1401164" cy="1368000"/>
          </a:xfrm>
        </p:grpSpPr>
        <p:pic>
          <p:nvPicPr>
            <p:cNvPr id="29" name="Picture 28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5AD0C7D0-2158-43DD-8B01-EB9580B61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6" t="597" r="67860" b="63227"/>
            <a:stretch/>
          </p:blipFill>
          <p:spPr>
            <a:xfrm>
              <a:off x="1716273" y="3780880"/>
              <a:ext cx="1401164" cy="1368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16049B-DEB8-42D1-A11E-3567681D60F7}"/>
                </a:ext>
              </a:extLst>
            </p:cNvPr>
            <p:cNvSpPr txBox="1"/>
            <p:nvPr/>
          </p:nvSpPr>
          <p:spPr>
            <a:xfrm>
              <a:off x="1867914" y="4006651"/>
              <a:ext cx="1097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testes unitários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FDFF2C-804F-497D-BA6F-07F5BFF3F27A}"/>
              </a:ext>
            </a:extLst>
          </p:cNvPr>
          <p:cNvGrpSpPr/>
          <p:nvPr/>
        </p:nvGrpSpPr>
        <p:grpSpPr>
          <a:xfrm>
            <a:off x="2246327" y="4972387"/>
            <a:ext cx="1401164" cy="1368000"/>
            <a:chOff x="1716273" y="3780880"/>
            <a:chExt cx="1401164" cy="1368000"/>
          </a:xfrm>
        </p:grpSpPr>
        <p:pic>
          <p:nvPicPr>
            <p:cNvPr id="32" name="Picture 31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7145B53D-6C58-463A-BE3B-22FDB617B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6" t="597" r="67860" b="63227"/>
            <a:stretch/>
          </p:blipFill>
          <p:spPr>
            <a:xfrm>
              <a:off x="1716273" y="3780880"/>
              <a:ext cx="1401164" cy="1368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EAB163-58B2-421E-A875-D7872C06EED1}"/>
                </a:ext>
              </a:extLst>
            </p:cNvPr>
            <p:cNvSpPr txBox="1"/>
            <p:nvPr/>
          </p:nvSpPr>
          <p:spPr>
            <a:xfrm>
              <a:off x="2074041" y="4006651"/>
              <a:ext cx="817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</a:t>
              </a:r>
              <a:r>
                <a:rPr lang="pt-B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BR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smells</a:t>
              </a:r>
              <a:endPara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48EA8E-17D1-46E0-94CF-10834CCD45DD}"/>
              </a:ext>
            </a:extLst>
          </p:cNvPr>
          <p:cNvGrpSpPr/>
          <p:nvPr/>
        </p:nvGrpSpPr>
        <p:grpSpPr>
          <a:xfrm>
            <a:off x="7670861" y="1409924"/>
            <a:ext cx="1385652" cy="1368000"/>
            <a:chOff x="7670861" y="1409924"/>
            <a:chExt cx="1385652" cy="1368000"/>
          </a:xfrm>
        </p:grpSpPr>
        <p:pic>
          <p:nvPicPr>
            <p:cNvPr id="23" name="Picture 22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14019FA3-D588-456F-9187-7907F9806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29" t="45715" r="295" b="17989"/>
            <a:stretch/>
          </p:blipFill>
          <p:spPr>
            <a:xfrm>
              <a:off x="7670861" y="1409924"/>
              <a:ext cx="1385652" cy="1368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E07E2A-295A-41FE-8725-D2567ADF2488}"/>
                </a:ext>
              </a:extLst>
            </p:cNvPr>
            <p:cNvSpPr txBox="1"/>
            <p:nvPr/>
          </p:nvSpPr>
          <p:spPr>
            <a:xfrm>
              <a:off x="7775386" y="1757948"/>
              <a:ext cx="1128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Nova</a:t>
              </a:r>
            </a:p>
            <a:p>
              <a:pPr algn="ctr"/>
              <a:r>
                <a:rPr lang="pt-BR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feature</a:t>
              </a:r>
              <a:endPara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0F9D02-8F07-474C-9EC6-0FF6E79E7AD9}"/>
              </a:ext>
            </a:extLst>
          </p:cNvPr>
          <p:cNvGrpSpPr/>
          <p:nvPr/>
        </p:nvGrpSpPr>
        <p:grpSpPr>
          <a:xfrm>
            <a:off x="6759888" y="4283145"/>
            <a:ext cx="1384299" cy="1368000"/>
            <a:chOff x="6672064" y="3626486"/>
            <a:chExt cx="1384299" cy="1368000"/>
          </a:xfrm>
        </p:grpSpPr>
        <p:pic>
          <p:nvPicPr>
            <p:cNvPr id="19" name="Picture 18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F8AEF18B-6219-423E-9577-210BAF1AE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7" t="44615" r="33620" b="16993"/>
            <a:stretch/>
          </p:blipFill>
          <p:spPr>
            <a:xfrm>
              <a:off x="6672064" y="3626486"/>
              <a:ext cx="1384299" cy="1368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5D0720-7AEE-46F6-BBAB-2BD515D18B03}"/>
                </a:ext>
              </a:extLst>
            </p:cNvPr>
            <p:cNvSpPr txBox="1"/>
            <p:nvPr/>
          </p:nvSpPr>
          <p:spPr>
            <a:xfrm>
              <a:off x="6735906" y="3830158"/>
              <a:ext cx="12566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Nova ferramenta de teste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537603-219C-45D9-AE1C-D0435593CFBD}"/>
              </a:ext>
            </a:extLst>
          </p:cNvPr>
          <p:cNvGrpSpPr/>
          <p:nvPr/>
        </p:nvGrpSpPr>
        <p:grpSpPr>
          <a:xfrm>
            <a:off x="8273850" y="3978391"/>
            <a:ext cx="1384299" cy="1368000"/>
            <a:chOff x="8273850" y="3978391"/>
            <a:chExt cx="1384299" cy="1368000"/>
          </a:xfrm>
        </p:grpSpPr>
        <p:pic>
          <p:nvPicPr>
            <p:cNvPr id="18" name="Picture 17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81217008-F193-4E84-BE40-86430FC17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7" t="44615" r="33620" b="16993"/>
            <a:stretch/>
          </p:blipFill>
          <p:spPr>
            <a:xfrm>
              <a:off x="8273850" y="3978391"/>
              <a:ext cx="1384299" cy="136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009466-1CF8-40DC-B812-A414140E679A}"/>
                </a:ext>
              </a:extLst>
            </p:cNvPr>
            <p:cNvSpPr txBox="1"/>
            <p:nvPr/>
          </p:nvSpPr>
          <p:spPr>
            <a:xfrm>
              <a:off x="8339849" y="4326056"/>
              <a:ext cx="1213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Novo 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framework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3404C2-69FA-4599-9169-47959DFFC7A8}"/>
              </a:ext>
            </a:extLst>
          </p:cNvPr>
          <p:cNvSpPr txBox="1"/>
          <p:nvPr/>
        </p:nvSpPr>
        <p:spPr>
          <a:xfrm>
            <a:off x="4928057" y="30236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Suporte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95488-CB86-4829-AB33-DD0C08DCBC2C}"/>
              </a:ext>
            </a:extLst>
          </p:cNvPr>
          <p:cNvSpPr txBox="1"/>
          <p:nvPr/>
        </p:nvSpPr>
        <p:spPr>
          <a:xfrm>
            <a:off x="6240016" y="30236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  <a:endParaRPr lang="pt-BR" b="1" dirty="0">
              <a:ln w="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9BCDEB-B796-44F6-9D30-BA00DAF2E104}"/>
              </a:ext>
            </a:extLst>
          </p:cNvPr>
          <p:cNvSpPr txBox="1"/>
          <p:nvPr/>
        </p:nvSpPr>
        <p:spPr>
          <a:xfrm>
            <a:off x="6240016" y="34418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Evolução arquitetural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5449A-6023-4990-8F52-417CEADFE009}"/>
              </a:ext>
            </a:extLst>
          </p:cNvPr>
          <p:cNvSpPr txBox="1"/>
          <p:nvPr/>
        </p:nvSpPr>
        <p:spPr>
          <a:xfrm>
            <a:off x="4275129" y="3455464"/>
            <a:ext cx="16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Débito Técnico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9B1179-61AF-471B-9677-8CAE872AE8CD}"/>
              </a:ext>
            </a:extLst>
          </p:cNvPr>
          <p:cNvSpPr txBox="1"/>
          <p:nvPr/>
        </p:nvSpPr>
        <p:spPr>
          <a:xfrm>
            <a:off x="8273850" y="304658"/>
            <a:ext cx="178258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400" b="1" dirty="0">
                <a:ln/>
                <a:solidFill>
                  <a:schemeClr val="accent3"/>
                </a:solidFill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577734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2534"/>
              </p:ext>
            </p:extLst>
          </p:nvPr>
        </p:nvGraphicFramePr>
        <p:xfrm>
          <a:off x="528969" y="1124744"/>
          <a:ext cx="11134061" cy="33123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71087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062974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01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010452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136126"/>
            <a:ext cx="1296878" cy="1778576"/>
          </a:xfrm>
          <a:prstGeom prst="rect">
            <a:avLst/>
          </a:prstGeom>
        </p:spPr>
      </p:pic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5" y="2136126"/>
            <a:ext cx="1247538" cy="1787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75" y="2136126"/>
            <a:ext cx="1372153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6" y="1700808"/>
            <a:ext cx="10440540" cy="2989288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Débito técnico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Backlog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Como podemos colaborar? Débito Técnico no Product Backlog</vt:lpstr>
      <vt:lpstr>Recapitulando...</vt:lpstr>
      <vt:lpstr>PowerPoint Presentation</vt:lpstr>
      <vt:lpstr>Como podemos colaborar? Débito técnico também é Product Backlog</vt:lpstr>
      <vt:lpstr>PowerPoint Presentation</vt:lpstr>
      <vt:lpstr>REFERÊNCIAS BIBLIOGRÁFICAS</vt:lpstr>
      <vt:lpstr>Como podemos colaborar? Débito técnico no Product Backlog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231</cp:revision>
  <dcterms:created xsi:type="dcterms:W3CDTF">2016-08-02T14:53:12Z</dcterms:created>
  <dcterms:modified xsi:type="dcterms:W3CDTF">2020-07-08T19:52:28Z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