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2"/>
  </p:notesMasterIdLst>
  <p:handoutMasterIdLst>
    <p:handoutMasterId r:id="rId13"/>
  </p:handoutMasterIdLst>
  <p:sldIdLst>
    <p:sldId id="285" r:id="rId5"/>
    <p:sldId id="274" r:id="rId6"/>
    <p:sldId id="300" r:id="rId7"/>
    <p:sldId id="335" r:id="rId8"/>
    <p:sldId id="321" r:id="rId9"/>
    <p:sldId id="319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62"/>
    <a:srgbClr val="00B0EA"/>
    <a:srgbClr val="FFFFFF"/>
    <a:srgbClr val="123274"/>
    <a:srgbClr val="DE7F00"/>
    <a:srgbClr val="E6E6E6"/>
    <a:srgbClr val="F6A841"/>
    <a:srgbClr val="003273"/>
    <a:srgbClr val="5D6061"/>
    <a:srgbClr val="0D2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5" autoAdjust="0"/>
    <p:restoredTop sz="99872" autoAdjust="0"/>
  </p:normalViewPr>
  <p:slideViewPr>
    <p:cSldViewPr>
      <p:cViewPr varScale="1">
        <p:scale>
          <a:sx n="68" d="100"/>
          <a:sy n="68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13"/>
          <p:cNvSpPr>
            <a:spLocks noGrp="1"/>
          </p:cNvSpPr>
          <p:nvPr>
            <p:ph type="body" sz="quarter" idx="13"/>
          </p:nvPr>
        </p:nvSpPr>
        <p:spPr>
          <a:xfrm>
            <a:off x="335360" y="98072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B0F0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Espaço Reservado para Texto 13"/>
          <p:cNvSpPr>
            <a:spLocks noGrp="1"/>
          </p:cNvSpPr>
          <p:nvPr>
            <p:ph type="body" sz="quarter" idx="16"/>
          </p:nvPr>
        </p:nvSpPr>
        <p:spPr>
          <a:xfrm>
            <a:off x="335359" y="138776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12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335359" y="179479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8"/>
          </p:nvPr>
        </p:nvSpPr>
        <p:spPr>
          <a:xfrm>
            <a:off x="335359" y="222302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9"/>
          </p:nvPr>
        </p:nvSpPr>
        <p:spPr>
          <a:xfrm>
            <a:off x="335359" y="265124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335359" y="3079475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6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335359" y="3507702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22"/>
          </p:nvPr>
        </p:nvSpPr>
        <p:spPr>
          <a:xfrm>
            <a:off x="335359" y="3946006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Texto 13"/>
          <p:cNvSpPr>
            <a:spLocks noGrp="1"/>
          </p:cNvSpPr>
          <p:nvPr>
            <p:ph type="body" sz="quarter" idx="23"/>
          </p:nvPr>
        </p:nvSpPr>
        <p:spPr>
          <a:xfrm>
            <a:off x="335359" y="4384310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Texto 13"/>
          <p:cNvSpPr>
            <a:spLocks noGrp="1"/>
          </p:cNvSpPr>
          <p:nvPr>
            <p:ph type="body" sz="quarter" idx="24"/>
          </p:nvPr>
        </p:nvSpPr>
        <p:spPr>
          <a:xfrm>
            <a:off x="335359" y="482261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Texto 13"/>
          <p:cNvSpPr>
            <a:spLocks noGrp="1"/>
          </p:cNvSpPr>
          <p:nvPr>
            <p:ph type="body" sz="quarter" idx="25"/>
          </p:nvPr>
        </p:nvSpPr>
        <p:spPr>
          <a:xfrm>
            <a:off x="335359" y="526091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6172994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076131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2" r:id="rId13"/>
    <p:sldLayoutId id="2147483661" r:id="rId14"/>
    <p:sldLayoutId id="2147483650" r:id="rId15"/>
    <p:sldLayoutId id="2147483662" r:id="rId16"/>
    <p:sldLayoutId id="2147483663" r:id="rId17"/>
    <p:sldLayoutId id="2147483688" r:id="rId18"/>
    <p:sldLayoutId id="2147483689" r:id="rId19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blog.cleancoder.com/uncle-bob/2016/11/10/TDD-Doesnt-work.html" TargetMode="External"/><Relationship Id="rId7" Type="http://schemas.openxmlformats.org/officeDocument/2006/relationships/hyperlink" Target="https://www.youtube.com/watch?v=4LUNr4AeLZM" TargetMode="External"/><Relationship Id="rId2" Type="http://schemas.openxmlformats.org/officeDocument/2006/relationships/hyperlink" Target="https://blog.cleancoder.com/uncle-bob/2013/03/06/ThePragmaticsOfTDD.html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agiledata.org/essays/tdd.html" TargetMode="External"/><Relationship Id="rId5" Type="http://schemas.openxmlformats.org/officeDocument/2006/relationships/hyperlink" Target="https://www.thedroidsonroids.com/blog/pros-of-tdd-test-driven-development-for-business" TargetMode="External"/><Relationship Id="rId10" Type="http://schemas.openxmlformats.org/officeDocument/2006/relationships/image" Target="../media/image14.jpg"/><Relationship Id="rId4" Type="http://schemas.openxmlformats.org/officeDocument/2006/relationships/hyperlink" Target="https://www.simform.com/what-is-tdd" TargetMode="External"/><Relationship Id="rId9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9433048" cy="1408451"/>
          </a:xfrm>
        </p:spPr>
        <p:txBody>
          <a:bodyPr/>
          <a:lstStyle/>
          <a:p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Onde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acompanhar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evolução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b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2800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Stakeholders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6"/>
          </p:nvPr>
        </p:nvSpPr>
        <p:spPr>
          <a:xfrm>
            <a:off x="335358" y="1052736"/>
            <a:ext cx="11040533" cy="632244"/>
          </a:xfrm>
        </p:spPr>
        <p:txBody>
          <a:bodyPr>
            <a:normAutofit/>
          </a:bodyPr>
          <a:lstStyle/>
          <a:p>
            <a:pPr algn="ctr"/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Como podemos colaborar? Débito Técnico no Product Backlog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Recapitulando...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14ACD8-CC32-4CC9-A323-0043AE0E7F0C}"/>
              </a:ext>
            </a:extLst>
          </p:cNvPr>
          <p:cNvSpPr/>
          <p:nvPr/>
        </p:nvSpPr>
        <p:spPr>
          <a:xfrm>
            <a:off x="3321564" y="2429167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Definição de débito técnico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244AAB-319E-4BC8-AA53-B5EABB697F2F}"/>
              </a:ext>
            </a:extLst>
          </p:cNvPr>
          <p:cNvSpPr/>
          <p:nvPr/>
        </p:nvSpPr>
        <p:spPr>
          <a:xfrm>
            <a:off x="6096000" y="2420888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Product</a:t>
            </a:r>
            <a:r>
              <a:rPr lang="pt-BR" dirty="0"/>
              <a:t> Backlog</a:t>
            </a:r>
          </a:p>
        </p:txBody>
      </p:sp>
    </p:spTree>
    <p:extLst>
      <p:ext uri="{BB962C8B-B14F-4D97-AF65-F5344CB8AC3E}">
        <p14:creationId xmlns:p14="http://schemas.microsoft.com/office/powerpoint/2010/main" val="369579098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ts val="4600"/>
              </a:lnSpc>
            </a:pPr>
            <a:r>
              <a:rPr lang="da-DK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Onde acompanhar a evolução?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0803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&#10;&#10;Description automatically generated">
            <a:extLst>
              <a:ext uri="{FF2B5EF4-FFF2-40B4-BE49-F238E27FC236}">
                <a16:creationId xmlns:a16="http://schemas.microsoft.com/office/drawing/2014/main" id="{93B759A2-9FFA-4351-9382-84A47CB80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6" y="649897"/>
            <a:ext cx="2473931" cy="1484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Onde acompanhar a evolução? - Dashboards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DA8FBC8-A340-4DB6-8074-BA09800A31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97" y="1196753"/>
            <a:ext cx="2930706" cy="1648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B4652B1C-6370-40AA-B2C1-6147E913C9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727" y="4379361"/>
            <a:ext cx="4058683" cy="1484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04E339-2A3F-45A5-98DC-322DA02BC40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5" b="34384"/>
          <a:stretch/>
        </p:blipFill>
        <p:spPr>
          <a:xfrm>
            <a:off x="690323" y="4357400"/>
            <a:ext cx="4167032" cy="1484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E18AE6B-585B-439D-9998-8616F0242A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r="1698" b="7646"/>
          <a:stretch/>
        </p:blipFill>
        <p:spPr>
          <a:xfrm>
            <a:off x="3155398" y="2021014"/>
            <a:ext cx="5760640" cy="2651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496002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B7CF9731-B742-4361-B426-B113AA0D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165678"/>
            <a:ext cx="3312368" cy="2526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912050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REFERÊNCIAS BIBLIOGRÁFICAS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538883BE-D574-4D91-97C7-B5CCF3D2E7B3}"/>
              </a:ext>
            </a:extLst>
          </p:cNvPr>
          <p:cNvSpPr txBox="1"/>
          <p:nvPr/>
        </p:nvSpPr>
        <p:spPr>
          <a:xfrm>
            <a:off x="744279" y="1743740"/>
            <a:ext cx="354064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 err="1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3899944C-D8E7-48C2-B828-F359BD9BF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562534"/>
              </p:ext>
            </p:extLst>
          </p:nvPr>
        </p:nvGraphicFramePr>
        <p:xfrm>
          <a:off x="528969" y="1124744"/>
          <a:ext cx="11134061" cy="33123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071087">
                  <a:extLst>
                    <a:ext uri="{9D8B030D-6E8A-4147-A177-3AD203B41FA5}">
                      <a16:colId xmlns:a16="http://schemas.microsoft.com/office/drawing/2014/main" val="3980891844"/>
                    </a:ext>
                  </a:extLst>
                </a:gridCol>
                <a:gridCol w="5062974">
                  <a:extLst>
                    <a:ext uri="{9D8B030D-6E8A-4147-A177-3AD203B41FA5}">
                      <a16:colId xmlns:a16="http://schemas.microsoft.com/office/drawing/2014/main" val="344395783"/>
                    </a:ext>
                  </a:extLst>
                </a:gridCol>
              </a:tblGrid>
              <a:tr h="30191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kern="1200" dirty="0"/>
                        <a:t>Sites</a:t>
                      </a:r>
                      <a:endParaRPr lang="pt-B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Livros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68365"/>
                  </a:ext>
                </a:extLst>
              </a:tr>
              <a:tr h="3010452">
                <a:tc>
                  <a:txBody>
                    <a:bodyPr/>
                    <a:lstStyle/>
                    <a:p>
                      <a:r>
                        <a:rPr lang="pt-BR" sz="1400" kern="1200" dirty="0"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https://blog.cleancoder.com/uncle-bob/2013/03/06/ThePragmaticsOfTDD.html</a:t>
                      </a:r>
                      <a:endParaRPr lang="pt-BR" sz="1400" kern="1200" dirty="0"/>
                    </a:p>
                    <a:p>
                      <a:endParaRPr lang="pt-BR" sz="1400" kern="1200" dirty="0"/>
                    </a:p>
                    <a:p>
                      <a:r>
                        <a:rPr lang="pt-BR" sz="1400" kern="1200" dirty="0"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https://blog.cleancoder.com/uncle-bob/2016/11/10/TDD-Doesnt-work.html</a:t>
                      </a:r>
                      <a:endParaRPr lang="pt-BR" sz="1400" kern="1200" dirty="0"/>
                    </a:p>
                    <a:p>
                      <a:endParaRPr lang="pt-BR" sz="1400" kern="1200" dirty="0"/>
                    </a:p>
                    <a:p>
                      <a:r>
                        <a:rPr lang="pt-BR" sz="1400" kern="1200" dirty="0"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https://www.simform.com/what-is-tdd</a:t>
                      </a:r>
                      <a:endParaRPr lang="pt-BR" sz="1400" kern="1200" dirty="0"/>
                    </a:p>
                    <a:p>
                      <a:endParaRPr lang="pt-BR" sz="1400" kern="1200" dirty="0"/>
                    </a:p>
                    <a:p>
                      <a:r>
                        <a:rPr lang="pt-BR" sz="1400" kern="1200" dirty="0"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https://www.thedroidsonroids.com/blog/pros-of-tdd-test-driven-development-for-business</a:t>
                      </a:r>
                      <a:endParaRPr lang="pt-BR" sz="1400" kern="1200" dirty="0"/>
                    </a:p>
                    <a:p>
                      <a:endParaRPr lang="pt-BR" sz="1400" kern="1200" dirty="0"/>
                    </a:p>
                    <a:p>
                      <a:r>
                        <a:rPr lang="pt-B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http://agiledata.org/essays/tdd.html</a:t>
                      </a:r>
                      <a:endParaRPr lang="pt-B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kern="1200" dirty="0">
                        <a:hlinkClick r:id="rId7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endParaRPr lang="pt-BR" sz="1400" kern="1200" dirty="0">
                        <a:hlinkClick r:id="rId7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3308"/>
                  </a:ext>
                </a:extLst>
              </a:tr>
            </a:tbl>
          </a:graphicData>
        </a:graphic>
      </p:graphicFrame>
      <p:pic>
        <p:nvPicPr>
          <p:cNvPr id="5" name="Picture 4" descr="A picture containing orange&#10;&#10;Description automatically generated">
            <a:extLst>
              <a:ext uri="{FF2B5EF4-FFF2-40B4-BE49-F238E27FC236}">
                <a16:creationId xmlns:a16="http://schemas.microsoft.com/office/drawing/2014/main" id="{AB03FC7B-071A-4784-A109-5FF455E79F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0" y="2136126"/>
            <a:ext cx="1296878" cy="1778576"/>
          </a:xfrm>
          <a:prstGeom prst="rect">
            <a:avLst/>
          </a:prstGeom>
        </p:spPr>
      </p:pic>
      <p:pic>
        <p:nvPicPr>
          <p:cNvPr id="6" name="Picture 5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CF677738-B140-4E08-9E7D-D3483E4D65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125" y="2136126"/>
            <a:ext cx="1247538" cy="1787185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30354C6-A5B3-448F-8DF2-15291E503D5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775" y="2136126"/>
            <a:ext cx="1372153" cy="181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988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76" y="1700808"/>
            <a:ext cx="10440540" cy="2460895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Onde acompanhar a evolução?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prestador-paulo.kolbe@b3.com.br/</a:t>
            </a:r>
            <a:b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paulo.kolbe@gft.com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134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Segoe UI</vt:lpstr>
      <vt:lpstr>Office Theme</vt:lpstr>
      <vt:lpstr>Onde acompanhar a evolução? </vt:lpstr>
      <vt:lpstr>Recapitulando...</vt:lpstr>
      <vt:lpstr>PowerPoint Presentation</vt:lpstr>
      <vt:lpstr>Onde acompanhar a evolução? - Dashboards</vt:lpstr>
      <vt:lpstr>PowerPoint Presentation</vt:lpstr>
      <vt:lpstr>REFERÊNCIAS BIBLIOGRÁFICAS</vt:lpstr>
      <vt:lpstr>Onde acompanhar a evolução?  prestador-paulo.kolbe@b3.com.br/ paulo.kolbe@gft.com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232</cp:revision>
  <dcterms:created xsi:type="dcterms:W3CDTF">2016-08-02T14:53:12Z</dcterms:created>
  <dcterms:modified xsi:type="dcterms:W3CDTF">2020-07-08T19:55:54Z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