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7"/>
  </p:notesMasterIdLst>
  <p:handoutMasterIdLst>
    <p:handoutMasterId r:id="rId18"/>
  </p:handoutMasterIdLst>
  <p:sldIdLst>
    <p:sldId id="285" r:id="rId5"/>
    <p:sldId id="274" r:id="rId6"/>
    <p:sldId id="268" r:id="rId7"/>
    <p:sldId id="287" r:id="rId8"/>
    <p:sldId id="300" r:id="rId9"/>
    <p:sldId id="323" r:id="rId10"/>
    <p:sldId id="324" r:id="rId11"/>
    <p:sldId id="301" r:id="rId12"/>
    <p:sldId id="322" r:id="rId13"/>
    <p:sldId id="321" r:id="rId14"/>
    <p:sldId id="319"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M&amp;FBOVESPA"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62"/>
    <a:srgbClr val="00B0EA"/>
    <a:srgbClr val="FFFFFF"/>
    <a:srgbClr val="123274"/>
    <a:srgbClr val="DE7F00"/>
    <a:srgbClr val="E6E6E6"/>
    <a:srgbClr val="F6A841"/>
    <a:srgbClr val="003273"/>
    <a:srgbClr val="5D6061"/>
    <a:srgbClr val="0D2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9872" autoAdjust="0"/>
  </p:normalViewPr>
  <p:slideViewPr>
    <p:cSldViewPr>
      <p:cViewPr varScale="1">
        <p:scale>
          <a:sx n="68" d="100"/>
          <a:sy n="68" d="100"/>
        </p:scale>
        <p:origin x="55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91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F996C-CA2C-436E-A903-7F2E7C68ADF8}" type="datetimeFigureOut">
              <a:rPr lang="en-US" smtClean="0"/>
              <a:pPr/>
              <a:t>7/2/2020</a:t>
            </a:fld>
            <a:endParaRPr lang="en-US"/>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6F0E9-F5E0-4616-9C10-7A8C156C72C0}" type="slidenum">
              <a:rPr lang="en-US" smtClean="0"/>
              <a:pPr/>
              <a:t>‹#›</a:t>
            </a:fld>
            <a:endParaRPr lang="en-US"/>
          </a:p>
        </p:txBody>
      </p:sp>
    </p:spTree>
    <p:extLst>
      <p:ext uri="{BB962C8B-B14F-4D97-AF65-F5344CB8AC3E}">
        <p14:creationId xmlns:p14="http://schemas.microsoft.com/office/powerpoint/2010/main" val="103668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6514A-F4CA-40F5-B508-6CC5FEA6DD64}" type="datetimeFigureOut">
              <a:rPr lang="en-US" smtClean="0"/>
              <a:pPr/>
              <a:t>7/2/2020</a:t>
            </a:fld>
            <a:endParaRPr lang="en-US"/>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B8404-7DFF-4128-BBDB-E2DC0C77B126}" type="slidenum">
              <a:rPr lang="en-US" smtClean="0"/>
              <a:pPr/>
              <a:t>‹#›</a:t>
            </a:fld>
            <a:endParaRPr lang="en-US"/>
          </a:p>
        </p:txBody>
      </p:sp>
    </p:spTree>
    <p:extLst>
      <p:ext uri="{BB962C8B-B14F-4D97-AF65-F5344CB8AC3E}">
        <p14:creationId xmlns:p14="http://schemas.microsoft.com/office/powerpoint/2010/main" val="139375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88172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0961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3538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pa">
    <p:spTree>
      <p:nvGrpSpPr>
        <p:cNvPr id="1" name=""/>
        <p:cNvGrpSpPr/>
        <p:nvPr/>
      </p:nvGrpSpPr>
      <p:grpSpPr>
        <a:xfrm>
          <a:off x="0" y="0"/>
          <a:ext cx="0" cy="0"/>
          <a:chOff x="0" y="0"/>
          <a:chExt cx="0" cy="0"/>
        </a:xfrm>
      </p:grpSpPr>
      <p:sp>
        <p:nvSpPr>
          <p:cNvPr id="13" name="Título 12"/>
          <p:cNvSpPr>
            <a:spLocks noGrp="1"/>
          </p:cNvSpPr>
          <p:nvPr userDrawn="1">
            <p:ph type="title" hasCustomPrompt="1"/>
          </p:nvPr>
        </p:nvSpPr>
        <p:spPr>
          <a:xfrm>
            <a:off x="407368" y="2060848"/>
            <a:ext cx="6600733" cy="1408451"/>
          </a:xfrm>
        </p:spPr>
        <p:txBody>
          <a:bodyPr anchor="t">
            <a:noAutofit/>
          </a:bodyPr>
          <a:lstStyle>
            <a:lvl1pPr algn="l">
              <a:defRPr sz="4000" b="1">
                <a:solidFill>
                  <a:schemeClr val="tx2"/>
                </a:solidFill>
                <a:latin typeface="Arial" panose="020B0604020202020204" pitchFamily="34" charset="0"/>
                <a:cs typeface="Arial" panose="020B0604020202020204" pitchFamily="34" charset="0"/>
              </a:defRPr>
            </a:lvl1pPr>
          </a:lstStyle>
          <a:p>
            <a:r>
              <a:rPr lang="pt-BR" dirty="0"/>
              <a:t>CLIQUE PARA EDITAR O TÍTULO MESTRE</a:t>
            </a:r>
            <a:endParaRPr lang="en-US" dirty="0"/>
          </a:p>
        </p:txBody>
      </p:sp>
      <p:sp>
        <p:nvSpPr>
          <p:cNvPr id="15" name="Espaço Reservado para Texto 14"/>
          <p:cNvSpPr>
            <a:spLocks noGrp="1"/>
          </p:cNvSpPr>
          <p:nvPr userDrawn="1">
            <p:ph type="body" sz="quarter" idx="15"/>
          </p:nvPr>
        </p:nvSpPr>
        <p:spPr>
          <a:xfrm>
            <a:off x="435406" y="3717032"/>
            <a:ext cx="6572695" cy="898212"/>
          </a:xfrm>
          <a:prstGeom prst="rect">
            <a:avLst/>
          </a:prstGeom>
        </p:spPr>
        <p:txBody>
          <a:bodyPr anchor="t">
            <a:noAutofit/>
          </a:bodyPr>
          <a:lstStyle>
            <a:lvl1pPr marL="0" indent="0" algn="l">
              <a:buNone/>
              <a:defRPr sz="1500">
                <a:solidFill>
                  <a:srgbClr val="00B0F0"/>
                </a:solidFill>
                <a:latin typeface="Arial" panose="020B0604020202020204" pitchFamily="34" charset="0"/>
                <a:cs typeface="Arial" panose="020B0604020202020204" pitchFamily="34" charset="0"/>
              </a:defRPr>
            </a:lvl1pPr>
          </a:lstStyle>
          <a:p>
            <a:pPr lvl="0"/>
            <a:r>
              <a:rPr lang="pt-BR" dirty="0"/>
              <a:t>Clique para editar o texto mestre</a:t>
            </a:r>
          </a:p>
        </p:txBody>
      </p:sp>
      <p:sp>
        <p:nvSpPr>
          <p:cNvPr id="2" name="Retângulo 1">
            <a:extLst>
              <a:ext uri="{FF2B5EF4-FFF2-40B4-BE49-F238E27FC236}">
                <a16:creationId xmlns:a16="http://schemas.microsoft.com/office/drawing/2014/main" id="{52C729FF-DF89-4FB9-8241-768BE0F48B50}"/>
              </a:ext>
            </a:extLst>
          </p:cNvPr>
          <p:cNvSpPr/>
          <p:nvPr userDrawn="1"/>
        </p:nvSpPr>
        <p:spPr>
          <a:xfrm>
            <a:off x="10416480" y="111564"/>
            <a:ext cx="1775520" cy="1445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1C7101DA-C0F2-4BFB-93B8-9A0FAB17FD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440" y="-27384"/>
            <a:ext cx="2016224" cy="2016224"/>
          </a:xfrm>
          <a:prstGeom prst="rect">
            <a:avLst/>
          </a:prstGeom>
        </p:spPr>
      </p:pic>
      <p:sp>
        <p:nvSpPr>
          <p:cNvPr id="3" name="Retângulo 2">
            <a:extLst>
              <a:ext uri="{FF2B5EF4-FFF2-40B4-BE49-F238E27FC236}">
                <a16:creationId xmlns:a16="http://schemas.microsoft.com/office/drawing/2014/main" id="{B271437B-F2A1-4A5B-8D3F-94BDF1B3B3EF}"/>
              </a:ext>
            </a:extLst>
          </p:cNvPr>
          <p:cNvSpPr/>
          <p:nvPr userDrawn="1"/>
        </p:nvSpPr>
        <p:spPr>
          <a:xfrm>
            <a:off x="435406" y="6127196"/>
            <a:ext cx="404010" cy="3259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510765309"/>
      </p:ext>
    </p:extLst>
  </p:cSld>
  <p:clrMapOvr>
    <a:masterClrMapping/>
  </p:clrMapOvr>
  <p:transition>
    <p:fade thruBlk="1"/>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2" name="Espaço Reservado para Texto 13"/>
          <p:cNvSpPr>
            <a:spLocks noGrp="1"/>
          </p:cNvSpPr>
          <p:nvPr>
            <p:ph type="body" sz="quarter" idx="13"/>
          </p:nvPr>
        </p:nvSpPr>
        <p:spPr>
          <a:xfrm>
            <a:off x="335360" y="980728"/>
            <a:ext cx="11040533" cy="360000"/>
          </a:xfrm>
          <a:prstGeom prst="rect">
            <a:avLst/>
          </a:prstGeom>
          <a:noFill/>
        </p:spPr>
        <p:txBody>
          <a:bodyPr anchor="ctr"/>
          <a:lstStyle>
            <a:lvl1pPr>
              <a:buNone/>
              <a:defRPr sz="2000">
                <a:solidFill>
                  <a:srgbClr val="00B0F0"/>
                </a:solidFill>
              </a:defRPr>
            </a:lvl1pPr>
          </a:lstStyle>
          <a:p>
            <a:pPr lvl="0"/>
            <a:endParaRPr lang="pt-BR" dirty="0"/>
          </a:p>
        </p:txBody>
      </p:sp>
      <p:sp>
        <p:nvSpPr>
          <p:cNvPr id="23" name="Espaço Reservado para Texto 13"/>
          <p:cNvSpPr>
            <a:spLocks noGrp="1"/>
          </p:cNvSpPr>
          <p:nvPr>
            <p:ph type="body" sz="quarter" idx="16"/>
          </p:nvPr>
        </p:nvSpPr>
        <p:spPr>
          <a:xfrm>
            <a:off x="335359" y="138776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1"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AGENDA</a:t>
            </a:r>
          </a:p>
        </p:txBody>
      </p:sp>
      <p:sp>
        <p:nvSpPr>
          <p:cNvPr id="12" name="Espaço Reservado para Texto 13"/>
          <p:cNvSpPr>
            <a:spLocks noGrp="1"/>
          </p:cNvSpPr>
          <p:nvPr>
            <p:ph type="body" sz="quarter" idx="17"/>
          </p:nvPr>
        </p:nvSpPr>
        <p:spPr>
          <a:xfrm>
            <a:off x="335359" y="179479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3" name="Espaço Reservado para Texto 13"/>
          <p:cNvSpPr>
            <a:spLocks noGrp="1"/>
          </p:cNvSpPr>
          <p:nvPr>
            <p:ph type="body" sz="quarter" idx="18"/>
          </p:nvPr>
        </p:nvSpPr>
        <p:spPr>
          <a:xfrm>
            <a:off x="335359" y="222302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4" name="Espaço Reservado para Texto 13"/>
          <p:cNvSpPr>
            <a:spLocks noGrp="1"/>
          </p:cNvSpPr>
          <p:nvPr>
            <p:ph type="body" sz="quarter" idx="19"/>
          </p:nvPr>
        </p:nvSpPr>
        <p:spPr>
          <a:xfrm>
            <a:off x="335359" y="2651248"/>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5" name="Espaço Reservado para Texto 13"/>
          <p:cNvSpPr>
            <a:spLocks noGrp="1"/>
          </p:cNvSpPr>
          <p:nvPr>
            <p:ph type="body" sz="quarter" idx="20"/>
          </p:nvPr>
        </p:nvSpPr>
        <p:spPr>
          <a:xfrm>
            <a:off x="335359" y="3079475"/>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6" name="Espaço Reservado para Texto 13"/>
          <p:cNvSpPr>
            <a:spLocks noGrp="1"/>
          </p:cNvSpPr>
          <p:nvPr>
            <p:ph type="body" sz="quarter" idx="21"/>
          </p:nvPr>
        </p:nvSpPr>
        <p:spPr>
          <a:xfrm>
            <a:off x="335359" y="3507702"/>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7" name="Espaço Reservado para Texto 13"/>
          <p:cNvSpPr>
            <a:spLocks noGrp="1"/>
          </p:cNvSpPr>
          <p:nvPr>
            <p:ph type="body" sz="quarter" idx="22"/>
          </p:nvPr>
        </p:nvSpPr>
        <p:spPr>
          <a:xfrm>
            <a:off x="335359" y="3946006"/>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8" name="Espaço Reservado para Texto 13"/>
          <p:cNvSpPr>
            <a:spLocks noGrp="1"/>
          </p:cNvSpPr>
          <p:nvPr>
            <p:ph type="body" sz="quarter" idx="23"/>
          </p:nvPr>
        </p:nvSpPr>
        <p:spPr>
          <a:xfrm>
            <a:off x="335359" y="4384310"/>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9" name="Espaço Reservado para Texto 13"/>
          <p:cNvSpPr>
            <a:spLocks noGrp="1"/>
          </p:cNvSpPr>
          <p:nvPr>
            <p:ph type="body" sz="quarter" idx="24"/>
          </p:nvPr>
        </p:nvSpPr>
        <p:spPr>
          <a:xfrm>
            <a:off x="335359" y="482261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20" name="Espaço Reservado para Texto 13"/>
          <p:cNvSpPr>
            <a:spLocks noGrp="1"/>
          </p:cNvSpPr>
          <p:nvPr>
            <p:ph type="body" sz="quarter" idx="25"/>
          </p:nvPr>
        </p:nvSpPr>
        <p:spPr>
          <a:xfrm>
            <a:off x="335359" y="5260918"/>
            <a:ext cx="11040533" cy="360000"/>
          </a:xfrm>
          <a:prstGeom prst="rect">
            <a:avLst/>
          </a:prstGeom>
          <a:noFill/>
        </p:spPr>
        <p:txBody>
          <a:bodyPr anchor="ctr"/>
          <a:lstStyle>
            <a:lvl1pPr>
              <a:buNone/>
              <a:defRPr sz="2000">
                <a:solidFill>
                  <a:srgbClr val="00478D"/>
                </a:solidFill>
              </a:defRPr>
            </a:lvl1pPr>
          </a:lstStyle>
          <a:p>
            <a:pPr lvl="0"/>
            <a:endParaRPr lang="pt-BR" dirty="0"/>
          </a:p>
        </p:txBody>
      </p:sp>
    </p:spTree>
    <p:extLst>
      <p:ext uri="{BB962C8B-B14F-4D97-AF65-F5344CB8AC3E}">
        <p14:creationId xmlns:p14="http://schemas.microsoft.com/office/powerpoint/2010/main" val="135621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pítulo">
    <p:bg>
      <p:bgPr>
        <a:solidFill>
          <a:srgbClr val="00AFE6"/>
        </a:solidFill>
        <a:effectLst/>
      </p:bgPr>
    </p:bg>
    <p:spTree>
      <p:nvGrpSpPr>
        <p:cNvPr id="1" name=""/>
        <p:cNvGrpSpPr/>
        <p:nvPr/>
      </p:nvGrpSpPr>
      <p:grpSpPr>
        <a:xfrm>
          <a:off x="0" y="0"/>
          <a:ext cx="0" cy="0"/>
          <a:chOff x="0" y="0"/>
          <a:chExt cx="0" cy="0"/>
        </a:xfrm>
      </p:grpSpPr>
      <p:sp>
        <p:nvSpPr>
          <p:cNvPr id="11" name="TextBox 15"/>
          <p:cNvSpPr txBox="1"/>
          <p:nvPr userDrawn="1"/>
        </p:nvSpPr>
        <p:spPr>
          <a:xfrm>
            <a:off x="166704" y="6237312"/>
            <a:ext cx="744720" cy="307777"/>
          </a:xfrm>
          <a:prstGeom prst="rect">
            <a:avLst/>
          </a:prstGeom>
          <a:noFill/>
        </p:spPr>
        <p:txBody>
          <a:bodyPr wrap="square" rtlCol="0">
            <a:spAutoFit/>
          </a:bodyPr>
          <a:lstStyle/>
          <a:p>
            <a:pPr algn="ctr"/>
            <a:fld id="{8F61775E-345C-49C6-BE5B-6D7F1D067A13}" type="slidenum">
              <a:rPr lang="en-US" sz="1400" b="1" smtClean="0">
                <a:solidFill>
                  <a:schemeClr val="bg2"/>
                </a:solidFill>
                <a:latin typeface="Arial" panose="020B0604020202020204" pitchFamily="34" charset="0"/>
                <a:cs typeface="Arial" panose="020B0604020202020204" pitchFamily="34" charset="0"/>
              </a:rPr>
              <a:t>‹#›</a:t>
            </a:fld>
            <a:endParaRPr lang="en-US" sz="1400" b="1" dirty="0">
              <a:solidFill>
                <a:schemeClr val="bg2"/>
              </a:solidFill>
              <a:latin typeface="Arial" panose="020B0604020202020204" pitchFamily="34" charset="0"/>
              <a:cs typeface="Arial" panose="020B0604020202020204" pitchFamily="34" charset="0"/>
            </a:endParaRPr>
          </a:p>
        </p:txBody>
      </p:sp>
      <p:sp>
        <p:nvSpPr>
          <p:cNvPr id="5" name="Retângulo 4">
            <a:extLst>
              <a:ext uri="{FF2B5EF4-FFF2-40B4-BE49-F238E27FC236}">
                <a16:creationId xmlns:a16="http://schemas.microsoft.com/office/drawing/2014/main" id="{F55F5619-327C-4CB4-98A5-59DBF35D60D2}"/>
              </a:ext>
            </a:extLst>
          </p:cNvPr>
          <p:cNvSpPr/>
          <p:nvPr userDrawn="1"/>
        </p:nvSpPr>
        <p:spPr>
          <a:xfrm>
            <a:off x="10200456" y="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640327C4-97D8-4A1E-AAF3-CFA44549E4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2467" y="195968"/>
            <a:ext cx="1144800" cy="1144800"/>
          </a:xfrm>
          <a:prstGeom prst="rect">
            <a:avLst/>
          </a:prstGeom>
          <a:ln>
            <a:noFill/>
          </a:ln>
        </p:spPr>
      </p:pic>
      <p:sp>
        <p:nvSpPr>
          <p:cNvPr id="10" name="Retângulo 9">
            <a:extLst>
              <a:ext uri="{FF2B5EF4-FFF2-40B4-BE49-F238E27FC236}">
                <a16:creationId xmlns:a16="http://schemas.microsoft.com/office/drawing/2014/main" id="{06DD1B78-3453-45CA-AC71-81449684E01B}"/>
              </a:ext>
            </a:extLst>
          </p:cNvPr>
          <p:cNvSpPr/>
          <p:nvPr userDrawn="1"/>
        </p:nvSpPr>
        <p:spPr>
          <a:xfrm>
            <a:off x="10167037" y="468052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12" name="Picture 11" descr="B3_Site_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65102" y="6309320"/>
            <a:ext cx="819530" cy="152200"/>
          </a:xfrm>
          <a:prstGeom prst="rect">
            <a:avLst/>
          </a:prstGeom>
        </p:spPr>
      </p:pic>
      <p:sp>
        <p:nvSpPr>
          <p:cNvPr id="13" name="Retângulo 12">
            <a:extLst>
              <a:ext uri="{FF2B5EF4-FFF2-40B4-BE49-F238E27FC236}">
                <a16:creationId xmlns:a16="http://schemas.microsoft.com/office/drawing/2014/main" id="{75624D82-85E8-4738-9B7C-78743F657972}"/>
              </a:ext>
            </a:extLst>
          </p:cNvPr>
          <p:cNvSpPr/>
          <p:nvPr userDrawn="1"/>
        </p:nvSpPr>
        <p:spPr>
          <a:xfrm>
            <a:off x="10379095" y="6461520"/>
            <a:ext cx="1563793" cy="279848"/>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ID) 4 Coluna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49464"/>
            <a:ext cx="10859140" cy="458145"/>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9" name="Espaço Reservado para Conteúdo 8"/>
          <p:cNvSpPr>
            <a:spLocks noGrp="1"/>
          </p:cNvSpPr>
          <p:nvPr>
            <p:ph sz="quarter" idx="12"/>
          </p:nvPr>
        </p:nvSpPr>
        <p:spPr>
          <a:xfrm>
            <a:off x="364325" y="1103084"/>
            <a:ext cx="2671062" cy="5108801"/>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1" name="Espaço Reservado para Conteúdo 10"/>
          <p:cNvSpPr>
            <a:spLocks noGrp="1"/>
          </p:cNvSpPr>
          <p:nvPr>
            <p:ph sz="quarter" idx="13"/>
          </p:nvPr>
        </p:nvSpPr>
        <p:spPr>
          <a:xfrm>
            <a:off x="3405905" y="1103083"/>
            <a:ext cx="2515399" cy="5108803"/>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3" name="Espaço Reservado para Conteúdo 12"/>
          <p:cNvSpPr>
            <a:spLocks noGrp="1"/>
          </p:cNvSpPr>
          <p:nvPr>
            <p:ph sz="quarter" idx="14"/>
          </p:nvPr>
        </p:nvSpPr>
        <p:spPr>
          <a:xfrm>
            <a:off x="6270715" y="1103082"/>
            <a:ext cx="2501810" cy="5108805"/>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17" name="Espaço Reservado para Conteúdo 16"/>
          <p:cNvSpPr>
            <a:spLocks noGrp="1"/>
          </p:cNvSpPr>
          <p:nvPr>
            <p:ph sz="quarter" idx="15"/>
          </p:nvPr>
        </p:nvSpPr>
        <p:spPr>
          <a:xfrm>
            <a:off x="9121389" y="1103082"/>
            <a:ext cx="2724536" cy="5108806"/>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6190804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7" name="Espaço Reservado para Texto 6"/>
          <p:cNvSpPr>
            <a:spLocks noGrp="1"/>
          </p:cNvSpPr>
          <p:nvPr>
            <p:ph type="body" sz="quarter" idx="10"/>
          </p:nvPr>
        </p:nvSpPr>
        <p:spPr>
          <a:xfrm>
            <a:off x="406400" y="1103086"/>
            <a:ext cx="11379200"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867879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nas">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530970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17" name="Espaço Reservado para Texto 6"/>
          <p:cNvSpPr>
            <a:spLocks noGrp="1"/>
          </p:cNvSpPr>
          <p:nvPr>
            <p:ph type="body" sz="quarter" idx="11"/>
          </p:nvPr>
        </p:nvSpPr>
        <p:spPr>
          <a:xfrm>
            <a:off x="6023992" y="1103086"/>
            <a:ext cx="5761608"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na">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1135934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Tree>
    <p:extLst>
      <p:ext uri="{BB962C8B-B14F-4D97-AF65-F5344CB8AC3E}">
        <p14:creationId xmlns:p14="http://schemas.microsoft.com/office/powerpoint/2010/main" val="6393074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ágina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27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4279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45557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62790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2995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26921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77104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76919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7/2/2020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9354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8" name="Espaço Reservado para Título 1"/>
          <p:cNvSpPr>
            <a:spLocks noGrp="1"/>
          </p:cNvSpPr>
          <p:nvPr>
            <p:ph type="title"/>
          </p:nvPr>
        </p:nvSpPr>
        <p:spPr>
          <a:xfrm>
            <a:off x="143339" y="0"/>
            <a:ext cx="9217024" cy="980728"/>
          </a:xfrm>
          <a:prstGeom prst="rect">
            <a:avLst/>
          </a:prstGeom>
        </p:spPr>
        <p:txBody>
          <a:bodyPr vert="horz" lIns="91440" tIns="45720" rIns="91440" bIns="45720" rtlCol="0" anchor="ctr">
            <a:noAutofit/>
          </a:bodyPr>
          <a:lstStyle/>
          <a:p>
            <a:r>
              <a:rPr lang="pt-BR" dirty="0"/>
              <a:t>CLIQUE PARA EDITAR O ESTILO DO TÍTULO MESTRE</a:t>
            </a:r>
            <a:endParaRPr lang="en-US" dirty="0"/>
          </a:p>
        </p:txBody>
      </p:sp>
      <p:sp>
        <p:nvSpPr>
          <p:cNvPr id="10" name="TextBox 15"/>
          <p:cNvSpPr txBox="1"/>
          <p:nvPr userDrawn="1"/>
        </p:nvSpPr>
        <p:spPr>
          <a:xfrm>
            <a:off x="191344" y="6217567"/>
            <a:ext cx="720080" cy="307777"/>
          </a:xfrm>
          <a:prstGeom prst="rect">
            <a:avLst/>
          </a:prstGeom>
          <a:noFill/>
        </p:spPr>
        <p:txBody>
          <a:bodyPr wrap="square" rtlCol="0">
            <a:spAutoFit/>
          </a:bodyPr>
          <a:lstStyle/>
          <a:p>
            <a:pPr algn="ctr"/>
            <a:fld id="{8F61775E-345C-49C6-BE5B-6D7F1D067A13}" type="slidenum">
              <a:rPr lang="en-US" sz="1400" b="1" smtClean="0">
                <a:solidFill>
                  <a:srgbClr val="00B0F0"/>
                </a:solidFill>
                <a:latin typeface="Arial" panose="020B0604020202020204" pitchFamily="34" charset="0"/>
                <a:cs typeface="Arial" panose="020B0604020202020204" pitchFamily="34" charset="0"/>
              </a:rPr>
              <a:t>‹#›</a:t>
            </a:fld>
            <a:endParaRPr lang="en-US" sz="1400" b="1" dirty="0">
              <a:solidFill>
                <a:srgbClr val="00B0F0"/>
              </a:solidFill>
              <a:latin typeface="Arial" panose="020B0604020202020204" pitchFamily="34" charset="0"/>
              <a:cs typeface="Arial" panose="020B0604020202020204" pitchFamily="34" charset="0"/>
            </a:endParaRPr>
          </a:p>
        </p:txBody>
      </p:sp>
      <p:pic>
        <p:nvPicPr>
          <p:cNvPr id="11" name="Picture 11" descr="B3_Site_01.jp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992544" y="6517160"/>
            <a:ext cx="819530" cy="152200"/>
          </a:xfrm>
          <a:prstGeom prst="rect">
            <a:avLst/>
          </a:prstGeom>
        </p:spPr>
      </p:pic>
      <p:pic>
        <p:nvPicPr>
          <p:cNvPr id="12" name="Picture 11" descr="Site-em-ciano.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920536" y="6289157"/>
            <a:ext cx="864096" cy="164179"/>
          </a:xfrm>
          <a:prstGeom prst="rect">
            <a:avLst/>
          </a:prstGeom>
        </p:spPr>
      </p:pic>
      <p:pic>
        <p:nvPicPr>
          <p:cNvPr id="6" name="Imagem 5">
            <a:extLst>
              <a:ext uri="{FF2B5EF4-FFF2-40B4-BE49-F238E27FC236}">
                <a16:creationId xmlns:a16="http://schemas.microsoft.com/office/drawing/2014/main" id="{D0C7B23F-CA02-4567-B1E4-182C0E3C0C3D}"/>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799440" y="174848"/>
            <a:ext cx="1143000" cy="1143000"/>
          </a:xfrm>
          <a:prstGeom prst="rect">
            <a:avLst/>
          </a:prstGeom>
        </p:spPr>
      </p:pic>
      <p:sp>
        <p:nvSpPr>
          <p:cNvPr id="29" name="Retângulo 28">
            <a:extLst>
              <a:ext uri="{FF2B5EF4-FFF2-40B4-BE49-F238E27FC236}">
                <a16:creationId xmlns:a16="http://schemas.microsoft.com/office/drawing/2014/main" id="{3FC8A77C-8053-4FD6-9413-5DEE041B230C}"/>
              </a:ext>
            </a:extLst>
          </p:cNvPr>
          <p:cNvSpPr/>
          <p:nvPr userDrawn="1"/>
        </p:nvSpPr>
        <p:spPr>
          <a:xfrm>
            <a:off x="-869254" y="-21786"/>
            <a:ext cx="720000" cy="720000"/>
          </a:xfrm>
          <a:prstGeom prst="rect">
            <a:avLst/>
          </a:prstGeom>
          <a:solidFill>
            <a:srgbClr val="00B0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0" name="Retângulo 29">
            <a:extLst>
              <a:ext uri="{FF2B5EF4-FFF2-40B4-BE49-F238E27FC236}">
                <a16:creationId xmlns:a16="http://schemas.microsoft.com/office/drawing/2014/main" id="{90C83A3B-FD44-4CBB-A5FD-8BADD5DFD8A6}"/>
              </a:ext>
            </a:extLst>
          </p:cNvPr>
          <p:cNvSpPr/>
          <p:nvPr userDrawn="1"/>
        </p:nvSpPr>
        <p:spPr>
          <a:xfrm>
            <a:off x="-869254" y="837338"/>
            <a:ext cx="720000" cy="720000"/>
          </a:xfrm>
          <a:prstGeom prst="rect">
            <a:avLst/>
          </a:prstGeom>
          <a:solidFill>
            <a:srgbClr val="1232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1" name="Retângulo 30">
            <a:extLst>
              <a:ext uri="{FF2B5EF4-FFF2-40B4-BE49-F238E27FC236}">
                <a16:creationId xmlns:a16="http://schemas.microsoft.com/office/drawing/2014/main" id="{61499C5C-DE62-4726-867A-51EF43DF2758}"/>
              </a:ext>
            </a:extLst>
          </p:cNvPr>
          <p:cNvSpPr/>
          <p:nvPr userDrawn="1"/>
        </p:nvSpPr>
        <p:spPr>
          <a:xfrm>
            <a:off x="-869254" y="1696462"/>
            <a:ext cx="720000" cy="72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11631FEC-0BAB-42C3-96A5-68FA2F867C46}"/>
              </a:ext>
            </a:extLst>
          </p:cNvPr>
          <p:cNvSpPr/>
          <p:nvPr userDrawn="1"/>
        </p:nvSpPr>
        <p:spPr>
          <a:xfrm>
            <a:off x="-869254" y="2555586"/>
            <a:ext cx="720000" cy="297350"/>
          </a:xfrm>
          <a:prstGeom prst="rect">
            <a:avLst/>
          </a:prstGeom>
          <a:solidFill>
            <a:srgbClr val="DE7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3" name="Retângulo 32">
            <a:extLst>
              <a:ext uri="{FF2B5EF4-FFF2-40B4-BE49-F238E27FC236}">
                <a16:creationId xmlns:a16="http://schemas.microsoft.com/office/drawing/2014/main" id="{D18A8B17-8028-45C7-948B-F013133B091F}"/>
              </a:ext>
            </a:extLst>
          </p:cNvPr>
          <p:cNvSpPr/>
          <p:nvPr userDrawn="1"/>
        </p:nvSpPr>
        <p:spPr>
          <a:xfrm>
            <a:off x="-869254" y="2992060"/>
            <a:ext cx="720000" cy="297350"/>
          </a:xfrm>
          <a:prstGeom prst="rect">
            <a:avLst/>
          </a:prstGeom>
          <a:solidFill>
            <a:srgbClr val="F6A8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2024B4F0-5565-4167-A818-49617CD0F6F6}"/>
              </a:ext>
            </a:extLst>
          </p:cNvPr>
          <p:cNvSpPr/>
          <p:nvPr userDrawn="1"/>
        </p:nvSpPr>
        <p:spPr>
          <a:xfrm>
            <a:off x="-869254" y="3419916"/>
            <a:ext cx="720000" cy="297350"/>
          </a:xfrm>
          <a:prstGeom prst="rect">
            <a:avLst/>
          </a:prstGeom>
          <a:solidFill>
            <a:srgbClr val="FFD8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3A0F530B-5BDA-4A5F-8DF5-74F50AA35B98}"/>
              </a:ext>
            </a:extLst>
          </p:cNvPr>
          <p:cNvSpPr/>
          <p:nvPr userDrawn="1"/>
        </p:nvSpPr>
        <p:spPr>
          <a:xfrm>
            <a:off x="-869254" y="3856390"/>
            <a:ext cx="720000" cy="297350"/>
          </a:xfrm>
          <a:prstGeom prst="rect">
            <a:avLst/>
          </a:prstGeom>
          <a:solidFill>
            <a:srgbClr val="5D6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5" name="MSIPCMContentMarking" descr="{&quot;HashCode&quot;:-1064623683,&quot;Placement&quot;:&quot;Footer&quot;,&quot;Top&quot;:519.343,&quot;Left&quot;:362.011169,&quot;SlideWidth&quot;:960,&quot;SlideHeight&quot;:540}">
            <a:extLst>
              <a:ext uri="{FF2B5EF4-FFF2-40B4-BE49-F238E27FC236}">
                <a16:creationId xmlns:a16="http://schemas.microsoft.com/office/drawing/2014/main" id="{CACDD7B3-B8A4-4712-A09B-2DFB9D20AC5D}"/>
              </a:ext>
            </a:extLst>
          </p:cNvPr>
          <p:cNvSpPr txBox="1"/>
          <p:nvPr userDrawn="1"/>
        </p:nvSpPr>
        <p:spPr>
          <a:xfrm>
            <a:off x="4597542" y="6595656"/>
            <a:ext cx="2996916" cy="262344"/>
          </a:xfrm>
          <a:prstGeom prst="rect">
            <a:avLst/>
          </a:prstGeom>
          <a:noFill/>
        </p:spPr>
        <p:txBody>
          <a:bodyPr vert="horz" wrap="square" lIns="0" tIns="0" rIns="0" bIns="0" rtlCol="0" anchor="ctr" anchorCtr="1">
            <a:spAutoFit/>
          </a:bodyPr>
          <a:lstStyle/>
          <a:p>
            <a:pPr algn="ctr">
              <a:spcBef>
                <a:spcPts val="0"/>
              </a:spcBef>
              <a:spcAft>
                <a:spcPts val="0"/>
              </a:spcAft>
            </a:pPr>
            <a:r>
              <a:rPr lang="pt-BR" sz="1000">
                <a:solidFill>
                  <a:srgbClr val="000000"/>
                </a:solidFill>
                <a:latin typeface="Calibri" panose="020F0502020204030204" pitchFamily="34" charset="0"/>
              </a:rPr>
              <a:t>INFORMAÇÃO INTERNA – INTERNAL INFORMATION</a:t>
            </a:r>
          </a:p>
        </p:txBody>
      </p:sp>
    </p:spTree>
    <p:extLst>
      <p:ext uri="{BB962C8B-B14F-4D97-AF65-F5344CB8AC3E}">
        <p14:creationId xmlns:p14="http://schemas.microsoft.com/office/powerpoint/2010/main" val="120051245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7" r:id="rId12"/>
    <p:sldLayoutId id="2147483681" r:id="rId13"/>
    <p:sldLayoutId id="2147483682" r:id="rId14"/>
    <p:sldLayoutId id="2147483683" r:id="rId15"/>
    <p:sldLayoutId id="2147483661" r:id="rId16"/>
    <p:sldLayoutId id="2147483650" r:id="rId17"/>
    <p:sldLayoutId id="2147483662" r:id="rId18"/>
    <p:sldLayoutId id="2147483663" r:id="rId19"/>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7423" userDrawn="1">
          <p15:clr>
            <a:srgbClr val="F26B43"/>
          </p15:clr>
        </p15:guide>
        <p15:guide id="3" orient="horz" pos="255" userDrawn="1">
          <p15:clr>
            <a:srgbClr val="F26B43"/>
          </p15:clr>
        </p15:guide>
        <p15:guide id="4" pos="257" userDrawn="1">
          <p15:clr>
            <a:srgbClr val="F26B43"/>
          </p15:clr>
        </p15:guide>
        <p15:guide id="13" orient="horz" pos="3702" userDrawn="1">
          <p15:clr>
            <a:srgbClr val="F26B43"/>
          </p15:clr>
        </p15:guide>
        <p15:guide id="14" orient="horz" pos="890" userDrawn="1">
          <p15:clr>
            <a:srgbClr val="F26B43"/>
          </p15:clr>
        </p15:guide>
        <p15:guide id="15" pos="6425" userDrawn="1">
          <p15:clr>
            <a:srgbClr val="F26B43"/>
          </p15:clr>
        </p15:guide>
        <p15:guide id="16" pos="6199" userDrawn="1">
          <p15:clr>
            <a:srgbClr val="F26B43"/>
          </p15:clr>
        </p15:guide>
        <p15:guide id="17" pos="5155" userDrawn="1">
          <p15:clr>
            <a:srgbClr val="F26B43"/>
          </p15:clr>
        </p15:guide>
        <p15:guide id="18" pos="4974" userDrawn="1">
          <p15:clr>
            <a:srgbClr val="F26B43"/>
          </p15:clr>
        </p15:guide>
        <p15:guide id="19" pos="3976" userDrawn="1">
          <p15:clr>
            <a:srgbClr val="F26B43"/>
          </p15:clr>
        </p15:guide>
        <p15:guide id="20" pos="3749" userDrawn="1">
          <p15:clr>
            <a:srgbClr val="F26B43"/>
          </p15:clr>
        </p15:guide>
        <p15:guide id="21" pos="2706" userDrawn="1">
          <p15:clr>
            <a:srgbClr val="F26B43"/>
          </p15:clr>
        </p15:guide>
        <p15:guide id="22" pos="2525" userDrawn="1">
          <p15:clr>
            <a:srgbClr val="F26B43"/>
          </p15:clr>
        </p15:guide>
        <p15:guide id="23" pos="1527" userDrawn="1">
          <p15:clr>
            <a:srgbClr val="F26B43"/>
          </p15:clr>
        </p15:guide>
        <p15:guide id="24" pos="13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www.extremeprogramming.org/values.html" TargetMode="External"/><Relationship Id="rId7" Type="http://schemas.openxmlformats.org/officeDocument/2006/relationships/hyperlink" Target="http://www.extremeprogramming.org/more.html"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15.xml"/><Relationship Id="rId6" Type="http://schemas.openxmlformats.org/officeDocument/2006/relationships/hyperlink" Target="http://www.extremeprogramming.org/don.html" TargetMode="External"/><Relationship Id="rId5" Type="http://schemas.openxmlformats.org/officeDocument/2006/relationships/hyperlink" Target="http://www.extremeprogramming.org/donwells.html" TargetMode="External"/><Relationship Id="rId4" Type="http://schemas.openxmlformats.org/officeDocument/2006/relationships/hyperlink" Target="http://www.extremeprogramming.org/rule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407368" y="2492896"/>
            <a:ext cx="6600733" cy="1408451"/>
          </a:xfrm>
        </p:spPr>
        <p:txBody>
          <a:bodyPr/>
          <a:lstStyle/>
          <a:p>
            <a:r>
              <a:rPr lang="en-US" b="0" dirty="0">
                <a:solidFill>
                  <a:srgbClr val="123274"/>
                </a:solidFill>
                <a:latin typeface="Segoe UI" panose="020B0502040204020203" pitchFamily="34" charset="0"/>
                <a:cs typeface="Segoe UI" panose="020B0502040204020203" pitchFamily="34" charset="0"/>
              </a:rPr>
              <a:t>XP – </a:t>
            </a:r>
            <a:r>
              <a:rPr lang="en-US" b="0" dirty="0" err="1">
                <a:solidFill>
                  <a:srgbClr val="123274"/>
                </a:solidFill>
                <a:latin typeface="Segoe UI" panose="020B0502040204020203" pitchFamily="34" charset="0"/>
                <a:cs typeface="Segoe UI" panose="020B0502040204020203" pitchFamily="34" charset="0"/>
              </a:rPr>
              <a:t>eXtreme</a:t>
            </a:r>
            <a:r>
              <a:rPr lang="en-US" b="0" dirty="0">
                <a:solidFill>
                  <a:srgbClr val="123274"/>
                </a:solidFill>
                <a:latin typeface="Segoe UI" panose="020B0502040204020203" pitchFamily="34" charset="0"/>
                <a:cs typeface="Segoe UI" panose="020B0502040204020203" pitchFamily="34" charset="0"/>
              </a:rPr>
              <a:t> Programming</a:t>
            </a:r>
            <a:endParaRPr lang="pt-BR" b="0" dirty="0">
              <a:solidFill>
                <a:srgbClr val="123274"/>
              </a:solidFill>
              <a:latin typeface="Segoe UI" panose="020B0502040204020203" pitchFamily="34" charset="0"/>
              <a:cs typeface="Segoe UI" panose="020B0502040204020203" pitchFamily="34" charset="0"/>
            </a:endParaRPr>
          </a:p>
        </p:txBody>
      </p:sp>
      <p:sp>
        <p:nvSpPr>
          <p:cNvPr id="13" name="Espaço Reservado para Texto 12"/>
          <p:cNvSpPr>
            <a:spLocks noGrp="1"/>
          </p:cNvSpPr>
          <p:nvPr>
            <p:ph type="body" sz="quarter" idx="15"/>
          </p:nvPr>
        </p:nvSpPr>
        <p:spPr>
          <a:xfrm>
            <a:off x="435406" y="4005064"/>
            <a:ext cx="6572695" cy="898212"/>
          </a:xfrm>
        </p:spPr>
        <p:txBody>
          <a:bodyPr/>
          <a:lstStyle/>
          <a:p>
            <a:r>
              <a:rPr lang="en-US" sz="1800" b="1" dirty="0">
                <a:solidFill>
                  <a:srgbClr val="00B0EA"/>
                </a:solidFill>
                <a:latin typeface="Segoe UI" panose="020B0502040204020203" pitchFamily="34" charset="0"/>
                <a:cs typeface="Segoe UI" panose="020B0502040204020203" pitchFamily="34" charset="0"/>
              </a:rPr>
              <a:t>LACE – </a:t>
            </a:r>
            <a:r>
              <a:rPr lang="en-US" sz="1800" b="1" dirty="0" err="1">
                <a:solidFill>
                  <a:srgbClr val="00B0EA"/>
                </a:solidFill>
                <a:latin typeface="Segoe UI" panose="020B0502040204020203" pitchFamily="34" charset="0"/>
                <a:cs typeface="Segoe UI" panose="020B0502040204020203" pitchFamily="34" charset="0"/>
              </a:rPr>
              <a:t>Transformação</a:t>
            </a:r>
            <a:r>
              <a:rPr lang="en-US" sz="1800" b="1" dirty="0">
                <a:solidFill>
                  <a:srgbClr val="00B0EA"/>
                </a:solidFill>
                <a:latin typeface="Segoe UI" panose="020B0502040204020203" pitchFamily="34" charset="0"/>
                <a:cs typeface="Segoe UI" panose="020B0502040204020203" pitchFamily="34" charset="0"/>
              </a:rPr>
              <a:t> </a:t>
            </a:r>
            <a:r>
              <a:rPr lang="en-US" sz="1800" b="1" dirty="0" err="1">
                <a:solidFill>
                  <a:srgbClr val="00B0EA"/>
                </a:solidFill>
                <a:latin typeface="Segoe UI" panose="020B0502040204020203" pitchFamily="34" charset="0"/>
                <a:cs typeface="Segoe UI" panose="020B0502040204020203" pitchFamily="34" charset="0"/>
              </a:rPr>
              <a:t>Ágil</a:t>
            </a:r>
            <a:r>
              <a:rPr lang="en-US" sz="1800" b="1" dirty="0">
                <a:solidFill>
                  <a:srgbClr val="00B0EA"/>
                </a:solidFill>
                <a:latin typeface="Segoe UI" panose="020B0502040204020203" pitchFamily="34" charset="0"/>
                <a:cs typeface="Segoe UI" panose="020B0502040204020203" pitchFamily="34" charset="0"/>
              </a:rPr>
              <a:t> B3</a:t>
            </a:r>
          </a:p>
          <a:p>
            <a:r>
              <a:rPr lang="en-US" sz="1800" b="1" dirty="0" err="1">
                <a:solidFill>
                  <a:srgbClr val="00B0EA"/>
                </a:solidFill>
                <a:latin typeface="Segoe UI" panose="020B0502040204020203" pitchFamily="34" charset="0"/>
                <a:cs typeface="Segoe UI" panose="020B0502040204020203" pitchFamily="34" charset="0"/>
              </a:rPr>
              <a:t>Treinamento</a:t>
            </a:r>
            <a:r>
              <a:rPr lang="en-US" sz="1800" b="1" dirty="0">
                <a:solidFill>
                  <a:srgbClr val="00B0EA"/>
                </a:solidFill>
                <a:latin typeface="Segoe UI" panose="020B0502040204020203" pitchFamily="34" charset="0"/>
                <a:cs typeface="Segoe UI" panose="020B0502040204020203" pitchFamily="34" charset="0"/>
              </a:rPr>
              <a:t> Dev Team</a:t>
            </a:r>
          </a:p>
          <a:p>
            <a:r>
              <a:rPr lang="en-US" sz="1800" b="1" dirty="0">
                <a:solidFill>
                  <a:srgbClr val="00B0EA"/>
                </a:solidFill>
                <a:latin typeface="Segoe UI" panose="020B0502040204020203" pitchFamily="34" charset="0"/>
                <a:cs typeface="Segoe UI" panose="020B0502040204020203" pitchFamily="34" charset="0"/>
              </a:rPr>
              <a:t> </a:t>
            </a:r>
            <a:endParaRPr lang="pt-BR" sz="1800" b="1" dirty="0">
              <a:solidFill>
                <a:srgbClr val="00B0E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9865071"/>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Referências</a:t>
            </a:r>
            <a:endParaRPr lang="en-US" sz="3600" dirty="0">
              <a:solidFill>
                <a:srgbClr val="FFFFFF"/>
              </a:solidFill>
              <a:latin typeface="Segoe UI" panose="020B0502040204020203" pitchFamily="34" charset="0"/>
              <a:cs typeface="Segoe UI" panose="020B0502040204020203" pitchFamily="34" charset="0"/>
            </a:endParaRPr>
          </a:p>
        </p:txBody>
      </p:sp>
      <p:pic>
        <p:nvPicPr>
          <p:cNvPr id="3" name="Imagem 2" descr="Homem de terno e gravata&#10;&#10;Descrição gerada automaticamente">
            <a:extLst>
              <a:ext uri="{FF2B5EF4-FFF2-40B4-BE49-F238E27FC236}">
                <a16:creationId xmlns:a16="http://schemas.microsoft.com/office/drawing/2014/main" id="{B7CF9731-B742-4361-B426-B113AA0D8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165678"/>
            <a:ext cx="3312368" cy="2526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291205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REFERÊNCIAS BIBLIOGRÁFICAS</a:t>
            </a:r>
          </a:p>
        </p:txBody>
      </p:sp>
      <p:sp>
        <p:nvSpPr>
          <p:cNvPr id="15" name="TextBox 1">
            <a:extLst>
              <a:ext uri="{FF2B5EF4-FFF2-40B4-BE49-F238E27FC236}">
                <a16:creationId xmlns:a16="http://schemas.microsoft.com/office/drawing/2014/main" id="{538883BE-D574-4D91-97C7-B5CCF3D2E7B3}"/>
              </a:ext>
            </a:extLst>
          </p:cNvPr>
          <p:cNvSpPr txBox="1"/>
          <p:nvPr/>
        </p:nvSpPr>
        <p:spPr>
          <a:xfrm>
            <a:off x="744279" y="1743740"/>
            <a:ext cx="3540642" cy="646331"/>
          </a:xfrm>
          <a:prstGeom prst="rect">
            <a:avLst/>
          </a:prstGeom>
          <a:noFill/>
        </p:spPr>
        <p:txBody>
          <a:bodyPr wrap="square" lIns="0" tIns="0" rIns="0" bIns="0" rtlCol="0">
            <a:spAutoFit/>
          </a:bodyPr>
          <a:lstStyle/>
          <a:p>
            <a:endParaRPr lang="pt-BR" sz="1400" dirty="0"/>
          </a:p>
          <a:p>
            <a:endParaRPr lang="pt-BR" sz="1400" dirty="0"/>
          </a:p>
          <a:p>
            <a:endParaRPr lang="pt-BR" sz="1400" dirty="0" err="1"/>
          </a:p>
        </p:txBody>
      </p:sp>
      <p:graphicFrame>
        <p:nvGraphicFramePr>
          <p:cNvPr id="16" name="Table 5">
            <a:extLst>
              <a:ext uri="{FF2B5EF4-FFF2-40B4-BE49-F238E27FC236}">
                <a16:creationId xmlns:a16="http://schemas.microsoft.com/office/drawing/2014/main" id="{3899944C-D8E7-48C2-B828-F359BD9BFFA4}"/>
              </a:ext>
            </a:extLst>
          </p:cNvPr>
          <p:cNvGraphicFramePr>
            <a:graphicFrameLocks noGrp="1"/>
          </p:cNvGraphicFramePr>
          <p:nvPr>
            <p:extLst>
              <p:ext uri="{D42A27DB-BD31-4B8C-83A1-F6EECF244321}">
                <p14:modId xmlns:p14="http://schemas.microsoft.com/office/powerpoint/2010/main" val="4063036209"/>
              </p:ext>
            </p:extLst>
          </p:nvPr>
        </p:nvGraphicFramePr>
        <p:xfrm>
          <a:off x="528969" y="2157696"/>
          <a:ext cx="11134061" cy="3535680"/>
        </p:xfrm>
        <a:graphic>
          <a:graphicData uri="http://schemas.openxmlformats.org/drawingml/2006/table">
            <a:tbl>
              <a:tblPr firstRow="1" bandRow="1">
                <a:tableStyleId>{00A15C55-8517-42AA-B614-E9B94910E393}</a:tableStyleId>
              </a:tblPr>
              <a:tblGrid>
                <a:gridCol w="6503135">
                  <a:extLst>
                    <a:ext uri="{9D8B030D-6E8A-4147-A177-3AD203B41FA5}">
                      <a16:colId xmlns:a16="http://schemas.microsoft.com/office/drawing/2014/main" val="3980891844"/>
                    </a:ext>
                  </a:extLst>
                </a:gridCol>
                <a:gridCol w="4630926">
                  <a:extLst>
                    <a:ext uri="{9D8B030D-6E8A-4147-A177-3AD203B41FA5}">
                      <a16:colId xmlns:a16="http://schemas.microsoft.com/office/drawing/2014/main" val="344395783"/>
                    </a:ext>
                  </a:extLst>
                </a:gridCol>
              </a:tblGrid>
              <a:tr h="179984">
                <a:tc>
                  <a:txBody>
                    <a:bodyPr/>
                    <a:lstStyle/>
                    <a:p>
                      <a:pPr marL="0" algn="just" defTabSz="914400" rtl="0" eaLnBrk="1" latinLnBrk="0" hangingPunct="1"/>
                      <a:r>
                        <a:rPr lang="pt-BR" sz="1200" kern="1200" dirty="0"/>
                        <a:t>Sites</a:t>
                      </a:r>
                      <a:endParaRPr lang="pt-BR" sz="1200" b="1" kern="1200" dirty="0">
                        <a:solidFill>
                          <a:schemeClr val="tx1"/>
                        </a:solidFill>
                        <a:latin typeface="+mn-lt"/>
                        <a:ea typeface="+mn-ea"/>
                        <a:cs typeface="+mn-cs"/>
                      </a:endParaRPr>
                    </a:p>
                  </a:txBody>
                  <a:tcPr/>
                </a:tc>
                <a:tc>
                  <a:txBody>
                    <a:bodyPr/>
                    <a:lstStyle/>
                    <a:p>
                      <a:pPr algn="just"/>
                      <a:r>
                        <a:rPr lang="pt-BR" sz="1200" dirty="0"/>
                        <a:t>Destaque em Livros</a:t>
                      </a:r>
                    </a:p>
                  </a:txBody>
                  <a:tcPr/>
                </a:tc>
                <a:extLst>
                  <a:ext uri="{0D108BD9-81ED-4DB2-BD59-A6C34878D82A}">
                    <a16:rowId xmlns:a16="http://schemas.microsoft.com/office/drawing/2014/main" val="847268365"/>
                  </a:ext>
                </a:extLst>
              </a:tr>
              <a:tr h="2268288">
                <a:tc>
                  <a:txBody>
                    <a:bodyPr/>
                    <a:lstStyle/>
                    <a:p>
                      <a:r>
                        <a:rPr lang="pt-BR" sz="1300" kern="1200" dirty="0">
                          <a:solidFill>
                            <a:schemeClr val="dk1"/>
                          </a:solidFill>
                          <a:latin typeface="+mn-lt"/>
                          <a:ea typeface="+mn-ea"/>
                          <a:cs typeface="+mn-cs"/>
                          <a:hlinkClick r:id="rId2"/>
                        </a:rPr>
                        <a:t>http://www.extremeprogramming.org/</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3"/>
                        </a:rPr>
                        <a:t>http://www.extremeprogramming.org/values.html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4"/>
                        </a:rPr>
                        <a:t>http://www.extremeprogramming.org/rules.html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5"/>
                        </a:rPr>
                        <a:t>http://www.extremeprogramming.org/donwells.html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6"/>
                        </a:rPr>
                        <a:t>http://www.extremeprogramming.org/don.html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7"/>
                        </a:rPr>
                        <a:t>http://www.extremeprogramming.org/more.html</a:t>
                      </a:r>
                      <a:r>
                        <a:rPr lang="pt-BR" sz="1300" kern="1200" dirty="0">
                          <a:solidFill>
                            <a:schemeClr val="dk1"/>
                          </a:solidFill>
                          <a:latin typeface="+mn-lt"/>
                          <a:ea typeface="+mn-ea"/>
                          <a:cs typeface="+mn-cs"/>
                        </a:rPr>
                        <a:t> (muitas referências aqui)</a:t>
                      </a: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txBody>
                  <a:tcPr/>
                </a:tc>
                <a:tc>
                  <a:txBody>
                    <a:bodyPr/>
                    <a:lstStyle/>
                    <a:p>
                      <a:endParaRPr lang="pt-BR" sz="1000" dirty="0"/>
                    </a:p>
                    <a:p>
                      <a:endParaRPr lang="pt-BR" sz="1000" dirty="0"/>
                    </a:p>
                  </a:txBody>
                  <a:tcPr/>
                </a:tc>
                <a:extLst>
                  <a:ext uri="{0D108BD9-81ED-4DB2-BD59-A6C34878D82A}">
                    <a16:rowId xmlns:a16="http://schemas.microsoft.com/office/drawing/2014/main" val="3965263308"/>
                  </a:ext>
                </a:extLst>
              </a:tr>
            </a:tbl>
          </a:graphicData>
        </a:graphic>
      </p:graphicFrame>
      <p:pic>
        <p:nvPicPr>
          <p:cNvPr id="4" name="Picture 3" descr="A picture containing knife&#10;&#10;Description automatically generated">
            <a:extLst>
              <a:ext uri="{FF2B5EF4-FFF2-40B4-BE49-F238E27FC236}">
                <a16:creationId xmlns:a16="http://schemas.microsoft.com/office/drawing/2014/main" id="{131CE76D-50ED-41E9-BE43-A746E0A2CC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4272" y="2636912"/>
            <a:ext cx="1920140" cy="2401441"/>
          </a:xfrm>
          <a:prstGeom prst="rect">
            <a:avLst/>
          </a:prstGeom>
        </p:spPr>
      </p:pic>
    </p:spTree>
    <p:extLst>
      <p:ext uri="{BB962C8B-B14F-4D97-AF65-F5344CB8AC3E}">
        <p14:creationId xmlns:p14="http://schemas.microsoft.com/office/powerpoint/2010/main" val="6477988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49AB36-BB2C-40DC-B146-459BD494374A}"/>
              </a:ext>
            </a:extLst>
          </p:cNvPr>
          <p:cNvSpPr>
            <a:spLocks noGrp="1"/>
          </p:cNvSpPr>
          <p:nvPr>
            <p:ph type="title"/>
          </p:nvPr>
        </p:nvSpPr>
        <p:spPr>
          <a:xfrm>
            <a:off x="407988" y="2204864"/>
            <a:ext cx="9000380" cy="1944216"/>
          </a:xfrm>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a:t>
            </a:r>
            <a:br>
              <a:rPr lang="pt-BR" dirty="0">
                <a:latin typeface="Segoe UI" panose="020B0502040204020203" pitchFamily="34" charset="0"/>
                <a:cs typeface="Segoe UI" panose="020B0502040204020203" pitchFamily="34" charset="0"/>
              </a:rPr>
            </a:br>
            <a:br>
              <a:rPr lang="pt-BR" dirty="0">
                <a:latin typeface="Segoe UI" panose="020B0502040204020203" pitchFamily="34" charset="0"/>
                <a:cs typeface="Segoe UI" panose="020B0502040204020203" pitchFamily="34" charset="0"/>
              </a:rPr>
            </a:br>
            <a:r>
              <a:rPr lang="pt-BR" sz="2000" dirty="0">
                <a:solidFill>
                  <a:schemeClr val="accent1"/>
                </a:solidFill>
                <a:latin typeface="Segoe UI" panose="020B0502040204020203" pitchFamily="34" charset="0"/>
                <a:cs typeface="Segoe UI" panose="020B0502040204020203" pitchFamily="34" charset="0"/>
              </a:rPr>
              <a:t>prestador-paulo.kolbe@b3.com.br/</a:t>
            </a:r>
            <a:br>
              <a:rPr lang="pt-BR" sz="2000" dirty="0">
                <a:latin typeface="Segoe UI" panose="020B0502040204020203" pitchFamily="34" charset="0"/>
                <a:cs typeface="Segoe UI" panose="020B0502040204020203" pitchFamily="34" charset="0"/>
              </a:rPr>
            </a:br>
            <a:r>
              <a:rPr lang="pt-BR" sz="2000" dirty="0">
                <a:solidFill>
                  <a:schemeClr val="accent1"/>
                </a:solidFill>
                <a:latin typeface="Segoe UI" panose="020B0502040204020203" pitchFamily="34" charset="0"/>
                <a:cs typeface="Segoe UI" panose="020B0502040204020203" pitchFamily="34" charset="0"/>
              </a:rPr>
              <a:t>paulo.kolbe@gft.com</a:t>
            </a:r>
          </a:p>
        </p:txBody>
      </p:sp>
      <p:pic>
        <p:nvPicPr>
          <p:cNvPr id="3" name="Imagem 2">
            <a:extLst>
              <a:ext uri="{FF2B5EF4-FFF2-40B4-BE49-F238E27FC236}">
                <a16:creationId xmlns:a16="http://schemas.microsoft.com/office/drawing/2014/main" id="{E3F1119F-323E-4790-A525-379B1ACF93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r="25590"/>
          <a:stretch/>
        </p:blipFill>
        <p:spPr>
          <a:xfrm>
            <a:off x="8760296" y="4161703"/>
            <a:ext cx="1954620" cy="1944217"/>
          </a:xfrm>
          <a:prstGeom prst="ellipse">
            <a:avLst/>
          </a:prstGeom>
        </p:spPr>
      </p:pic>
      <p:pic>
        <p:nvPicPr>
          <p:cNvPr id="5" name="Imagem 4" descr="Fundo preto com letras brancas&#10;&#10;Descrição gerada automaticamente">
            <a:extLst>
              <a:ext uri="{FF2B5EF4-FFF2-40B4-BE49-F238E27FC236}">
                <a16:creationId xmlns:a16="http://schemas.microsoft.com/office/drawing/2014/main" id="{2AD862C3-2E42-4742-A7A7-4653110FB612}"/>
              </a:ext>
            </a:extLst>
          </p:cNvPr>
          <p:cNvPicPr>
            <a:picLocks noChangeAspect="1"/>
          </p:cNvPicPr>
          <p:nvPr/>
        </p:nvPicPr>
        <p:blipFill rotWithShape="1">
          <a:blip r:embed="rId3">
            <a:extLst>
              <a:ext uri="{28A0092B-C50C-407E-A947-70E740481C1C}">
                <a14:useLocalDpi xmlns:a14="http://schemas.microsoft.com/office/drawing/2010/main" val="0"/>
              </a:ext>
            </a:extLst>
          </a:blip>
          <a:srcRect l="25588" t="32022" r="24801" b="30639"/>
          <a:stretch/>
        </p:blipFill>
        <p:spPr>
          <a:xfrm>
            <a:off x="839416" y="4470308"/>
            <a:ext cx="3096344" cy="1327005"/>
          </a:xfrm>
          <a:prstGeom prst="rect">
            <a:avLst/>
          </a:prstGeom>
        </p:spPr>
      </p:pic>
    </p:spTree>
    <p:extLst>
      <p:ext uri="{BB962C8B-B14F-4D97-AF65-F5344CB8AC3E}">
        <p14:creationId xmlns:p14="http://schemas.microsoft.com/office/powerpoint/2010/main" val="401990707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C5E864-4EF9-4153-9C2C-2D7B7D10F342}"/>
              </a:ext>
            </a:extLst>
          </p:cNvPr>
          <p:cNvSpPr/>
          <p:nvPr/>
        </p:nvSpPr>
        <p:spPr>
          <a:xfrm>
            <a:off x="6355330" y="2074964"/>
            <a:ext cx="4032448" cy="329825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 name="Rectangle: Rounded Corners 1">
            <a:extLst>
              <a:ext uri="{FF2B5EF4-FFF2-40B4-BE49-F238E27FC236}">
                <a16:creationId xmlns:a16="http://schemas.microsoft.com/office/drawing/2014/main" id="{36187D67-C744-407D-8675-A9EFA2C4080F}"/>
              </a:ext>
            </a:extLst>
          </p:cNvPr>
          <p:cNvSpPr/>
          <p:nvPr/>
        </p:nvSpPr>
        <p:spPr>
          <a:xfrm>
            <a:off x="1343472" y="2074965"/>
            <a:ext cx="4032448" cy="329825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6" name="Espaço Reservado para Texto 25"/>
          <p:cNvSpPr>
            <a:spLocks noGrp="1"/>
          </p:cNvSpPr>
          <p:nvPr>
            <p:ph type="body" sz="quarter" idx="16"/>
          </p:nvPr>
        </p:nvSpPr>
        <p:spPr>
          <a:xfrm>
            <a:off x="349428" y="1125147"/>
            <a:ext cx="11040533" cy="632244"/>
          </a:xfrm>
        </p:spPr>
        <p:txBody>
          <a:bodyPr>
            <a:normAutofit/>
          </a:bodyPr>
          <a:lstStyle/>
          <a:p>
            <a:pPr algn="ctr"/>
            <a:r>
              <a:rPr lang="da-DK" sz="1800" dirty="0">
                <a:solidFill>
                  <a:srgbClr val="123274"/>
                </a:solidFill>
                <a:latin typeface="Segoe UI" panose="020B0502040204020203" pitchFamily="34" charset="0"/>
                <a:cs typeface="Segoe UI" panose="020B0502040204020203" pitchFamily="34" charset="0"/>
              </a:rPr>
              <a:t>Introdução ao treinamento – overview e motivadores B3 </a:t>
            </a:r>
            <a:endParaRPr lang="pt-BR" sz="1800" dirty="0">
              <a:solidFill>
                <a:srgbClr val="123274"/>
              </a:solidFill>
              <a:latin typeface="Segoe UI" panose="020B0502040204020203" pitchFamily="34" charset="0"/>
              <a:cs typeface="Segoe UI" panose="020B0502040204020203" pitchFamily="34" charset="0"/>
            </a:endParaRPr>
          </a:p>
        </p:txBody>
      </p:sp>
      <p:sp>
        <p:nvSpPr>
          <p:cNvPr id="4" name="Título 2"/>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Recapitulando...</a:t>
            </a:r>
          </a:p>
        </p:txBody>
      </p:sp>
      <p:sp>
        <p:nvSpPr>
          <p:cNvPr id="5" name="TextBox 1">
            <a:extLst>
              <a:ext uri="{FF2B5EF4-FFF2-40B4-BE49-F238E27FC236}">
                <a16:creationId xmlns:a16="http://schemas.microsoft.com/office/drawing/2014/main" id="{A0AE2F8B-E745-4117-9752-C47737C74357}"/>
              </a:ext>
            </a:extLst>
          </p:cNvPr>
          <p:cNvSpPr txBox="1"/>
          <p:nvPr/>
        </p:nvSpPr>
        <p:spPr>
          <a:xfrm>
            <a:off x="1775520" y="2681879"/>
            <a:ext cx="3744416" cy="1938992"/>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XP</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TDD</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Métricas de desenvolvimento</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err="1"/>
              <a:t>Continuous</a:t>
            </a:r>
            <a:r>
              <a:rPr lang="pt-BR" dirty="0"/>
              <a:t> </a:t>
            </a:r>
            <a:r>
              <a:rPr lang="pt-BR" dirty="0" err="1"/>
              <a:t>Integration</a:t>
            </a:r>
            <a:endParaRPr lang="pt-BR" dirty="0"/>
          </a:p>
        </p:txBody>
      </p:sp>
      <p:sp>
        <p:nvSpPr>
          <p:cNvPr id="6" name="TextBox 1">
            <a:extLst>
              <a:ext uri="{FF2B5EF4-FFF2-40B4-BE49-F238E27FC236}">
                <a16:creationId xmlns:a16="http://schemas.microsoft.com/office/drawing/2014/main" id="{24874E59-4063-4662-930B-AC2E186BB87E}"/>
              </a:ext>
            </a:extLst>
          </p:cNvPr>
          <p:cNvSpPr txBox="1"/>
          <p:nvPr/>
        </p:nvSpPr>
        <p:spPr>
          <a:xfrm>
            <a:off x="6672066" y="2707209"/>
            <a:ext cx="3744416" cy="2492990"/>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Clean </a:t>
            </a:r>
            <a:r>
              <a:rPr lang="pt-BR" dirty="0" err="1"/>
              <a:t>Code</a:t>
            </a:r>
            <a:endParaRPr lang="pt-BR" dirty="0"/>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Evolução </a:t>
            </a:r>
            <a:r>
              <a:rPr lang="pt-BR" dirty="0" err="1"/>
              <a:t>sutentável</a:t>
            </a:r>
            <a:r>
              <a:rPr lang="pt-BR" dirty="0"/>
              <a:t> e automatizada</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Nível de excelência</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Estreitamento do </a:t>
            </a:r>
            <a:r>
              <a:rPr lang="pt-BR" dirty="0" err="1"/>
              <a:t>Quality</a:t>
            </a:r>
            <a:r>
              <a:rPr lang="pt-BR" dirty="0"/>
              <a:t> Gate</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endParaRPr lang="pt-BR" dirty="0"/>
          </a:p>
        </p:txBody>
      </p:sp>
    </p:spTree>
    <p:extLst>
      <p:ext uri="{BB962C8B-B14F-4D97-AF65-F5344CB8AC3E}">
        <p14:creationId xmlns:p14="http://schemas.microsoft.com/office/powerpoint/2010/main" val="369579098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6901"/>
            <a:ext cx="4680520" cy="639855"/>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Introdução</a:t>
            </a:r>
            <a:endParaRPr lang="en-US" sz="3600" dirty="0">
              <a:solidFill>
                <a:srgbClr val="FFFFFF"/>
              </a:solidFill>
              <a:latin typeface="Segoe UI" panose="020B0502040204020203" pitchFamily="34" charset="0"/>
              <a:cs typeface="Segoe UI" panose="020B0502040204020203" pitchFamily="34"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INTRODUÇÃO</a:t>
            </a:r>
          </a:p>
        </p:txBody>
      </p:sp>
      <p:sp>
        <p:nvSpPr>
          <p:cNvPr id="7" name="TextBox 1">
            <a:extLst>
              <a:ext uri="{FF2B5EF4-FFF2-40B4-BE49-F238E27FC236}">
                <a16:creationId xmlns:a16="http://schemas.microsoft.com/office/drawing/2014/main" id="{7575EF3F-2FDF-44C2-829D-589D3E3379DE}"/>
              </a:ext>
            </a:extLst>
          </p:cNvPr>
          <p:cNvSpPr txBox="1"/>
          <p:nvPr/>
        </p:nvSpPr>
        <p:spPr>
          <a:xfrm>
            <a:off x="1271464" y="1490007"/>
            <a:ext cx="4032448" cy="3877985"/>
          </a:xfrm>
          <a:prstGeom prst="rect">
            <a:avLst/>
          </a:prstGeom>
          <a:noFill/>
        </p:spPr>
        <p:txBody>
          <a:bodyPr wrap="square" lIns="0" tIns="0" rIns="0" bIns="0" rtlCol="0">
            <a:spAutoFit/>
          </a:bodyPr>
          <a:lstStyle/>
          <a:p>
            <a:pPr algn="ctr" fontAlgn="base"/>
            <a:r>
              <a:rPr lang="pt-BR" dirty="0"/>
              <a:t>XP preconiza foco na satisfação do cliente e o trabalho em equipe</a:t>
            </a:r>
          </a:p>
          <a:p>
            <a:pPr algn="ctr" fontAlgn="base"/>
            <a:endParaRPr lang="pt-BR" dirty="0"/>
          </a:p>
          <a:p>
            <a:pPr algn="ctr" fontAlgn="base"/>
            <a:endParaRPr lang="en-US" dirty="0"/>
          </a:p>
          <a:p>
            <a:pPr algn="ctr" fontAlgn="base"/>
            <a:endParaRPr lang="pt-BR" dirty="0"/>
          </a:p>
          <a:p>
            <a:pPr algn="ctr" fontAlgn="base"/>
            <a:r>
              <a:rPr lang="en-US" dirty="0"/>
              <a:t>"Extreme Programming was created in response to problem domains whose requirements change. </a:t>
            </a:r>
          </a:p>
          <a:p>
            <a:pPr algn="ctr" fontAlgn="base"/>
            <a:r>
              <a:rPr lang="en-US" dirty="0"/>
              <a:t>The real goal has always been to deliver the software that is needed when it is needed. If this is what is important to your project it may be time to try XP"</a:t>
            </a:r>
          </a:p>
          <a:p>
            <a:pPr algn="ctr" fontAlgn="base"/>
            <a:endParaRPr lang="en-US" dirty="0"/>
          </a:p>
          <a:p>
            <a:pPr algn="ctr" fontAlgn="base"/>
            <a:r>
              <a:rPr lang="en-US" dirty="0"/>
              <a:t>Don Wells, </a:t>
            </a:r>
            <a:r>
              <a:rPr lang="en-US" dirty="0" err="1"/>
              <a:t>idealizador</a:t>
            </a:r>
            <a:r>
              <a:rPr lang="en-US" dirty="0"/>
              <a:t> do XP</a:t>
            </a:r>
            <a:endParaRPr lang="pt-BR" dirty="0"/>
          </a:p>
        </p:txBody>
      </p:sp>
      <p:pic>
        <p:nvPicPr>
          <p:cNvPr id="8" name="Picture 7" descr="A close up of text on a white background&#10;&#10;Description automatically generated">
            <a:extLst>
              <a:ext uri="{FF2B5EF4-FFF2-40B4-BE49-F238E27FC236}">
                <a16:creationId xmlns:a16="http://schemas.microsoft.com/office/drawing/2014/main" id="{323AFE52-9198-44CD-901D-A968FBB0C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54832"/>
            <a:ext cx="3977137" cy="4348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7506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a:solidFill>
                  <a:srgbClr val="FFFFFF"/>
                </a:solidFill>
                <a:latin typeface="Segoe UI" panose="020B0502040204020203" pitchFamily="34" charset="0"/>
                <a:cs typeface="Segoe UI" panose="020B0502040204020203" pitchFamily="34" charset="0"/>
              </a:rPr>
              <a:t>XP - </a:t>
            </a:r>
            <a:r>
              <a:rPr lang="en-US" sz="3600" dirty="0" err="1">
                <a:solidFill>
                  <a:srgbClr val="FFFFFF"/>
                </a:solidFill>
                <a:latin typeface="Segoe UI" panose="020B0502040204020203" pitchFamily="34" charset="0"/>
                <a:cs typeface="Segoe UI" panose="020B0502040204020203" pitchFamily="34" charset="0"/>
              </a:rPr>
              <a:t>eXtreme</a:t>
            </a:r>
            <a:r>
              <a:rPr lang="en-US" sz="3600" dirty="0">
                <a:solidFill>
                  <a:srgbClr val="FFFFFF"/>
                </a:solidFill>
                <a:latin typeface="Segoe UI" panose="020B0502040204020203" pitchFamily="34" charset="0"/>
                <a:cs typeface="Segoe UI" panose="020B0502040204020203" pitchFamily="34" charset="0"/>
              </a:rPr>
              <a:t> Programming</a:t>
            </a:r>
          </a:p>
        </p:txBody>
      </p:sp>
    </p:spTree>
    <p:extLst>
      <p:ext uri="{BB962C8B-B14F-4D97-AF65-F5344CB8AC3E}">
        <p14:creationId xmlns:p14="http://schemas.microsoft.com/office/powerpoint/2010/main" val="294030803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53989BB4-2146-432A-A924-599C86F56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1387126"/>
            <a:ext cx="4402963" cy="4083748"/>
          </a:xfrm>
          <a:prstGeom prst="rect">
            <a:avLst/>
          </a:prstGeom>
        </p:spPr>
      </p:pic>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Valores</a:t>
            </a:r>
          </a:p>
        </p:txBody>
      </p:sp>
      <p:sp>
        <p:nvSpPr>
          <p:cNvPr id="6" name="Rectangle: Rounded Corners 5">
            <a:extLst>
              <a:ext uri="{FF2B5EF4-FFF2-40B4-BE49-F238E27FC236}">
                <a16:creationId xmlns:a16="http://schemas.microsoft.com/office/drawing/2014/main" id="{A196733D-0221-442E-B53F-45460646A7C6}"/>
              </a:ext>
            </a:extLst>
          </p:cNvPr>
          <p:cNvSpPr/>
          <p:nvPr/>
        </p:nvSpPr>
        <p:spPr>
          <a:xfrm>
            <a:off x="7320136" y="665074"/>
            <a:ext cx="1612700" cy="972353"/>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Fazemos o que é pedido, nada além.</a:t>
            </a:r>
          </a:p>
        </p:txBody>
      </p:sp>
      <p:sp>
        <p:nvSpPr>
          <p:cNvPr id="8" name="Rectangle: Rounded Corners 7">
            <a:extLst>
              <a:ext uri="{FF2B5EF4-FFF2-40B4-BE49-F238E27FC236}">
                <a16:creationId xmlns:a16="http://schemas.microsoft.com/office/drawing/2014/main" id="{0F9B3EFB-229A-439F-98B3-D082CD73D09B}"/>
              </a:ext>
            </a:extLst>
          </p:cNvPr>
          <p:cNvSpPr/>
          <p:nvPr/>
        </p:nvSpPr>
        <p:spPr>
          <a:xfrm>
            <a:off x="8618620" y="2078972"/>
            <a:ext cx="2956021" cy="163806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ganham e recebem o respeito que merece. Respeitamos a expertise do usuário e vice-versa. Gerência reconhece a autonomia e responsabilidades do time</a:t>
            </a:r>
          </a:p>
        </p:txBody>
      </p:sp>
      <p:sp>
        <p:nvSpPr>
          <p:cNvPr id="9" name="Rectangle: Rounded Corners 8">
            <a:extLst>
              <a:ext uri="{FF2B5EF4-FFF2-40B4-BE49-F238E27FC236}">
                <a16:creationId xmlns:a16="http://schemas.microsoft.com/office/drawing/2014/main" id="{2EA47D44-60E7-4BE1-8F17-9057E17FEA01}"/>
              </a:ext>
            </a:extLst>
          </p:cNvPr>
          <p:cNvSpPr/>
          <p:nvPr/>
        </p:nvSpPr>
        <p:spPr>
          <a:xfrm>
            <a:off x="7709457" y="4554308"/>
            <a:ext cx="2833335" cy="15556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Apresentar </a:t>
            </a:r>
            <a:r>
              <a:rPr lang="pt-BR" sz="1600" dirty="0" err="1"/>
              <a:t>features</a:t>
            </a:r>
            <a:r>
              <a:rPr lang="pt-BR" sz="1600" dirty="0"/>
              <a:t> mais rapidamente e de forma frequente. Discutimos sobre o projeto e adaptamos nossos processos a ele e não ao contrário.</a:t>
            </a:r>
          </a:p>
        </p:txBody>
      </p:sp>
      <p:sp>
        <p:nvSpPr>
          <p:cNvPr id="10" name="Rectangle: Rounded Corners 9">
            <a:extLst>
              <a:ext uri="{FF2B5EF4-FFF2-40B4-BE49-F238E27FC236}">
                <a16:creationId xmlns:a16="http://schemas.microsoft.com/office/drawing/2014/main" id="{045CC716-FDFB-4145-BE78-36B12735AFDC}"/>
              </a:ext>
            </a:extLst>
          </p:cNvPr>
          <p:cNvSpPr/>
          <p:nvPr/>
        </p:nvSpPr>
        <p:spPr>
          <a:xfrm>
            <a:off x="1214889" y="4509121"/>
            <a:ext cx="2720871" cy="143766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Transparência em tudo, tais como progresso e estimativas. Se adaptar rapidamente as mudanças quando eles ocorrem.</a:t>
            </a:r>
          </a:p>
        </p:txBody>
      </p:sp>
      <p:sp>
        <p:nvSpPr>
          <p:cNvPr id="11" name="Rectangle: Rounded Corners 10">
            <a:extLst>
              <a:ext uri="{FF2B5EF4-FFF2-40B4-BE49-F238E27FC236}">
                <a16:creationId xmlns:a16="http://schemas.microsoft.com/office/drawing/2014/main" id="{0B4C11A4-502D-4EA8-A22E-EE2A354219E0}"/>
              </a:ext>
            </a:extLst>
          </p:cNvPr>
          <p:cNvSpPr/>
          <p:nvPr/>
        </p:nvSpPr>
        <p:spPr>
          <a:xfrm>
            <a:off x="493544" y="1052736"/>
            <a:ext cx="2590042" cy="184526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são parte do time e se comunicam diariamente face-a-face.</a:t>
            </a:r>
          </a:p>
          <a:p>
            <a:pPr algn="ctr"/>
            <a:r>
              <a:rPr lang="pt-BR" sz="1600" dirty="0"/>
              <a:t>Trabalham e entreguem juntos desde os requisitos ao código para solucionar o problema </a:t>
            </a:r>
          </a:p>
        </p:txBody>
      </p:sp>
      <p:cxnSp>
        <p:nvCxnSpPr>
          <p:cNvPr id="13" name="Straight Arrow Connector 12">
            <a:extLst>
              <a:ext uri="{FF2B5EF4-FFF2-40B4-BE49-F238E27FC236}">
                <a16:creationId xmlns:a16="http://schemas.microsoft.com/office/drawing/2014/main" id="{5B99E468-07EF-4252-8ADC-998F1E7AC1AE}"/>
              </a:ext>
            </a:extLst>
          </p:cNvPr>
          <p:cNvCxnSpPr>
            <a:cxnSpLocks/>
            <a:stCxn id="11" idx="3"/>
          </p:cNvCxnSpPr>
          <p:nvPr/>
        </p:nvCxnSpPr>
        <p:spPr>
          <a:xfrm>
            <a:off x="3083586" y="1975369"/>
            <a:ext cx="1788278" cy="103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CAF9EC5-3700-412D-B992-A4546EB22024}"/>
              </a:ext>
            </a:extLst>
          </p:cNvPr>
          <p:cNvCxnSpPr>
            <a:cxnSpLocks/>
            <a:stCxn id="10" idx="0"/>
          </p:cNvCxnSpPr>
          <p:nvPr/>
        </p:nvCxnSpPr>
        <p:spPr>
          <a:xfrm flipV="1">
            <a:off x="2575325" y="3717033"/>
            <a:ext cx="1144411" cy="792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41D742D-F680-44F8-A2C0-BB9D53DFE419}"/>
              </a:ext>
            </a:extLst>
          </p:cNvPr>
          <p:cNvCxnSpPr>
            <a:cxnSpLocks/>
            <a:stCxn id="9" idx="1"/>
          </p:cNvCxnSpPr>
          <p:nvPr/>
        </p:nvCxnSpPr>
        <p:spPr>
          <a:xfrm flipH="1" flipV="1">
            <a:off x="6505497" y="4913799"/>
            <a:ext cx="1203960" cy="418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F22412-3D50-4D9E-A711-8F8D5C955003}"/>
              </a:ext>
            </a:extLst>
          </p:cNvPr>
          <p:cNvCxnSpPr>
            <a:cxnSpLocks/>
            <a:stCxn id="8" idx="1"/>
          </p:cNvCxnSpPr>
          <p:nvPr/>
        </p:nvCxnSpPr>
        <p:spPr>
          <a:xfrm flipH="1">
            <a:off x="7896200" y="2898002"/>
            <a:ext cx="722420" cy="24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564441D-B27F-4D4E-B2F4-83D7B45DC75D}"/>
              </a:ext>
            </a:extLst>
          </p:cNvPr>
          <p:cNvCxnSpPr>
            <a:cxnSpLocks/>
            <a:stCxn id="6" idx="2"/>
          </p:cNvCxnSpPr>
          <p:nvPr/>
        </p:nvCxnSpPr>
        <p:spPr>
          <a:xfrm flipH="1">
            <a:off x="6505498" y="1637427"/>
            <a:ext cx="1620988" cy="999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099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Regras/ Práticas</a:t>
            </a:r>
          </a:p>
        </p:txBody>
      </p:sp>
      <p:sp>
        <p:nvSpPr>
          <p:cNvPr id="3" name="Rectangle: Rounded Corners 2">
            <a:extLst>
              <a:ext uri="{FF2B5EF4-FFF2-40B4-BE49-F238E27FC236}">
                <a16:creationId xmlns:a16="http://schemas.microsoft.com/office/drawing/2014/main" id="{17A5BA93-7119-49D2-92AB-F246824D4959}"/>
              </a:ext>
            </a:extLst>
          </p:cNvPr>
          <p:cNvSpPr/>
          <p:nvPr/>
        </p:nvSpPr>
        <p:spPr>
          <a:xfrm>
            <a:off x="623392" y="908720"/>
            <a:ext cx="5112568"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Planejamento</a:t>
            </a:r>
          </a:p>
          <a:p>
            <a:pPr algn="ctr"/>
            <a:endParaRPr lang="pt-BR" dirty="0"/>
          </a:p>
          <a:p>
            <a:r>
              <a:rPr lang="pt-BR" dirty="0" err="1"/>
              <a:t>User</a:t>
            </a:r>
            <a:r>
              <a:rPr lang="pt-BR" dirty="0"/>
              <a:t> stories são escritas</a:t>
            </a:r>
          </a:p>
          <a:p>
            <a:r>
              <a:rPr lang="pt-BR" dirty="0" err="1"/>
              <a:t>Releasing</a:t>
            </a:r>
            <a:r>
              <a:rPr lang="pt-BR" dirty="0"/>
              <a:t> </a:t>
            </a:r>
            <a:r>
              <a:rPr lang="pt-BR" dirty="0" err="1"/>
              <a:t>planning</a:t>
            </a:r>
            <a:r>
              <a:rPr lang="pt-BR" dirty="0"/>
              <a:t> gera agenda de release</a:t>
            </a:r>
          </a:p>
          <a:p>
            <a:r>
              <a:rPr lang="pt-BR" b="1" dirty="0">
                <a:solidFill>
                  <a:srgbClr val="FFFF00"/>
                </a:solidFill>
                <a:effectLst>
                  <a:outerShdw blurRad="38100" dist="38100" dir="2700000" algn="tl">
                    <a:srgbClr val="000000">
                      <a:alpha val="43137"/>
                    </a:srgbClr>
                  </a:outerShdw>
                </a:effectLst>
              </a:rPr>
              <a:t>Fazer </a:t>
            </a:r>
            <a:r>
              <a:rPr lang="pt-BR" b="1" dirty="0" err="1">
                <a:solidFill>
                  <a:srgbClr val="FFFF00"/>
                </a:solidFill>
                <a:effectLst>
                  <a:outerShdw blurRad="38100" dist="38100" dir="2700000" algn="tl">
                    <a:srgbClr val="000000">
                      <a:alpha val="43137"/>
                    </a:srgbClr>
                  </a:outerShdw>
                </a:effectLst>
              </a:rPr>
              <a:t>small</a:t>
            </a:r>
            <a:r>
              <a:rPr lang="pt-BR" b="1" dirty="0">
                <a:solidFill>
                  <a:srgbClr val="FFFF00"/>
                </a:solidFill>
                <a:effectLst>
                  <a:outerShdw blurRad="38100" dist="38100" dir="2700000" algn="tl">
                    <a:srgbClr val="000000">
                      <a:alpha val="43137"/>
                    </a:srgbClr>
                  </a:outerShdw>
                </a:effectLst>
              </a:rPr>
              <a:t> releases frequentes</a:t>
            </a:r>
          </a:p>
          <a:p>
            <a:r>
              <a:rPr lang="pt-BR" dirty="0"/>
              <a:t>Projeto dividido em iterações</a:t>
            </a:r>
          </a:p>
        </p:txBody>
      </p:sp>
      <p:sp>
        <p:nvSpPr>
          <p:cNvPr id="18" name="Rectangle: Rounded Corners 17">
            <a:extLst>
              <a:ext uri="{FF2B5EF4-FFF2-40B4-BE49-F238E27FC236}">
                <a16:creationId xmlns:a16="http://schemas.microsoft.com/office/drawing/2014/main" id="{9898A7E0-CBDD-4FCD-8380-D87D8E101CBA}"/>
              </a:ext>
            </a:extLst>
          </p:cNvPr>
          <p:cNvSpPr/>
          <p:nvPr/>
        </p:nvSpPr>
        <p:spPr>
          <a:xfrm>
            <a:off x="5951984" y="908720"/>
            <a:ext cx="5112000"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Design</a:t>
            </a:r>
          </a:p>
          <a:p>
            <a:pPr algn="ctr"/>
            <a:endParaRPr lang="pt-BR" dirty="0"/>
          </a:p>
          <a:p>
            <a:r>
              <a:rPr lang="pt-BR" b="1" dirty="0">
                <a:solidFill>
                  <a:srgbClr val="FFFF00"/>
                </a:solidFill>
                <a:effectLst>
                  <a:outerShdw blurRad="38100" dist="38100" dir="2700000" algn="tl">
                    <a:srgbClr val="000000">
                      <a:alpha val="43137"/>
                    </a:srgbClr>
                  </a:outerShdw>
                </a:effectLst>
              </a:rPr>
              <a:t>Simplicidade</a:t>
            </a:r>
          </a:p>
          <a:p>
            <a:r>
              <a:rPr lang="pt-BR" dirty="0"/>
              <a:t>Escolha metáforas de sistemas</a:t>
            </a:r>
          </a:p>
          <a:p>
            <a:r>
              <a:rPr lang="pt-BR" dirty="0">
                <a:solidFill>
                  <a:schemeClr val="bg1"/>
                </a:solidFill>
              </a:rPr>
              <a:t>Cartões CRC para sessões de design</a:t>
            </a:r>
          </a:p>
          <a:p>
            <a:r>
              <a:rPr lang="pt-BR" dirty="0"/>
              <a:t>Criar Spike para diminuir riscos</a:t>
            </a:r>
          </a:p>
          <a:p>
            <a:r>
              <a:rPr lang="pt-BR" dirty="0"/>
              <a:t>Nenhuma </a:t>
            </a:r>
            <a:r>
              <a:rPr lang="pt-BR" dirty="0" err="1"/>
              <a:t>feature</a:t>
            </a:r>
            <a:r>
              <a:rPr lang="pt-BR" dirty="0"/>
              <a:t> adicionada antecipadamente</a:t>
            </a:r>
          </a:p>
          <a:p>
            <a:r>
              <a:rPr lang="pt-BR" b="1" dirty="0" err="1">
                <a:solidFill>
                  <a:srgbClr val="FFFF00"/>
                </a:solidFill>
                <a:effectLst>
                  <a:outerShdw blurRad="38100" dist="38100" dir="2700000" algn="tl">
                    <a:srgbClr val="000000">
                      <a:alpha val="43137"/>
                    </a:srgbClr>
                  </a:outerShdw>
                </a:effectLst>
              </a:rPr>
              <a:t>Refatorar</a:t>
            </a:r>
            <a:r>
              <a:rPr lang="pt-BR" b="1" dirty="0">
                <a:solidFill>
                  <a:srgbClr val="FFFF00"/>
                </a:solidFill>
                <a:effectLst>
                  <a:outerShdw blurRad="38100" dist="38100" dir="2700000" algn="tl">
                    <a:srgbClr val="000000">
                      <a:alpha val="43137"/>
                    </a:srgbClr>
                  </a:outerShdw>
                </a:effectLst>
              </a:rPr>
              <a:t> quando e onde for possível</a:t>
            </a:r>
          </a:p>
        </p:txBody>
      </p:sp>
      <p:sp>
        <p:nvSpPr>
          <p:cNvPr id="20" name="Rectangle: Rounded Corners 19">
            <a:extLst>
              <a:ext uri="{FF2B5EF4-FFF2-40B4-BE49-F238E27FC236}">
                <a16:creationId xmlns:a16="http://schemas.microsoft.com/office/drawing/2014/main" id="{B2F07971-5A36-417B-8F76-192196617F3F}"/>
              </a:ext>
            </a:extLst>
          </p:cNvPr>
          <p:cNvSpPr/>
          <p:nvPr/>
        </p:nvSpPr>
        <p:spPr>
          <a:xfrm>
            <a:off x="623392" y="3314087"/>
            <a:ext cx="5112568" cy="299523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Desenvolvimento</a:t>
            </a:r>
          </a:p>
          <a:p>
            <a:pPr algn="ctr"/>
            <a:endParaRPr lang="pt-BR" dirty="0"/>
          </a:p>
          <a:p>
            <a:r>
              <a:rPr lang="pt-BR" dirty="0"/>
              <a:t>Usuário sempre disponível</a:t>
            </a:r>
          </a:p>
          <a:p>
            <a:r>
              <a:rPr lang="pt-BR" b="1" dirty="0">
                <a:solidFill>
                  <a:srgbClr val="FFFF00"/>
                </a:solidFill>
                <a:effectLst>
                  <a:outerShdw blurRad="38100" dist="38100" dir="2700000" algn="tl">
                    <a:srgbClr val="000000">
                      <a:alpha val="43137"/>
                    </a:srgbClr>
                  </a:outerShdw>
                </a:effectLst>
              </a:rPr>
              <a:t>Design </a:t>
            </a:r>
            <a:r>
              <a:rPr lang="pt-BR" b="1" dirty="0" err="1">
                <a:solidFill>
                  <a:srgbClr val="FFFF00"/>
                </a:solidFill>
                <a:effectLst>
                  <a:outerShdw blurRad="38100" dist="38100" dir="2700000" algn="tl">
                    <a:srgbClr val="000000">
                      <a:alpha val="43137"/>
                    </a:srgbClr>
                  </a:outerShdw>
                </a:effectLst>
              </a:rPr>
              <a:t>Patterns</a:t>
            </a:r>
            <a:endParaRPr lang="pt-BR" b="1" dirty="0">
              <a:solidFill>
                <a:srgbClr val="FFFF00"/>
              </a:solidFill>
              <a:effectLst>
                <a:outerShdw blurRad="38100" dist="38100" dir="2700000" algn="tl">
                  <a:srgbClr val="000000">
                    <a:alpha val="43137"/>
                  </a:srgbClr>
                </a:outerShdw>
              </a:effectLst>
            </a:endParaRPr>
          </a:p>
          <a:p>
            <a:r>
              <a:rPr lang="pt-BR" b="1" dirty="0">
                <a:solidFill>
                  <a:srgbClr val="FFFF00"/>
                </a:solidFill>
                <a:effectLst>
                  <a:outerShdw blurRad="38100" dist="38100" dir="2700000" algn="tl">
                    <a:srgbClr val="000000">
                      <a:alpha val="43137"/>
                    </a:srgbClr>
                  </a:outerShdw>
                </a:effectLst>
              </a:rPr>
              <a:t>Test-</a:t>
            </a:r>
            <a:r>
              <a:rPr lang="pt-BR" b="1" dirty="0" err="1">
                <a:solidFill>
                  <a:srgbClr val="FFFF00"/>
                </a:solidFill>
                <a:effectLst>
                  <a:outerShdw blurRad="38100" dist="38100" dir="2700000" algn="tl">
                    <a:srgbClr val="000000">
                      <a:alpha val="43137"/>
                    </a:srgbClr>
                  </a:outerShdw>
                </a:effectLst>
              </a:rPr>
              <a:t>first</a:t>
            </a:r>
            <a:endParaRPr lang="pt-BR" b="1" dirty="0">
              <a:solidFill>
                <a:srgbClr val="FFFF00"/>
              </a:solidFill>
              <a:effectLst>
                <a:outerShdw blurRad="38100" dist="38100" dir="2700000" algn="tl">
                  <a:srgbClr val="000000">
                    <a:alpha val="43137"/>
                  </a:srgbClr>
                </a:outerShdw>
              </a:effectLst>
            </a:endParaRPr>
          </a:p>
          <a:p>
            <a:r>
              <a:rPr lang="pt-BR" dirty="0"/>
              <a:t>Todo código de produção é feito em pares</a:t>
            </a:r>
          </a:p>
          <a:p>
            <a:r>
              <a:rPr lang="pt-BR" dirty="0"/>
              <a:t>Um par integra o código por vez</a:t>
            </a:r>
          </a:p>
          <a:p>
            <a:r>
              <a:rPr lang="pt-BR" dirty="0"/>
              <a:t>Integre frequentemente</a:t>
            </a:r>
          </a:p>
          <a:p>
            <a:r>
              <a:rPr lang="pt-BR" dirty="0"/>
              <a:t>Configure um ponto central de integração</a:t>
            </a:r>
          </a:p>
          <a:p>
            <a:r>
              <a:rPr lang="pt-BR" dirty="0"/>
              <a:t>Todos são donos (coletivamente)</a:t>
            </a:r>
          </a:p>
        </p:txBody>
      </p:sp>
      <p:sp>
        <p:nvSpPr>
          <p:cNvPr id="21" name="Rectangle: Rounded Corners 20">
            <a:extLst>
              <a:ext uri="{FF2B5EF4-FFF2-40B4-BE49-F238E27FC236}">
                <a16:creationId xmlns:a16="http://schemas.microsoft.com/office/drawing/2014/main" id="{AA653079-3FF0-4143-86D6-2E8B7FFA609B}"/>
              </a:ext>
            </a:extLst>
          </p:cNvPr>
          <p:cNvSpPr/>
          <p:nvPr/>
        </p:nvSpPr>
        <p:spPr>
          <a:xfrm>
            <a:off x="5951984" y="3314088"/>
            <a:ext cx="5112000" cy="299523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Testes</a:t>
            </a:r>
          </a:p>
          <a:p>
            <a:pPr algn="ctr"/>
            <a:endParaRPr lang="pt-BR" dirty="0"/>
          </a:p>
          <a:p>
            <a:r>
              <a:rPr lang="pt-BR" b="1" dirty="0">
                <a:solidFill>
                  <a:srgbClr val="FFFF00"/>
                </a:solidFill>
                <a:effectLst>
                  <a:outerShdw blurRad="38100" dist="38100" dir="2700000" algn="tl">
                    <a:srgbClr val="000000">
                      <a:alpha val="43137"/>
                    </a:srgbClr>
                  </a:outerShdw>
                </a:effectLst>
              </a:rPr>
              <a:t>Todo código deve ter testes de unidade</a:t>
            </a:r>
          </a:p>
          <a:p>
            <a:r>
              <a:rPr lang="pt-BR" b="1" dirty="0">
                <a:solidFill>
                  <a:srgbClr val="FFFF00"/>
                </a:solidFill>
                <a:effectLst>
                  <a:outerShdw blurRad="38100" dist="38100" dir="2700000" algn="tl">
                    <a:srgbClr val="000000">
                      <a:alpha val="43137"/>
                    </a:srgbClr>
                  </a:outerShdw>
                </a:effectLst>
              </a:rPr>
              <a:t>Todo código deve ter os testes ok para ser liberada a release</a:t>
            </a:r>
          </a:p>
          <a:p>
            <a:r>
              <a:rPr lang="pt-BR" b="1" dirty="0">
                <a:solidFill>
                  <a:srgbClr val="FFFF00"/>
                </a:solidFill>
                <a:effectLst>
                  <a:outerShdw blurRad="38100" dist="38100" dir="2700000" algn="tl">
                    <a:srgbClr val="000000">
                      <a:alpha val="43137"/>
                    </a:srgbClr>
                  </a:outerShdw>
                </a:effectLst>
              </a:rPr>
              <a:t>Quando um bug é encontrado, um novo teste de unidade é criado</a:t>
            </a:r>
          </a:p>
          <a:p>
            <a:r>
              <a:rPr lang="pt-BR" dirty="0"/>
              <a:t>Testes de aceitação são rodados frequentemente e os resultados devem ser publicados a todos</a:t>
            </a:r>
            <a:endParaRPr lang="pt-BR"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1772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2782237"/>
            <a:ext cx="9361040" cy="1229183"/>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Senta</a:t>
            </a:r>
            <a:r>
              <a:rPr lang="en-US" sz="3600" dirty="0">
                <a:solidFill>
                  <a:srgbClr val="FFFFFF"/>
                </a:solidFill>
                <a:latin typeface="Segoe UI" panose="020B0502040204020203" pitchFamily="34" charset="0"/>
                <a:cs typeface="Segoe UI" panose="020B0502040204020203" pitchFamily="34" charset="0"/>
              </a:rPr>
              <a:t> que </a:t>
            </a:r>
            <a:r>
              <a:rPr lang="en-US" sz="3600" dirty="0" err="1">
                <a:solidFill>
                  <a:srgbClr val="FFFFFF"/>
                </a:solidFill>
                <a:latin typeface="Segoe UI" panose="020B0502040204020203" pitchFamily="34" charset="0"/>
                <a:cs typeface="Segoe UI" panose="020B0502040204020203" pitchFamily="34" charset="0"/>
              </a:rPr>
              <a:t>lá</a:t>
            </a:r>
            <a:r>
              <a:rPr lang="en-US" sz="3600" dirty="0">
                <a:solidFill>
                  <a:srgbClr val="FFFFFF"/>
                </a:solidFill>
                <a:latin typeface="Segoe UI" panose="020B0502040204020203" pitchFamily="34" charset="0"/>
                <a:cs typeface="Segoe UI" panose="020B0502040204020203" pitchFamily="34" charset="0"/>
              </a:rPr>
              <a:t> </a:t>
            </a:r>
            <a:r>
              <a:rPr lang="en-US" sz="3600" dirty="0" err="1">
                <a:solidFill>
                  <a:srgbClr val="FFFFFF"/>
                </a:solidFill>
                <a:latin typeface="Segoe UI" panose="020B0502040204020203" pitchFamily="34" charset="0"/>
                <a:cs typeface="Segoe UI" panose="020B0502040204020203" pitchFamily="34" charset="0"/>
              </a:rPr>
              <a:t>vem</a:t>
            </a:r>
            <a:r>
              <a:rPr lang="en-US" sz="3600" dirty="0">
                <a:solidFill>
                  <a:srgbClr val="FFFFFF"/>
                </a:solidFill>
                <a:latin typeface="Segoe UI" panose="020B0502040204020203" pitchFamily="34" charset="0"/>
                <a:cs typeface="Segoe UI" panose="020B0502040204020203" pitchFamily="34" charset="0"/>
              </a:rPr>
              <a:t> um </a:t>
            </a:r>
            <a:r>
              <a:rPr lang="en-US" sz="3600" dirty="0" err="1">
                <a:solidFill>
                  <a:srgbClr val="FFFFFF"/>
                </a:solidFill>
                <a:latin typeface="Segoe UI" panose="020B0502040204020203" pitchFamily="34" charset="0"/>
                <a:cs typeface="Segoe UI" panose="020B0502040204020203" pitchFamily="34" charset="0"/>
              </a:rPr>
              <a:t>pouco</a:t>
            </a:r>
            <a:r>
              <a:rPr lang="en-US" sz="3600" dirty="0">
                <a:solidFill>
                  <a:srgbClr val="FFFFFF"/>
                </a:solidFill>
                <a:latin typeface="Segoe UI" panose="020B0502040204020203" pitchFamily="34" charset="0"/>
                <a:cs typeface="Segoe UI" panose="020B0502040204020203" pitchFamily="34" charset="0"/>
              </a:rPr>
              <a:t> de </a:t>
            </a:r>
            <a:r>
              <a:rPr lang="en-US" sz="3600" dirty="0" err="1">
                <a:solidFill>
                  <a:srgbClr val="FFFFFF"/>
                </a:solidFill>
                <a:latin typeface="Segoe UI" panose="020B0502040204020203" pitchFamily="34" charset="0"/>
                <a:cs typeface="Segoe UI" panose="020B0502040204020203" pitchFamily="34" charset="0"/>
              </a:rPr>
              <a:t>história</a:t>
            </a:r>
            <a:r>
              <a:rPr lang="en-US" sz="3600" dirty="0">
                <a:solidFill>
                  <a:srgbClr val="FFFFFF"/>
                </a:solidFill>
                <a:latin typeface="Segoe UI" panose="020B0502040204020203" pitchFamily="34" charset="0"/>
                <a:cs typeface="Segoe UI" panose="020B0502040204020203" pitchFamily="34" charset="0"/>
              </a:rPr>
              <a:t>…</a:t>
            </a:r>
            <a:br>
              <a:rPr lang="en-US" sz="3600" dirty="0">
                <a:solidFill>
                  <a:srgbClr val="FFFFFF"/>
                </a:solidFill>
                <a:latin typeface="Segoe UI" panose="020B0502040204020203" pitchFamily="34" charset="0"/>
                <a:cs typeface="Segoe UI" panose="020B0502040204020203" pitchFamily="34" charset="0"/>
              </a:rPr>
            </a:br>
            <a:endParaRPr lang="en-US" sz="36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52791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endParaRPr lang="pt-BR" dirty="0">
              <a:latin typeface="Segoe UI" panose="020B0502040204020203" pitchFamily="34" charset="0"/>
              <a:cs typeface="Segoe UI" panose="020B0502040204020203"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0D3E5DFD-0E99-4F05-9B1C-0665CE831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76" y="2562545"/>
            <a:ext cx="11928648" cy="1732909"/>
          </a:xfrm>
          <a:prstGeom prst="rect">
            <a:avLst/>
          </a:prstGeom>
        </p:spPr>
      </p:pic>
    </p:spTree>
    <p:extLst>
      <p:ext uri="{BB962C8B-B14F-4D97-AF65-F5344CB8AC3E}">
        <p14:creationId xmlns:p14="http://schemas.microsoft.com/office/powerpoint/2010/main" val="960927365"/>
      </p:ext>
    </p:extLst>
  </p:cSld>
  <p:clrMapOvr>
    <a:masterClrMapping/>
  </p:clrMapOvr>
  <p:transition>
    <p:fade/>
  </p:transition>
</p:sld>
</file>

<file path=ppt/theme/theme1.xml><?xml version="1.0" encoding="utf-8"?>
<a:theme xmlns:a="http://schemas.openxmlformats.org/drawingml/2006/main" name="Office Theme">
  <a:themeElements>
    <a:clrScheme name="B3">
      <a:dk1>
        <a:srgbClr val="5A5F5F"/>
      </a:dk1>
      <a:lt1>
        <a:sysClr val="window" lastClr="FFFFFF"/>
      </a:lt1>
      <a:dk2>
        <a:srgbClr val="053273"/>
      </a:dk2>
      <a:lt2>
        <a:srgbClr val="FFFFFF"/>
      </a:lt2>
      <a:accent1>
        <a:srgbClr val="00AFE6"/>
      </a:accent1>
      <a:accent2>
        <a:srgbClr val="E17D1E"/>
      </a:accent2>
      <a:accent3>
        <a:srgbClr val="0064B4"/>
      </a:accent3>
      <a:accent4>
        <a:srgbClr val="FFD769"/>
      </a:accent4>
      <a:accent5>
        <a:srgbClr val="46C8F5"/>
      </a:accent5>
      <a:accent6>
        <a:srgbClr val="8CD7FA"/>
      </a:accent6>
      <a:hlink>
        <a:srgbClr val="00AFE6"/>
      </a:hlink>
      <a:folHlink>
        <a:srgbClr val="0064B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996EFEF7D0459479C2B077F9CC506F4" ma:contentTypeVersion="10" ma:contentTypeDescription="Crie um novo documento." ma:contentTypeScope="" ma:versionID="43cd10b64f265b7dd32059be640333a9">
  <xsd:schema xmlns:xsd="http://www.w3.org/2001/XMLSchema" xmlns:xs="http://www.w3.org/2001/XMLSchema" xmlns:p="http://schemas.microsoft.com/office/2006/metadata/properties" xmlns:ns1="http://schemas.microsoft.com/sharepoint/v3" xmlns:ns2="80facd6c-f04a-426f-adbd-b3840a7840bd" xmlns:ns3="d33496c5-bd94-446e-a363-fca1fec0d15a" targetNamespace="http://schemas.microsoft.com/office/2006/metadata/properties" ma:root="true" ma:fieldsID="0d6b128c5ce9545d0d2912f9a975af95" ns1:_="" ns2:_="" ns3:_="">
    <xsd:import namespace="http://schemas.microsoft.com/sharepoint/v3"/>
    <xsd:import namespace="80facd6c-f04a-426f-adbd-b3840a7840bd"/>
    <xsd:import namespace="d33496c5-bd94-446e-a363-fca1fec0d15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gendamento de Data de Início" ma:description="Data de Início de Agendamento é uma coluna de site criada pelo recurso de Publicação. Ela é usada para especificar a data e hora em que essa página aparecerá pela primeira vez aos visitantes do site." ma:internalName="PublishingStartDate">
      <xsd:simpleType>
        <xsd:restriction base="dms:Unknown"/>
      </xsd:simpleType>
    </xsd:element>
    <xsd:element name="PublishingExpirationDate" ma:index="9" nillable="true" ma:displayName="Agendamento de Data de Término" ma:description="Data Final de Agendamento é uma coluna de site criada pelo recurso de Publicação. Ela é usada para especificar a data e a hora em que essa página não será mais exibida aos visitantes do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facd6c-f04a-426f-adbd-b3840a7840b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3496c5-bd94-446e-a363-fca1fec0d15a" elementFormDefault="qualified">
    <xsd:import namespace="http://schemas.microsoft.com/office/2006/documentManagement/types"/>
    <xsd:import namespace="http://schemas.microsoft.com/office/infopath/2007/PartnerControls"/>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3FD83-2601-46A9-AA9B-655B326F1C5E}">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B30B8D0-9C02-4061-951A-8B7B3A86F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facd6c-f04a-426f-adbd-b3840a7840bd"/>
    <ds:schemaRef ds:uri="d33496c5-bd94-446e-a363-fca1fec0d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DACE87-CD74-4C35-ADF8-12B4276F2F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474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Wingdings</vt:lpstr>
      <vt:lpstr>Office Theme</vt:lpstr>
      <vt:lpstr>XP – eXtreme Programming</vt:lpstr>
      <vt:lpstr>Recapitulando...</vt:lpstr>
      <vt:lpstr>PowerPoint Presentation</vt:lpstr>
      <vt:lpstr>INTRODUÇÃO</vt:lpstr>
      <vt:lpstr>PowerPoint Presentation</vt:lpstr>
      <vt:lpstr>XP – eXtreme Programming - Valores</vt:lpstr>
      <vt:lpstr>XP – eXtreme Programming – Regras/ Práticas</vt:lpstr>
      <vt:lpstr>PowerPoint Presentation</vt:lpstr>
      <vt:lpstr>XP – eXtreme Programming</vt:lpstr>
      <vt:lpstr>PowerPoint Presentation</vt:lpstr>
      <vt:lpstr>REFERÊNCIAS BIBLIOGRÁFICAS</vt:lpstr>
      <vt:lpstr>XP – eXtreme Programming   prestador-paulo.kolbe@b3.com.br/ paulo.kolbe@gft.com</vt:lpstr>
    </vt:vector>
  </TitlesOfParts>
  <Manager/>
  <Company>BVMF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Idelson Alves Neto</dc:creator>
  <cp:keywords/>
  <dc:description/>
  <cp:lastModifiedBy>Kolbe, Paulo Henrique</cp:lastModifiedBy>
  <cp:revision>220</cp:revision>
  <dcterms:created xsi:type="dcterms:W3CDTF">2016-08-02T14:53:12Z</dcterms:created>
  <dcterms:modified xsi:type="dcterms:W3CDTF">2020-07-02T22:33:32Z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0x0101001996EFEF7D0459479C2B077F9CC506F4</vt:lpwstr>
  </property>
  <property fmtid="{D5CDD505-2E9C-101B-9397-08002B2CF9AE}" pid="4" name="MSIP_Label_ff4334fd-4d03-49cd-9ac2-95013ea5131b_Enabled">
    <vt:lpwstr>True</vt:lpwstr>
  </property>
  <property fmtid="{D5CDD505-2E9C-101B-9397-08002B2CF9AE}" pid="5" name="MSIP_Label_ff4334fd-4d03-49cd-9ac2-95013ea5131b_SiteId">
    <vt:lpwstr>f9cfd8cb-c4a5-4677-b65d-3150dda310c9</vt:lpwstr>
  </property>
  <property fmtid="{D5CDD505-2E9C-101B-9397-08002B2CF9AE}" pid="6" name="MSIP_Label_ff4334fd-4d03-49cd-9ac2-95013ea5131b_Owner">
    <vt:lpwstr>idalves@bvmf.com.br</vt:lpwstr>
  </property>
  <property fmtid="{D5CDD505-2E9C-101B-9397-08002B2CF9AE}" pid="7" name="MSIP_Label_ff4334fd-4d03-49cd-9ac2-95013ea5131b_SetDate">
    <vt:lpwstr>2020-03-16T18:42:19.7806483Z</vt:lpwstr>
  </property>
  <property fmtid="{D5CDD505-2E9C-101B-9397-08002B2CF9AE}" pid="8" name="MSIP_Label_ff4334fd-4d03-49cd-9ac2-95013ea5131b_Name">
    <vt:lpwstr>B3</vt:lpwstr>
  </property>
  <property fmtid="{D5CDD505-2E9C-101B-9397-08002B2CF9AE}" pid="9" name="MSIP_Label_ff4334fd-4d03-49cd-9ac2-95013ea5131b_Application">
    <vt:lpwstr>Microsoft Azure Information Protection</vt:lpwstr>
  </property>
  <property fmtid="{D5CDD505-2E9C-101B-9397-08002B2CF9AE}" pid="10" name="MSIP_Label_ff4334fd-4d03-49cd-9ac2-95013ea5131b_ActionId">
    <vt:lpwstr>31ff6f87-870a-421f-9544-5feecaffd8fc</vt:lpwstr>
  </property>
  <property fmtid="{D5CDD505-2E9C-101B-9397-08002B2CF9AE}" pid="11" name="MSIP_Label_ff4334fd-4d03-49cd-9ac2-95013ea5131b_Extended_MSFT_Method">
    <vt:lpwstr>Manual</vt:lpwstr>
  </property>
  <property fmtid="{D5CDD505-2E9C-101B-9397-08002B2CF9AE}" pid="12" name="MSIP_Label_4aeda764-ac5d-4c78-8b24-fe1405747852_Enabled">
    <vt:lpwstr>True</vt:lpwstr>
  </property>
  <property fmtid="{D5CDD505-2E9C-101B-9397-08002B2CF9AE}" pid="13" name="MSIP_Label_4aeda764-ac5d-4c78-8b24-fe1405747852_SiteId">
    <vt:lpwstr>f9cfd8cb-c4a5-4677-b65d-3150dda310c9</vt:lpwstr>
  </property>
  <property fmtid="{D5CDD505-2E9C-101B-9397-08002B2CF9AE}" pid="14" name="MSIP_Label_4aeda764-ac5d-4c78-8b24-fe1405747852_SetDate">
    <vt:lpwstr>2020-03-16T18:42:19.7806483Z</vt:lpwstr>
  </property>
  <property fmtid="{D5CDD505-2E9C-101B-9397-08002B2CF9AE}" pid="15" name="MSIP_Label_4aeda764-ac5d-4c78-8b24-fe1405747852_Name">
    <vt:lpwstr>Interna</vt:lpwstr>
  </property>
  <property fmtid="{D5CDD505-2E9C-101B-9397-08002B2CF9AE}" pid="16" name="MSIP_Label_4aeda764-ac5d-4c78-8b24-fe1405747852_ActionId">
    <vt:lpwstr>31ff6f87-870a-421f-9544-5feecaffd8fc</vt:lpwstr>
  </property>
  <property fmtid="{D5CDD505-2E9C-101B-9397-08002B2CF9AE}" pid="17" name="MSIP_Label_4aeda764-ac5d-4c78-8b24-fe1405747852_Extended_MSFT_Method">
    <vt:lpwstr>Manual</vt:lpwstr>
  </property>
  <property fmtid="{D5CDD505-2E9C-101B-9397-08002B2CF9AE}" pid="18" name="Sensitivity">
    <vt:lpwstr>B3 Interna</vt:lpwstr>
  </property>
</Properties>
</file>