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4" r:id="rId6"/>
    <p:sldId id="300" r:id="rId7"/>
    <p:sldId id="287" r:id="rId8"/>
    <p:sldId id="327" r:id="rId9"/>
    <p:sldId id="321" r:id="rId10"/>
    <p:sldId id="31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BDD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3CC375-623D-4359-AE06-9AA253AA2AB2}"/>
              </a:ext>
            </a:extLst>
          </p:cNvPr>
          <p:cNvSpPr/>
          <p:nvPr/>
        </p:nvSpPr>
        <p:spPr>
          <a:xfrm>
            <a:off x="1847800" y="2730484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Ciclo, Vantagens e Desvantagens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4871864" y="266452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Vantagens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E9E8C-D4BC-40FA-A6E0-F86F25733979}"/>
              </a:ext>
            </a:extLst>
          </p:cNvPr>
          <p:cNvGrpSpPr/>
          <p:nvPr/>
        </p:nvGrpSpPr>
        <p:grpSpPr>
          <a:xfrm>
            <a:off x="2305330" y="2954341"/>
            <a:ext cx="1514692" cy="1220570"/>
            <a:chOff x="4367808" y="4941168"/>
            <a:chExt cx="1514692" cy="122057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383552-D136-4787-B4D8-0B3C084F5BE8}"/>
                </a:ext>
              </a:extLst>
            </p:cNvPr>
            <p:cNvSpPr/>
            <p:nvPr/>
          </p:nvSpPr>
          <p:spPr>
            <a:xfrm>
              <a:off x="4871864" y="4941168"/>
              <a:ext cx="504056" cy="48822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10C73E-8826-46B5-86ED-F770B7AFC92A}"/>
                </a:ext>
              </a:extLst>
            </p:cNvPr>
            <p:cNvSpPr/>
            <p:nvPr/>
          </p:nvSpPr>
          <p:spPr>
            <a:xfrm>
              <a:off x="5378444" y="5673510"/>
              <a:ext cx="504056" cy="48822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82A69F-C51F-4BAE-A18C-D660ABB81D9B}"/>
                </a:ext>
              </a:extLst>
            </p:cNvPr>
            <p:cNvSpPr/>
            <p:nvPr/>
          </p:nvSpPr>
          <p:spPr>
            <a:xfrm>
              <a:off x="4367808" y="5673510"/>
              <a:ext cx="504056" cy="4882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EFCFF0-1839-4738-9EA1-C9A81AD364E3}"/>
                </a:ext>
              </a:extLst>
            </p:cNvPr>
            <p:cNvCxnSpPr>
              <a:cxnSpLocks/>
            </p:cNvCxnSpPr>
            <p:nvPr/>
          </p:nvCxnSpPr>
          <p:spPr>
            <a:xfrm>
              <a:off x="5314950" y="5414963"/>
              <a:ext cx="195263" cy="247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ABE78-2DA8-4DD4-B8ED-AFDCBCDD5A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3872" y="5917624"/>
              <a:ext cx="371078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FF5E9D-B487-4798-88AB-6AC2F80C4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848" y="5414963"/>
              <a:ext cx="216024" cy="24765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B43433-F51A-4A7D-833B-A348CB4DF14C}"/>
              </a:ext>
            </a:extLst>
          </p:cNvPr>
          <p:cNvSpPr/>
          <p:nvPr/>
        </p:nvSpPr>
        <p:spPr>
          <a:xfrm>
            <a:off x="7896200" y="2681879"/>
            <a:ext cx="2448000" cy="1800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EF503F"/>
              </a:gs>
              <a:gs pos="100000">
                <a:srgbClr val="F9726F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alibri (Body)"/>
                <a:cs typeface="Segoe UI" panose="020B0502040204020203" pitchFamily="34" charset="0"/>
              </a:rPr>
              <a:t>Desvantagens</a:t>
            </a:r>
            <a:endParaRPr lang="pt-BR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BDD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BDD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A41980-FFE4-4E8D-AD08-173A416609A7}"/>
              </a:ext>
            </a:extLst>
          </p:cNvPr>
          <p:cNvSpPr/>
          <p:nvPr/>
        </p:nvSpPr>
        <p:spPr>
          <a:xfrm>
            <a:off x="1055440" y="1276732"/>
            <a:ext cx="6048672" cy="4426531"/>
          </a:xfrm>
          <a:prstGeom prst="ellipse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600" dirty="0"/>
              <a:t>TDD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6E9535-EB80-4FFD-A790-74C3DAB7B2BE}"/>
              </a:ext>
            </a:extLst>
          </p:cNvPr>
          <p:cNvSpPr/>
          <p:nvPr/>
        </p:nvSpPr>
        <p:spPr>
          <a:xfrm>
            <a:off x="4799856" y="1130119"/>
            <a:ext cx="6048672" cy="4597762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600" dirty="0"/>
              <a:t>BDD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39799-5E04-420A-97D7-7AD30BFE4F21}"/>
              </a:ext>
            </a:extLst>
          </p:cNvPr>
          <p:cNvSpPr txBox="1"/>
          <p:nvPr/>
        </p:nvSpPr>
        <p:spPr>
          <a:xfrm>
            <a:off x="1343472" y="2005389"/>
            <a:ext cx="2736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>
                <a:latin typeface="Comic Sans MS" panose="030F0702030302020204" pitchFamily="66" charset="0"/>
              </a:rPr>
              <a:t>Dev</a:t>
            </a:r>
            <a:r>
              <a:rPr lang="pt-BR" dirty="0">
                <a:latin typeface="Comic Sans MS" panose="030F0702030302020204" pitchFamily="66" charset="0"/>
              </a:rPr>
              <a:t> Team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Foco: </a:t>
            </a:r>
            <a:r>
              <a:rPr lang="pt-BR" dirty="0" err="1">
                <a:latin typeface="Comic Sans MS" panose="030F0702030302020204" pitchFamily="66" charset="0"/>
              </a:rPr>
              <a:t>simple</a:t>
            </a:r>
            <a:r>
              <a:rPr lang="pt-BR" dirty="0">
                <a:latin typeface="Comic Sans MS" panose="030F0702030302020204" pitchFamily="66" charset="0"/>
              </a:rPr>
              <a:t> design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Nível de código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Linguagem: quase todas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Fazer da maneira certa (como)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48D23-BD0A-4020-BCF5-9468D0D7F0B7}"/>
              </a:ext>
            </a:extLst>
          </p:cNvPr>
          <p:cNvSpPr txBox="1"/>
          <p:nvPr/>
        </p:nvSpPr>
        <p:spPr>
          <a:xfrm>
            <a:off x="7824192" y="2058836"/>
            <a:ext cx="2728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>
                <a:latin typeface="Comic Sans MS" panose="030F0702030302020204" pitchFamily="66" charset="0"/>
              </a:rPr>
              <a:t>Squad</a:t>
            </a: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Foco: comunicação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Nível de negócio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Linguagem: </a:t>
            </a:r>
            <a:r>
              <a:rPr lang="pt-BR" dirty="0" err="1">
                <a:latin typeface="Comic Sans MS" panose="030F0702030302020204" pitchFamily="66" charset="0"/>
              </a:rPr>
              <a:t>Gherkin</a:t>
            </a: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Fazer a coisa certa (o que)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6C3C3-9FCC-470A-9CCF-51F23909EEAF}"/>
              </a:ext>
            </a:extLst>
          </p:cNvPr>
          <p:cNvSpPr txBox="1"/>
          <p:nvPr/>
        </p:nvSpPr>
        <p:spPr>
          <a:xfrm>
            <a:off x="4983956" y="2420888"/>
            <a:ext cx="1832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Test-</a:t>
            </a:r>
            <a:r>
              <a:rPr lang="pt-BR" dirty="0" err="1">
                <a:latin typeface="Comic Sans MS" panose="030F0702030302020204" pitchFamily="66" charset="0"/>
              </a:rPr>
              <a:t>first</a:t>
            </a: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Automação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Feedback mais rápido e constante</a:t>
            </a:r>
          </a:p>
          <a:p>
            <a:pPr algn="ctr"/>
            <a:endParaRPr lang="pt-B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BDD + TDD = Double loop</a:t>
            </a:r>
          </a:p>
        </p:txBody>
      </p:sp>
      <p:pic>
        <p:nvPicPr>
          <p:cNvPr id="49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86B2336-EDAC-4D5C-9402-2554B70B3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35" y="1882601"/>
            <a:ext cx="360000" cy="360000"/>
          </a:xfrm>
          <a:prstGeom prst="rect">
            <a:avLst/>
          </a:prstGeom>
        </p:spPr>
      </p:pic>
      <p:pic>
        <p:nvPicPr>
          <p:cNvPr id="5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74DE2E9-F0A2-4D4A-B10B-9019F3DC7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85" y="6189621"/>
            <a:ext cx="360000" cy="360000"/>
          </a:xfrm>
          <a:prstGeom prst="rect">
            <a:avLst/>
          </a:prstGeom>
        </p:spPr>
      </p:pic>
      <p:pic>
        <p:nvPicPr>
          <p:cNvPr id="51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FBB7558-2DA7-4F05-BF1A-306D7FF55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85" y="5082382"/>
            <a:ext cx="519781" cy="519781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54F5F91-6A40-4A03-9882-6F4DC74009F5}"/>
              </a:ext>
            </a:extLst>
          </p:cNvPr>
          <p:cNvSpPr/>
          <p:nvPr/>
        </p:nvSpPr>
        <p:spPr>
          <a:xfrm>
            <a:off x="321211" y="823789"/>
            <a:ext cx="1570108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Novo teste BDD</a:t>
            </a:r>
            <a:br>
              <a:rPr lang="pt-BR" sz="1400" b="1" dirty="0"/>
            </a:br>
            <a:r>
              <a:rPr lang="pt-BR" sz="1300" b="1" dirty="0"/>
              <a:t>(Uma US da nova </a:t>
            </a:r>
            <a:r>
              <a:rPr lang="pt-BR" sz="1300" b="1" dirty="0" err="1"/>
              <a:t>feature</a:t>
            </a:r>
            <a:r>
              <a:rPr lang="pt-BR" sz="1300" b="1" dirty="0"/>
              <a:t>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C9B9BCE-8471-4255-AFA8-6E3BFC03B57F}"/>
              </a:ext>
            </a:extLst>
          </p:cNvPr>
          <p:cNvSpPr/>
          <p:nvPr/>
        </p:nvSpPr>
        <p:spPr>
          <a:xfrm>
            <a:off x="2855640" y="5373216"/>
            <a:ext cx="1570108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Rodar novo </a:t>
            </a:r>
            <a:br>
              <a:rPr lang="pt-BR" sz="1400" b="1" dirty="0"/>
            </a:br>
            <a:r>
              <a:rPr lang="pt-BR" sz="1400" b="1" dirty="0"/>
              <a:t>teste BDD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330445-55AC-49EF-A9E4-F82493C51E6E}"/>
              </a:ext>
            </a:extLst>
          </p:cNvPr>
          <p:cNvSpPr/>
          <p:nvPr/>
        </p:nvSpPr>
        <p:spPr>
          <a:xfrm>
            <a:off x="9638460" y="3856820"/>
            <a:ext cx="1570108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Rodar suíte de </a:t>
            </a:r>
            <a:br>
              <a:rPr lang="pt-BR" sz="1400" b="1" dirty="0"/>
            </a:br>
            <a:r>
              <a:rPr lang="pt-BR" sz="1400" b="1" dirty="0"/>
              <a:t>testes BDD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E2D1123-1EEE-45B8-947C-8C7708DC4DDF}"/>
              </a:ext>
            </a:extLst>
          </p:cNvPr>
          <p:cNvSpPr/>
          <p:nvPr/>
        </p:nvSpPr>
        <p:spPr>
          <a:xfrm>
            <a:off x="6096000" y="3861048"/>
            <a:ext cx="1570108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Adicionar  novo teste TDD</a:t>
            </a:r>
            <a:br>
              <a:rPr lang="pt-BR" sz="1400" b="1" dirty="0"/>
            </a:br>
            <a:r>
              <a:rPr lang="pt-BR" sz="1300" b="1" dirty="0"/>
              <a:t>(critério de aceite)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C6E991-1365-4A1C-94AD-31BC9964E3A5}"/>
              </a:ext>
            </a:extLst>
          </p:cNvPr>
          <p:cNvSpPr/>
          <p:nvPr/>
        </p:nvSpPr>
        <p:spPr>
          <a:xfrm>
            <a:off x="6877848" y="2113539"/>
            <a:ext cx="1570108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Rodar novo teste TDD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6629A8A-40DF-4D16-BA48-6EC0E9CC25DC}"/>
              </a:ext>
            </a:extLst>
          </p:cNvPr>
          <p:cNvSpPr/>
          <p:nvPr/>
        </p:nvSpPr>
        <p:spPr>
          <a:xfrm>
            <a:off x="4007768" y="1509867"/>
            <a:ext cx="1570108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Rodar suíte de testes TDD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8B59F1C-6984-4A36-A6AC-5C63A96EE405}"/>
              </a:ext>
            </a:extLst>
          </p:cNvPr>
          <p:cNvSpPr/>
          <p:nvPr/>
        </p:nvSpPr>
        <p:spPr>
          <a:xfrm>
            <a:off x="1919536" y="2705047"/>
            <a:ext cx="1152129" cy="7239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/>
                </a:solidFill>
              </a:rPr>
              <a:t>Feature</a:t>
            </a:r>
            <a:r>
              <a:rPr lang="pt-BR" sz="1400" b="1" dirty="0">
                <a:solidFill>
                  <a:schemeClr val="bg1"/>
                </a:solidFill>
              </a:rPr>
              <a:t> concluída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707BE36-5337-471E-A57E-EADAAA4908D5}"/>
              </a:ext>
            </a:extLst>
          </p:cNvPr>
          <p:cNvSpPr/>
          <p:nvPr/>
        </p:nvSpPr>
        <p:spPr>
          <a:xfrm>
            <a:off x="1891319" y="4277760"/>
            <a:ext cx="1152129" cy="7239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/>
                </a:solidFill>
              </a:rPr>
              <a:t>Refatorar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99F5B9-4FE6-4AF9-A9BD-0FB315193160}"/>
              </a:ext>
            </a:extLst>
          </p:cNvPr>
          <p:cNvSpPr/>
          <p:nvPr/>
        </p:nvSpPr>
        <p:spPr>
          <a:xfrm>
            <a:off x="4295800" y="5517232"/>
            <a:ext cx="720000" cy="324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Falhou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D69CB9-B810-4300-B93A-D1CD169BCB65}"/>
              </a:ext>
            </a:extLst>
          </p:cNvPr>
          <p:cNvSpPr/>
          <p:nvPr/>
        </p:nvSpPr>
        <p:spPr>
          <a:xfrm>
            <a:off x="4295800" y="5873431"/>
            <a:ext cx="720000" cy="324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Passou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02614A-1187-4C9A-9C0B-41287B1015F2}"/>
              </a:ext>
            </a:extLst>
          </p:cNvPr>
          <p:cNvSpPr/>
          <p:nvPr/>
        </p:nvSpPr>
        <p:spPr>
          <a:xfrm>
            <a:off x="9703514" y="3694820"/>
            <a:ext cx="720000" cy="324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Falhou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A170D4-6E41-4F5F-81B3-5D26C815E30D}"/>
              </a:ext>
            </a:extLst>
          </p:cNvPr>
          <p:cNvSpPr/>
          <p:nvPr/>
        </p:nvSpPr>
        <p:spPr>
          <a:xfrm>
            <a:off x="10456041" y="3694820"/>
            <a:ext cx="720000" cy="324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Passou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6275E5-6C20-4A68-962D-A4435EBF9518}"/>
              </a:ext>
            </a:extLst>
          </p:cNvPr>
          <p:cNvSpPr/>
          <p:nvPr/>
        </p:nvSpPr>
        <p:spPr>
          <a:xfrm>
            <a:off x="4835431" y="2249530"/>
            <a:ext cx="720000" cy="324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Falhou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0D4A21-69AA-425E-AA34-C574929195F5}"/>
              </a:ext>
            </a:extLst>
          </p:cNvPr>
          <p:cNvSpPr/>
          <p:nvPr/>
        </p:nvSpPr>
        <p:spPr>
          <a:xfrm>
            <a:off x="4079776" y="2244162"/>
            <a:ext cx="720000" cy="324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Passou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98D4B24-8879-4812-8C61-829E588E3CF9}"/>
              </a:ext>
            </a:extLst>
          </p:cNvPr>
          <p:cNvSpPr/>
          <p:nvPr/>
        </p:nvSpPr>
        <p:spPr>
          <a:xfrm>
            <a:off x="8995570" y="2049211"/>
            <a:ext cx="1152000" cy="723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Código de produção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5C4FA2-D238-420D-B500-5872BAC4F9C8}"/>
              </a:ext>
            </a:extLst>
          </p:cNvPr>
          <p:cNvSpPr/>
          <p:nvPr/>
        </p:nvSpPr>
        <p:spPr>
          <a:xfrm>
            <a:off x="7666108" y="1920162"/>
            <a:ext cx="720000" cy="324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Falhou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FDE2C3-6809-46EF-A33D-29681FE36566}"/>
              </a:ext>
            </a:extLst>
          </p:cNvPr>
          <p:cNvSpPr/>
          <p:nvPr/>
        </p:nvSpPr>
        <p:spPr>
          <a:xfrm>
            <a:off x="6921486" y="1920162"/>
            <a:ext cx="720000" cy="324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Passou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B093408-2091-460E-9150-3B38ADFEEF9E}"/>
              </a:ext>
            </a:extLst>
          </p:cNvPr>
          <p:cNvCxnSpPr>
            <a:cxnSpLocks/>
            <a:stCxn id="52" idx="2"/>
            <a:endCxn id="53" idx="1"/>
          </p:cNvCxnSpPr>
          <p:nvPr/>
        </p:nvCxnSpPr>
        <p:spPr>
          <a:xfrm rot="16200000" flipH="1">
            <a:off x="-77737" y="2871886"/>
            <a:ext cx="4117379" cy="1749375"/>
          </a:xfrm>
          <a:prstGeom prst="bent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A7C6ADF-8924-463E-80CA-CE0D6EC90B08}"/>
              </a:ext>
            </a:extLst>
          </p:cNvPr>
          <p:cNvCxnSpPr>
            <a:cxnSpLocks/>
            <a:stCxn id="60" idx="3"/>
            <a:endCxn id="55" idx="2"/>
          </p:cNvCxnSpPr>
          <p:nvPr/>
        </p:nvCxnSpPr>
        <p:spPr>
          <a:xfrm flipV="1">
            <a:off x="5015800" y="4725144"/>
            <a:ext cx="1865254" cy="95408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0F1BE97-5F51-448F-8EB4-4D94F040E4FB}"/>
              </a:ext>
            </a:extLst>
          </p:cNvPr>
          <p:cNvCxnSpPr>
            <a:stCxn id="61" idx="3"/>
            <a:endCxn id="54" idx="2"/>
          </p:cNvCxnSpPr>
          <p:nvPr/>
        </p:nvCxnSpPr>
        <p:spPr>
          <a:xfrm flipV="1">
            <a:off x="5015800" y="4720916"/>
            <a:ext cx="5407714" cy="1314515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4680F6D-CCDE-4E7E-BBFA-2741193F0D15}"/>
              </a:ext>
            </a:extLst>
          </p:cNvPr>
          <p:cNvCxnSpPr>
            <a:cxnSpLocks/>
            <a:stCxn id="62" idx="1"/>
            <a:endCxn id="55" idx="3"/>
          </p:cNvCxnSpPr>
          <p:nvPr/>
        </p:nvCxnSpPr>
        <p:spPr>
          <a:xfrm rot="10800000" flipV="1">
            <a:off x="7666108" y="3856820"/>
            <a:ext cx="2037406" cy="4362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E54F923-0C75-483E-BB5B-74760DA7B0DF}"/>
              </a:ext>
            </a:extLst>
          </p:cNvPr>
          <p:cNvCxnSpPr>
            <a:cxnSpLocks/>
            <a:stCxn id="63" idx="0"/>
            <a:endCxn id="52" idx="3"/>
          </p:cNvCxnSpPr>
          <p:nvPr/>
        </p:nvCxnSpPr>
        <p:spPr>
          <a:xfrm rot="16200000" flipV="1">
            <a:off x="5134189" y="-1987032"/>
            <a:ext cx="2438983" cy="8924722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811A053-1DE4-4B4D-9024-66C8F6E3ECB3}"/>
              </a:ext>
            </a:extLst>
          </p:cNvPr>
          <p:cNvCxnSpPr>
            <a:cxnSpLocks/>
            <a:stCxn id="68" idx="0"/>
            <a:endCxn id="57" idx="3"/>
          </p:cNvCxnSpPr>
          <p:nvPr/>
        </p:nvCxnSpPr>
        <p:spPr>
          <a:xfrm rot="16200000" flipH="1" flipV="1">
            <a:off x="6418804" y="1079233"/>
            <a:ext cx="21753" cy="1703610"/>
          </a:xfrm>
          <a:prstGeom prst="bentConnector4">
            <a:avLst>
              <a:gd name="adj1" fmla="val -1050890"/>
              <a:gd name="adj2" fmla="val 6056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FE86D3C-BD3F-4AA3-9218-8D1A79CB0020}"/>
              </a:ext>
            </a:extLst>
          </p:cNvPr>
          <p:cNvCxnSpPr>
            <a:stCxn id="67" idx="0"/>
            <a:endCxn id="66" idx="0"/>
          </p:cNvCxnSpPr>
          <p:nvPr/>
        </p:nvCxnSpPr>
        <p:spPr>
          <a:xfrm rot="16200000" flipH="1">
            <a:off x="8734314" y="1211955"/>
            <a:ext cx="129049" cy="1545462"/>
          </a:xfrm>
          <a:prstGeom prst="bentConnector3">
            <a:avLst>
              <a:gd name="adj1" fmla="val -17714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B5367CF-215F-471A-8E5C-C3512FADFDE3}"/>
              </a:ext>
            </a:extLst>
          </p:cNvPr>
          <p:cNvCxnSpPr>
            <a:stCxn id="66" idx="2"/>
            <a:endCxn id="56" idx="3"/>
          </p:cNvCxnSpPr>
          <p:nvPr/>
        </p:nvCxnSpPr>
        <p:spPr>
          <a:xfrm rot="5400000" flipH="1">
            <a:off x="8896151" y="2097392"/>
            <a:ext cx="227224" cy="1123614"/>
          </a:xfrm>
          <a:prstGeom prst="bentConnector4">
            <a:avLst>
              <a:gd name="adj1" fmla="val -100606"/>
              <a:gd name="adj2" fmla="val 75632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BE8C206-01B0-4B42-8332-ECA9D438A97E}"/>
              </a:ext>
            </a:extLst>
          </p:cNvPr>
          <p:cNvCxnSpPr>
            <a:cxnSpLocks/>
            <a:stCxn id="64" idx="2"/>
            <a:endCxn id="56" idx="1"/>
          </p:cNvCxnSpPr>
          <p:nvPr/>
        </p:nvCxnSpPr>
        <p:spPr>
          <a:xfrm rot="5400000" flipH="1" flipV="1">
            <a:off x="6022667" y="1718350"/>
            <a:ext cx="27943" cy="1682417"/>
          </a:xfrm>
          <a:prstGeom prst="bentConnector4">
            <a:avLst>
              <a:gd name="adj1" fmla="val -2127044"/>
              <a:gd name="adj2" fmla="val 8327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93DC5BD-C033-492D-9559-7CCB54E6EB8A}"/>
              </a:ext>
            </a:extLst>
          </p:cNvPr>
          <p:cNvCxnSpPr>
            <a:stCxn id="65" idx="2"/>
            <a:endCxn id="58" idx="3"/>
          </p:cNvCxnSpPr>
          <p:nvPr/>
        </p:nvCxnSpPr>
        <p:spPr>
          <a:xfrm rot="5400000">
            <a:off x="3506290" y="2133538"/>
            <a:ext cx="498862" cy="1368111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186309D-1E78-4C4F-A8C0-809CFD7BD49F}"/>
              </a:ext>
            </a:extLst>
          </p:cNvPr>
          <p:cNvSpPr/>
          <p:nvPr/>
        </p:nvSpPr>
        <p:spPr>
          <a:xfrm>
            <a:off x="2518494" y="3315787"/>
            <a:ext cx="493844" cy="3186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Não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DC8879-0B5B-4B82-82ED-22BA64D1F675}"/>
              </a:ext>
            </a:extLst>
          </p:cNvPr>
          <p:cNvSpPr/>
          <p:nvPr/>
        </p:nvSpPr>
        <p:spPr>
          <a:xfrm>
            <a:off x="1988995" y="3315785"/>
            <a:ext cx="493844" cy="3186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Sim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61A086-9C63-4358-BD0B-FF1B3940ADE9}"/>
              </a:ext>
            </a:extLst>
          </p:cNvPr>
          <p:cNvCxnSpPr>
            <a:stCxn id="80" idx="2"/>
            <a:endCxn id="59" idx="1"/>
          </p:cNvCxnSpPr>
          <p:nvPr/>
        </p:nvCxnSpPr>
        <p:spPr>
          <a:xfrm rot="5400000">
            <a:off x="1560959" y="3964778"/>
            <a:ext cx="1005319" cy="344598"/>
          </a:xfrm>
          <a:prstGeom prst="bentConnector4">
            <a:avLst>
              <a:gd name="adj1" fmla="val 31997"/>
              <a:gd name="adj2" fmla="val 166338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7A71782-6348-4D88-BCAC-8B0A0E560F3B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>
            <a:off x="3012338" y="3475103"/>
            <a:ext cx="3083662" cy="81799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7E4D75F-E229-449D-BC33-EA1849BC553B}"/>
              </a:ext>
            </a:extLst>
          </p:cNvPr>
          <p:cNvCxnSpPr>
            <a:stCxn id="55" idx="0"/>
            <a:endCxn id="56" idx="2"/>
          </p:cNvCxnSpPr>
          <p:nvPr/>
        </p:nvCxnSpPr>
        <p:spPr>
          <a:xfrm rot="5400000" flipH="1" flipV="1">
            <a:off x="6830272" y="3028418"/>
            <a:ext cx="883413" cy="781848"/>
          </a:xfrm>
          <a:prstGeom prst="bent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9C050A1-7F2A-43CC-999C-841D9B63B626}"/>
              </a:ext>
            </a:extLst>
          </p:cNvPr>
          <p:cNvCxnSpPr>
            <a:stCxn id="59" idx="3"/>
            <a:endCxn id="53" idx="0"/>
          </p:cNvCxnSpPr>
          <p:nvPr/>
        </p:nvCxnSpPr>
        <p:spPr>
          <a:xfrm>
            <a:off x="3043448" y="4639737"/>
            <a:ext cx="597246" cy="733479"/>
          </a:xfrm>
          <a:prstGeom prst="bent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B9CD4E1-1FD1-402D-83A3-22A952FE884D}"/>
              </a:ext>
            </a:extLst>
          </p:cNvPr>
          <p:cNvSpPr/>
          <p:nvPr/>
        </p:nvSpPr>
        <p:spPr>
          <a:xfrm>
            <a:off x="7963166" y="4851176"/>
            <a:ext cx="1608404" cy="95408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Passar de primeira sem codificar é indicativo de algo errado...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C3D004-8328-4073-8CCB-027AFF256413}"/>
              </a:ext>
            </a:extLst>
          </p:cNvPr>
          <p:cNvSpPr txBox="1"/>
          <p:nvPr/>
        </p:nvSpPr>
        <p:spPr>
          <a:xfrm>
            <a:off x="5418124" y="2894125"/>
            <a:ext cx="975635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Reverter mudanças</a:t>
            </a:r>
          </a:p>
        </p:txBody>
      </p:sp>
    </p:spTree>
    <p:extLst>
      <p:ext uri="{BB962C8B-B14F-4D97-AF65-F5344CB8AC3E}">
        <p14:creationId xmlns:p14="http://schemas.microsoft.com/office/powerpoint/2010/main" val="5118151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BDD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(Body)</vt:lpstr>
      <vt:lpstr>Comic Sans MS</vt:lpstr>
      <vt:lpstr>Segoe UI</vt:lpstr>
      <vt:lpstr>Office Theme</vt:lpstr>
      <vt:lpstr>TDD vs BDD</vt:lpstr>
      <vt:lpstr>Recapitulando...</vt:lpstr>
      <vt:lpstr>PowerPoint Presentation</vt:lpstr>
      <vt:lpstr>TDD vs BDD</vt:lpstr>
      <vt:lpstr>BDD + TDD = Double loop</vt:lpstr>
      <vt:lpstr>PowerPoint Presentation</vt:lpstr>
      <vt:lpstr>REFERÊNCIAS BIBLIOGRÁFICAS</vt:lpstr>
      <vt:lpstr>TDD vs BDD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250</cp:revision>
  <dcterms:created xsi:type="dcterms:W3CDTF">2016-08-02T14:53:12Z</dcterms:created>
  <dcterms:modified xsi:type="dcterms:W3CDTF">2020-07-06T22:14:00Z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