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4"/>
  </p:notesMasterIdLst>
  <p:handoutMasterIdLst>
    <p:handoutMasterId r:id="rId15"/>
  </p:handoutMasterIdLst>
  <p:sldIdLst>
    <p:sldId id="285" r:id="rId5"/>
    <p:sldId id="274" r:id="rId6"/>
    <p:sldId id="300" r:id="rId7"/>
    <p:sldId id="326" r:id="rId8"/>
    <p:sldId id="287" r:id="rId9"/>
    <p:sldId id="322" r:id="rId10"/>
    <p:sldId id="321" r:id="rId11"/>
    <p:sldId id="319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03F"/>
    <a:srgbClr val="F9726F"/>
    <a:srgbClr val="FFD862"/>
    <a:srgbClr val="00B0EA"/>
    <a:srgbClr val="FFFFFF"/>
    <a:srgbClr val="123274"/>
    <a:srgbClr val="DE7F00"/>
    <a:srgbClr val="E6E6E6"/>
    <a:srgbClr val="F6A841"/>
    <a:srgbClr val="003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5" autoAdjust="0"/>
    <p:restoredTop sz="99872" autoAdjust="0"/>
  </p:normalViewPr>
  <p:slideViewPr>
    <p:cSldViewPr>
      <p:cViewPr varScale="1">
        <p:scale>
          <a:sx n="68" d="100"/>
          <a:sy n="68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13"/>
          <p:cNvSpPr>
            <a:spLocks noGrp="1"/>
          </p:cNvSpPr>
          <p:nvPr>
            <p:ph type="body" sz="quarter" idx="13"/>
          </p:nvPr>
        </p:nvSpPr>
        <p:spPr>
          <a:xfrm>
            <a:off x="335360" y="98072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B0F0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Espaço Reservado para Texto 13"/>
          <p:cNvSpPr>
            <a:spLocks noGrp="1"/>
          </p:cNvSpPr>
          <p:nvPr>
            <p:ph type="body" sz="quarter" idx="16"/>
          </p:nvPr>
        </p:nvSpPr>
        <p:spPr>
          <a:xfrm>
            <a:off x="335359" y="138776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12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335359" y="179479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8"/>
          </p:nvPr>
        </p:nvSpPr>
        <p:spPr>
          <a:xfrm>
            <a:off x="335359" y="222302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9"/>
          </p:nvPr>
        </p:nvSpPr>
        <p:spPr>
          <a:xfrm>
            <a:off x="335359" y="265124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20"/>
          </p:nvPr>
        </p:nvSpPr>
        <p:spPr>
          <a:xfrm>
            <a:off x="335359" y="3079475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6" name="Espaço Reservado para Texto 13"/>
          <p:cNvSpPr>
            <a:spLocks noGrp="1"/>
          </p:cNvSpPr>
          <p:nvPr>
            <p:ph type="body" sz="quarter" idx="21"/>
          </p:nvPr>
        </p:nvSpPr>
        <p:spPr>
          <a:xfrm>
            <a:off x="335359" y="3507702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22"/>
          </p:nvPr>
        </p:nvSpPr>
        <p:spPr>
          <a:xfrm>
            <a:off x="335359" y="3946006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Texto 13"/>
          <p:cNvSpPr>
            <a:spLocks noGrp="1"/>
          </p:cNvSpPr>
          <p:nvPr>
            <p:ph type="body" sz="quarter" idx="23"/>
          </p:nvPr>
        </p:nvSpPr>
        <p:spPr>
          <a:xfrm>
            <a:off x="335359" y="4384310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Texto 13"/>
          <p:cNvSpPr>
            <a:spLocks noGrp="1"/>
          </p:cNvSpPr>
          <p:nvPr>
            <p:ph type="body" sz="quarter" idx="24"/>
          </p:nvPr>
        </p:nvSpPr>
        <p:spPr>
          <a:xfrm>
            <a:off x="335359" y="482261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Texto 13"/>
          <p:cNvSpPr>
            <a:spLocks noGrp="1"/>
          </p:cNvSpPr>
          <p:nvPr>
            <p:ph type="body" sz="quarter" idx="25"/>
          </p:nvPr>
        </p:nvSpPr>
        <p:spPr>
          <a:xfrm>
            <a:off x="335359" y="526091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219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90804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1" r:id="rId13"/>
    <p:sldLayoutId id="2147483682" r:id="rId14"/>
    <p:sldLayoutId id="2147483683" r:id="rId15"/>
    <p:sldLayoutId id="2147483661" r:id="rId16"/>
    <p:sldLayoutId id="2147483650" r:id="rId17"/>
    <p:sldLayoutId id="2147483662" r:id="rId18"/>
    <p:sldLayoutId id="2147483663" r:id="rId19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confluence.intraservice.corp/x/zyC1Gw" TargetMode="Externa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eancoder.com/uncle-bob/2016/11/10/TDD-Doesnt-work.html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s://blog.cleancoder.com/uncle-bob/2013/03/06/ThePragmaticsOfTDD.html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thedroidsonroids.com/blog/pros-of-tdd-test-driven-development-for-business" TargetMode="External"/><Relationship Id="rId5" Type="http://schemas.openxmlformats.org/officeDocument/2006/relationships/hyperlink" Target="https://www.simform.com/unit-testing-tdd/" TargetMode="External"/><Relationship Id="rId4" Type="http://schemas.openxmlformats.org/officeDocument/2006/relationships/hyperlink" Target="https://www.simform.com/what-is-td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9217024" cy="1408451"/>
          </a:xfrm>
        </p:spPr>
        <p:txBody>
          <a:bodyPr/>
          <a:lstStyle/>
          <a:p>
            <a:r>
              <a:rPr lang="pt-BR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– </a:t>
            </a:r>
            <a:r>
              <a:rPr lang="pt-BR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Roadmap</a:t>
            </a:r>
            <a:r>
              <a:rPr lang="pt-BR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Implementação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 Team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6"/>
          </p:nvPr>
        </p:nvSpPr>
        <p:spPr>
          <a:xfrm>
            <a:off x="378202" y="616936"/>
            <a:ext cx="11040533" cy="632244"/>
          </a:xfrm>
        </p:spPr>
        <p:txBody>
          <a:bodyPr>
            <a:normAutofit/>
          </a:bodyPr>
          <a:lstStyle/>
          <a:p>
            <a:pPr algn="ctr"/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– Quando não usar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Recapitulando...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EC7EF1E-8E1A-432C-BC2F-6F442034556C}"/>
              </a:ext>
            </a:extLst>
          </p:cNvPr>
          <p:cNvSpPr/>
          <p:nvPr/>
        </p:nvSpPr>
        <p:spPr>
          <a:xfrm>
            <a:off x="4674332" y="1280941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/>
              <a:t>Classes anêmicas</a:t>
            </a:r>
          </a:p>
          <a:p>
            <a:pPr algn="ctr"/>
            <a:endParaRPr lang="pt-BR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CD433C-7C28-4B20-A8FD-DB1A48D99E1E}"/>
              </a:ext>
            </a:extLst>
          </p:cNvPr>
          <p:cNvSpPr/>
          <p:nvPr/>
        </p:nvSpPr>
        <p:spPr>
          <a:xfrm>
            <a:off x="4674332" y="3326539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/>
              <a:t>Banco de dados</a:t>
            </a:r>
          </a:p>
          <a:p>
            <a:pPr algn="ctr"/>
            <a:endParaRPr lang="pt-BR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FD9DF7-73FF-4E9C-834B-627803D685EF}"/>
              </a:ext>
            </a:extLst>
          </p:cNvPr>
          <p:cNvSpPr/>
          <p:nvPr/>
        </p:nvSpPr>
        <p:spPr>
          <a:xfrm>
            <a:off x="1746356" y="3331466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/>
              <a:t>GUI</a:t>
            </a:r>
          </a:p>
          <a:p>
            <a:pPr algn="ctr"/>
            <a:endParaRPr lang="pt-BR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6F77E5-1E5D-4B0E-A679-444A45974C8E}"/>
              </a:ext>
            </a:extLst>
          </p:cNvPr>
          <p:cNvSpPr/>
          <p:nvPr/>
        </p:nvSpPr>
        <p:spPr>
          <a:xfrm>
            <a:off x="1746356" y="1280941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/>
              <a:t>Código legado (procedural)</a:t>
            </a:r>
          </a:p>
          <a:p>
            <a:pPr algn="ctr"/>
            <a:endParaRPr lang="pt-BR" b="1" dirty="0"/>
          </a:p>
          <a:p>
            <a:pPr algn="ctr"/>
            <a:r>
              <a:rPr lang="pt-BR" b="1" dirty="0"/>
              <a:t>Cobertura por testes funcionais</a:t>
            </a:r>
          </a:p>
          <a:p>
            <a:pPr algn="ctr"/>
            <a:endParaRPr lang="pt-BR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55A1BC-BC5D-4F5B-B511-8D0F8FFC8268}"/>
              </a:ext>
            </a:extLst>
          </p:cNvPr>
          <p:cNvSpPr/>
          <p:nvPr/>
        </p:nvSpPr>
        <p:spPr>
          <a:xfrm>
            <a:off x="7602308" y="3326539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/>
              <a:t>Infraestrutura</a:t>
            </a:r>
          </a:p>
          <a:p>
            <a:pPr algn="ctr"/>
            <a:endParaRPr lang="pt-BR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CF8FACD-C50D-4C71-B513-66A0574CA415}"/>
              </a:ext>
            </a:extLst>
          </p:cNvPr>
          <p:cNvSpPr/>
          <p:nvPr/>
        </p:nvSpPr>
        <p:spPr>
          <a:xfrm>
            <a:off x="7602308" y="1280941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/>
              <a:t>Métodos OBVIAMENTE simples</a:t>
            </a:r>
          </a:p>
          <a:p>
            <a:pPr algn="ctr"/>
            <a:endParaRPr lang="pt-BR" b="1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BBCB8960-A82C-48E6-BD0A-D5B9C7599FD6}"/>
              </a:ext>
            </a:extLst>
          </p:cNvPr>
          <p:cNvSpPr/>
          <p:nvPr/>
        </p:nvSpPr>
        <p:spPr>
          <a:xfrm>
            <a:off x="2363760" y="5340020"/>
            <a:ext cx="7464480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1600" b="1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Testes nunca devem faltar</a:t>
            </a:r>
            <a:r>
              <a:rPr lang="pt-BR" sz="16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algn="ctr"/>
            <a:endParaRPr lang="pt-BR" sz="1600" b="1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pt-BR" sz="16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objetivo final deve sempre ser escrever </a:t>
            </a:r>
            <a:r>
              <a:rPr lang="pt-BR" sz="1600" b="1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código de qualidade</a:t>
            </a:r>
            <a:r>
              <a:rPr lang="pt-BR" sz="16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9579098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865096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pt-BR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– </a:t>
            </a:r>
            <a:r>
              <a:rPr lang="pt-BR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Roadmap</a:t>
            </a:r>
            <a:r>
              <a:rPr lang="pt-BR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Implementação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0803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placar, relógio&#10;&#10;Descrição gerada automaticamente">
            <a:extLst>
              <a:ext uri="{FF2B5EF4-FFF2-40B4-BE49-F238E27FC236}">
                <a16:creationId xmlns:a16="http://schemas.microsoft.com/office/drawing/2014/main" id="{B7D89E15-56BE-40E3-9151-8B771E2BD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55" y="545084"/>
            <a:ext cx="2143125" cy="21431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–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Roadmap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de Implementação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CACD3F-DA22-44A4-994D-3E3D4B76EB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274" y="1961574"/>
            <a:ext cx="5675447" cy="3310678"/>
          </a:xfrm>
          <a:prstGeom prst="snip1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EAC002F4-AE87-4522-A040-789D4012D8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77" y="4764092"/>
            <a:ext cx="902593" cy="1016319"/>
          </a:xfrm>
          <a:prstGeom prst="rect">
            <a:avLst/>
          </a:prstGeom>
        </p:spPr>
      </p:pic>
      <p:sp>
        <p:nvSpPr>
          <p:cNvPr id="10" name="Retângulo 9">
            <a:hlinkClick r:id="rId5"/>
            <a:extLst>
              <a:ext uri="{FF2B5EF4-FFF2-40B4-BE49-F238E27FC236}">
                <a16:creationId xmlns:a16="http://schemas.microsoft.com/office/drawing/2014/main" id="{46FDE01E-F357-4012-B50F-112AB0A6010E}"/>
              </a:ext>
            </a:extLst>
          </p:cNvPr>
          <p:cNvSpPr/>
          <p:nvPr/>
        </p:nvSpPr>
        <p:spPr>
          <a:xfrm>
            <a:off x="3792491" y="5595745"/>
            <a:ext cx="397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Link do material de apoio no </a:t>
            </a:r>
            <a:r>
              <a:rPr lang="pt-BR" dirty="0" err="1"/>
              <a:t>Confluence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40874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–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Roadmap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de Implementação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94EE05-CDF5-46BD-8D1C-2B521FD03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480" y="631135"/>
            <a:ext cx="5207036" cy="5595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750629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–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Roadmap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de Implementação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03AC67-0D6E-4777-848B-7C2F9712B8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6" y="1124744"/>
            <a:ext cx="11568608" cy="4867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082857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B7CF9731-B742-4361-B426-B113AA0D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165678"/>
            <a:ext cx="3312368" cy="2526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912050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REFERÊNCIAS BIBLIOGRÁFICAS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538883BE-D574-4D91-97C7-B5CCF3D2E7B3}"/>
              </a:ext>
            </a:extLst>
          </p:cNvPr>
          <p:cNvSpPr txBox="1"/>
          <p:nvPr/>
        </p:nvSpPr>
        <p:spPr>
          <a:xfrm>
            <a:off x="744279" y="1743740"/>
            <a:ext cx="354064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 err="1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F5CD6F-ABF4-4329-8C67-DB4BDBB57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791943"/>
              </p:ext>
            </p:extLst>
          </p:nvPr>
        </p:nvGraphicFramePr>
        <p:xfrm>
          <a:off x="528969" y="1124744"/>
          <a:ext cx="11134061" cy="40324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215103">
                  <a:extLst>
                    <a:ext uri="{9D8B030D-6E8A-4147-A177-3AD203B41FA5}">
                      <a16:colId xmlns:a16="http://schemas.microsoft.com/office/drawing/2014/main" val="3980891844"/>
                    </a:ext>
                  </a:extLst>
                </a:gridCol>
                <a:gridCol w="4918958">
                  <a:extLst>
                    <a:ext uri="{9D8B030D-6E8A-4147-A177-3AD203B41FA5}">
                      <a16:colId xmlns:a16="http://schemas.microsoft.com/office/drawing/2014/main" val="344395783"/>
                    </a:ext>
                  </a:extLst>
                </a:gridCol>
              </a:tblGrid>
              <a:tr h="337614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pt-BR" sz="1200" kern="1200" dirty="0"/>
                        <a:t>Sites</a:t>
                      </a:r>
                      <a:endParaRPr lang="pt-B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/>
                        <a:t>Livros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68365"/>
                  </a:ext>
                </a:extLst>
              </a:tr>
              <a:tr h="3694834">
                <a:tc>
                  <a:txBody>
                    <a:bodyPr/>
                    <a:lstStyle/>
                    <a:p>
                      <a:r>
                        <a:rPr lang="pt-BR" sz="1300" kern="1200" dirty="0"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https://blog.cleancoder.com/uncle-bob/2013/03/06/ThePragmaticsOfTDD.html</a:t>
                      </a:r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https://blog.cleancoder.com/uncle-bob/2016/11/10/TDD-Doesnt-work.html</a:t>
                      </a:r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https://www.simform.com/what-is-tdd</a:t>
                      </a:r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https://www.simform.com/unit-testing-tdd/</a:t>
                      </a:r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https://www.thedroidsonroids.com/blog/pros-of-tdd-test-driven-development-for-business</a:t>
                      </a:r>
                      <a:endParaRPr lang="pt-BR" sz="1300" kern="1200" dirty="0"/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  <a:p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3308"/>
                  </a:ext>
                </a:extLst>
              </a:tr>
            </a:tbl>
          </a:graphicData>
        </a:graphic>
      </p:graphicFrame>
      <p:pic>
        <p:nvPicPr>
          <p:cNvPr id="7" name="Picture 6" descr="A picture containing orange&#10;&#10;Description automatically generated">
            <a:extLst>
              <a:ext uri="{FF2B5EF4-FFF2-40B4-BE49-F238E27FC236}">
                <a16:creationId xmlns:a16="http://schemas.microsoft.com/office/drawing/2014/main" id="{AB03FC7B-071A-4784-A109-5FF455E79F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1844824"/>
            <a:ext cx="2088232" cy="286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988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204864"/>
            <a:ext cx="10152508" cy="1944216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–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Roadmap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de Implementação	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prestador-paulo.kolbe@b3.com.br/</a:t>
            </a:r>
            <a:b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paulo.kolbe@gft.com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470308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174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Segoe UI</vt:lpstr>
      <vt:lpstr>Office Theme</vt:lpstr>
      <vt:lpstr>TDD – Roadmap de Implementação</vt:lpstr>
      <vt:lpstr>Recapitulando...</vt:lpstr>
      <vt:lpstr>PowerPoint Presentation</vt:lpstr>
      <vt:lpstr>TDD – Roadmap de Implementação</vt:lpstr>
      <vt:lpstr>TDD – Roadmap de Implementação</vt:lpstr>
      <vt:lpstr>TDD – Roadmap de Implementação</vt:lpstr>
      <vt:lpstr>PowerPoint Presentation</vt:lpstr>
      <vt:lpstr>REFERÊNCIAS BIBLIOGRÁFICAS</vt:lpstr>
      <vt:lpstr>TDD – Roadmap de Implementação   prestador-paulo.kolbe@b3.com.br/ paulo.kolbe@gft.com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260</cp:revision>
  <dcterms:created xsi:type="dcterms:W3CDTF">2016-08-02T14:53:12Z</dcterms:created>
  <dcterms:modified xsi:type="dcterms:W3CDTF">2020-07-07T14:06:21Z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