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21"/>
  </p:notesMasterIdLst>
  <p:handoutMasterIdLst>
    <p:handoutMasterId r:id="rId22"/>
  </p:handoutMasterIdLst>
  <p:sldIdLst>
    <p:sldId id="285" r:id="rId5"/>
    <p:sldId id="274" r:id="rId6"/>
    <p:sldId id="300" r:id="rId7"/>
    <p:sldId id="287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21" r:id="rId18"/>
    <p:sldId id="319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03F"/>
    <a:srgbClr val="F9726F"/>
    <a:srgbClr val="FFD862"/>
    <a:srgbClr val="00B0EA"/>
    <a:srgbClr val="FFFFFF"/>
    <a:srgbClr val="123274"/>
    <a:srgbClr val="DE7F00"/>
    <a:srgbClr val="E6E6E6"/>
    <a:srgbClr val="F6A841"/>
    <a:srgbClr val="003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5" autoAdjust="0"/>
    <p:restoredTop sz="99872" autoAdjust="0"/>
  </p:normalViewPr>
  <p:slideViewPr>
    <p:cSldViewPr>
      <p:cViewPr varScale="1">
        <p:scale>
          <a:sx n="68" d="100"/>
          <a:sy n="68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13"/>
          <p:cNvSpPr>
            <a:spLocks noGrp="1"/>
          </p:cNvSpPr>
          <p:nvPr>
            <p:ph type="body" sz="quarter" idx="13"/>
          </p:nvPr>
        </p:nvSpPr>
        <p:spPr>
          <a:xfrm>
            <a:off x="335360" y="98072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B0F0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Espaço Reservado para Texto 13"/>
          <p:cNvSpPr>
            <a:spLocks noGrp="1"/>
          </p:cNvSpPr>
          <p:nvPr>
            <p:ph type="body" sz="quarter" idx="16"/>
          </p:nvPr>
        </p:nvSpPr>
        <p:spPr>
          <a:xfrm>
            <a:off x="335359" y="138776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12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335359" y="179479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8"/>
          </p:nvPr>
        </p:nvSpPr>
        <p:spPr>
          <a:xfrm>
            <a:off x="335359" y="222302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9"/>
          </p:nvPr>
        </p:nvSpPr>
        <p:spPr>
          <a:xfrm>
            <a:off x="335359" y="265124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20"/>
          </p:nvPr>
        </p:nvSpPr>
        <p:spPr>
          <a:xfrm>
            <a:off x="335359" y="3079475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6" name="Espaço Reservado para Texto 13"/>
          <p:cNvSpPr>
            <a:spLocks noGrp="1"/>
          </p:cNvSpPr>
          <p:nvPr>
            <p:ph type="body" sz="quarter" idx="21"/>
          </p:nvPr>
        </p:nvSpPr>
        <p:spPr>
          <a:xfrm>
            <a:off x="335359" y="3507702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22"/>
          </p:nvPr>
        </p:nvSpPr>
        <p:spPr>
          <a:xfrm>
            <a:off x="335359" y="3946006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Texto 13"/>
          <p:cNvSpPr>
            <a:spLocks noGrp="1"/>
          </p:cNvSpPr>
          <p:nvPr>
            <p:ph type="body" sz="quarter" idx="23"/>
          </p:nvPr>
        </p:nvSpPr>
        <p:spPr>
          <a:xfrm>
            <a:off x="335359" y="4384310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Texto 13"/>
          <p:cNvSpPr>
            <a:spLocks noGrp="1"/>
          </p:cNvSpPr>
          <p:nvPr>
            <p:ph type="body" sz="quarter" idx="24"/>
          </p:nvPr>
        </p:nvSpPr>
        <p:spPr>
          <a:xfrm>
            <a:off x="335359" y="482261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Texto 13"/>
          <p:cNvSpPr>
            <a:spLocks noGrp="1"/>
          </p:cNvSpPr>
          <p:nvPr>
            <p:ph type="body" sz="quarter" idx="25"/>
          </p:nvPr>
        </p:nvSpPr>
        <p:spPr>
          <a:xfrm>
            <a:off x="335359" y="526091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219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90804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1" r:id="rId13"/>
    <p:sldLayoutId id="2147483682" r:id="rId14"/>
    <p:sldLayoutId id="2147483683" r:id="rId15"/>
    <p:sldLayoutId id="2147483661" r:id="rId16"/>
    <p:sldLayoutId id="2147483650" r:id="rId17"/>
    <p:sldLayoutId id="2147483662" r:id="rId18"/>
    <p:sldLayoutId id="2147483663" r:id="rId19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hyperlink" Target="https://refactoring.guru/refactoring" TargetMode="External"/><Relationship Id="rId7" Type="http://schemas.openxmlformats.org/officeDocument/2006/relationships/image" Target="../media/image19.jpeg"/><Relationship Id="rId2" Type="http://schemas.openxmlformats.org/officeDocument/2006/relationships/hyperlink" Target="https://refactoring.com/catalog/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NVJSGYUIjc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9577064" cy="1408451"/>
          </a:xfrm>
        </p:spPr>
        <p:txBody>
          <a:bodyPr/>
          <a:lstStyle/>
          <a:p>
            <a:r>
              <a:rPr lang="pt-BR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Débito técnico, Clean </a:t>
            </a:r>
            <a:r>
              <a:rPr lang="pt-BR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pt-BR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pt-BR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Refatoração</a:t>
            </a:r>
            <a:endParaRPr lang="pt-BR" b="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 Team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TÉCNICAS DE REFATORAÇÃO - Pra que servem?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2EE278-CBE4-45F9-83F2-392BA49EC383}"/>
              </a:ext>
            </a:extLst>
          </p:cNvPr>
          <p:cNvSpPr/>
          <p:nvPr/>
        </p:nvSpPr>
        <p:spPr>
          <a:xfrm>
            <a:off x="767407" y="1052736"/>
            <a:ext cx="5184576" cy="496855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 err="1"/>
              <a:t>Composing</a:t>
            </a:r>
            <a:r>
              <a:rPr lang="pt-BR" b="1" dirty="0"/>
              <a:t> </a:t>
            </a:r>
            <a:r>
              <a:rPr lang="pt-BR" b="1" dirty="0" err="1"/>
              <a:t>Methods</a:t>
            </a:r>
            <a:endParaRPr lang="pt-BR" b="1" dirty="0"/>
          </a:p>
          <a:p>
            <a:pPr algn="ctr"/>
            <a:endParaRPr lang="pt-BR" b="1" dirty="0"/>
          </a:p>
          <a:p>
            <a:pPr algn="ctr"/>
            <a:endParaRPr lang="pt-BR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b="1" dirty="0"/>
              <a:t>Simplifica métodos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b="1" dirty="0"/>
              <a:t>Remove duplicação de código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b="1" dirty="0"/>
              <a:t>Pavimenta caminho para futuras melhorias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b="1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Extract Method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Inline Method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Extract Variable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Inline Temp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Replace Temp with Query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Split Temporary Variable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Remove Assignments to Parameters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Replace Method with Method Object</a:t>
            </a:r>
            <a:endParaRPr lang="pt-BR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Substitute Algorithm</a:t>
            </a:r>
            <a:endParaRPr lang="pt-BR" dirty="0"/>
          </a:p>
          <a:p>
            <a:pPr algn="ctr"/>
            <a:endParaRPr lang="pt-BR" b="1" dirty="0"/>
          </a:p>
          <a:p>
            <a:pPr algn="ctr"/>
            <a:endParaRPr lang="pt-BR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569EC6-833A-4E4F-AD1F-6E798EEFF062}"/>
              </a:ext>
            </a:extLst>
          </p:cNvPr>
          <p:cNvSpPr/>
          <p:nvPr/>
        </p:nvSpPr>
        <p:spPr>
          <a:xfrm>
            <a:off x="6096001" y="1052736"/>
            <a:ext cx="5328592" cy="496855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 err="1"/>
              <a:t>Moving</a:t>
            </a:r>
            <a:r>
              <a:rPr lang="pt-BR" b="1" dirty="0"/>
              <a:t> </a:t>
            </a:r>
            <a:r>
              <a:rPr lang="pt-BR" b="1" dirty="0" err="1"/>
              <a:t>features</a:t>
            </a:r>
            <a:r>
              <a:rPr lang="pt-BR" b="1" dirty="0"/>
              <a:t> </a:t>
            </a:r>
            <a:r>
              <a:rPr lang="pt-BR" b="1" dirty="0" err="1"/>
              <a:t>between</a:t>
            </a:r>
            <a:r>
              <a:rPr lang="pt-BR" b="1" dirty="0"/>
              <a:t> </a:t>
            </a:r>
            <a:r>
              <a:rPr lang="pt-BR" b="1" dirty="0" err="1"/>
              <a:t>objects</a:t>
            </a:r>
            <a:endParaRPr lang="pt-BR" b="1" dirty="0"/>
          </a:p>
          <a:p>
            <a:pPr algn="ctr"/>
            <a:endParaRPr lang="pt-BR" b="1" dirty="0"/>
          </a:p>
          <a:p>
            <a:pPr algn="ctr"/>
            <a:endParaRPr lang="pt-BR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b="1" dirty="0"/>
              <a:t>Mover funcionalidades entre classes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b="1" dirty="0"/>
              <a:t>Criar novas classes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b="1" dirty="0"/>
              <a:t>Encapsular detalhes das implementações de acessos públicos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b="1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Move Method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Move Field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Extract Class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Inline Class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Hide Delegate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Remove Middle Man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Introduce Foreign Method</a:t>
            </a:r>
            <a:endParaRPr lang="pt-BR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Introduce Local Extension</a:t>
            </a:r>
            <a:endParaRPr lang="pt-BR" b="1" dirty="0"/>
          </a:p>
          <a:p>
            <a:pPr algn="ctr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4140908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TÉCNICAS DE REFATORAÇÃO - Pra que servem?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2EE278-CBE4-45F9-83F2-392BA49EC383}"/>
              </a:ext>
            </a:extLst>
          </p:cNvPr>
          <p:cNvSpPr/>
          <p:nvPr/>
        </p:nvSpPr>
        <p:spPr>
          <a:xfrm>
            <a:off x="839416" y="989116"/>
            <a:ext cx="9721080" cy="51485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 err="1"/>
              <a:t>Organizing</a:t>
            </a:r>
            <a:r>
              <a:rPr lang="pt-BR" b="1" dirty="0"/>
              <a:t> data</a:t>
            </a:r>
          </a:p>
          <a:p>
            <a:pPr algn="ctr"/>
            <a:endParaRPr lang="pt-BR" b="1" dirty="0"/>
          </a:p>
          <a:p>
            <a:pPr algn="ctr"/>
            <a:endParaRPr lang="pt-BR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b="1" dirty="0"/>
              <a:t>Lidar com o estado dos objetos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b="1" dirty="0"/>
              <a:t>Trocar primitivos por objetos mais ricos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b="1" dirty="0"/>
              <a:t>Torna a classe mais portável e/ ou </a:t>
            </a:r>
            <a:r>
              <a:rPr lang="pt-BR" b="1" dirty="0" err="1"/>
              <a:t>reusável</a:t>
            </a:r>
            <a:endParaRPr lang="pt-BR" b="1" dirty="0"/>
          </a:p>
          <a:p>
            <a:pPr algn="just"/>
            <a:endParaRPr lang="pt-BR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b="1" dirty="0"/>
          </a:p>
          <a:p>
            <a:pPr algn="just"/>
            <a:endParaRPr lang="pt-BR" b="1" dirty="0"/>
          </a:p>
          <a:p>
            <a:pPr algn="just"/>
            <a:endParaRPr lang="pt-BR" b="1" dirty="0"/>
          </a:p>
          <a:p>
            <a:pPr algn="just"/>
            <a:endParaRPr lang="pt-BR" b="1" dirty="0"/>
          </a:p>
          <a:p>
            <a:pPr algn="just"/>
            <a:endParaRPr lang="pt-BR" b="1" dirty="0"/>
          </a:p>
          <a:p>
            <a:pPr algn="just"/>
            <a:endParaRPr lang="pt-BR" b="1" dirty="0"/>
          </a:p>
          <a:p>
            <a:pPr algn="just"/>
            <a:endParaRPr lang="pt-BR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b="1" dirty="0"/>
          </a:p>
          <a:p>
            <a:pPr algn="ctr"/>
            <a:endParaRPr lang="pt-BR" b="1" dirty="0"/>
          </a:p>
          <a:p>
            <a:pPr algn="ctr"/>
            <a:endParaRPr lang="pt-BR" b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DB2E4FA-E0AE-43AF-BB88-FD96DCD01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704721"/>
              </p:ext>
            </p:extLst>
          </p:nvPr>
        </p:nvGraphicFramePr>
        <p:xfrm>
          <a:off x="1271464" y="3078636"/>
          <a:ext cx="885698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8492">
                  <a:extLst>
                    <a:ext uri="{9D8B030D-6E8A-4147-A177-3AD203B41FA5}">
                      <a16:colId xmlns:a16="http://schemas.microsoft.com/office/drawing/2014/main" val="2559124801"/>
                    </a:ext>
                  </a:extLst>
                </a:gridCol>
                <a:gridCol w="4428492">
                  <a:extLst>
                    <a:ext uri="{9D8B030D-6E8A-4147-A177-3AD203B41FA5}">
                      <a16:colId xmlns:a16="http://schemas.microsoft.com/office/drawing/2014/main" val="1906549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arenR"/>
                      </a:pPr>
                      <a:r>
                        <a:rPr lang="en-US" dirty="0"/>
                        <a:t>Change Value to Reference</a:t>
                      </a:r>
                      <a:endParaRPr lang="pt-BR" dirty="0"/>
                    </a:p>
                    <a:p>
                      <a:pPr marL="342900" lvl="0" indent="-342900">
                        <a:buFont typeface="+mj-lt"/>
                        <a:buAutoNum type="arabicParenR"/>
                      </a:pPr>
                      <a:r>
                        <a:rPr lang="en-US" dirty="0"/>
                        <a:t>Change Reference to Value</a:t>
                      </a:r>
                      <a:endParaRPr lang="pt-BR" dirty="0"/>
                    </a:p>
                    <a:p>
                      <a:pPr marL="342900" lvl="0" indent="-342900">
                        <a:buFont typeface="+mj-lt"/>
                        <a:buAutoNum type="arabicParenR"/>
                      </a:pPr>
                      <a:r>
                        <a:rPr lang="en-US" dirty="0"/>
                        <a:t>Duplicate Observed Data</a:t>
                      </a:r>
                      <a:endParaRPr lang="pt-BR" dirty="0"/>
                    </a:p>
                    <a:p>
                      <a:pPr marL="342900" lvl="0" indent="-342900">
                        <a:buFont typeface="+mj-lt"/>
                        <a:buAutoNum type="arabicParenR"/>
                      </a:pPr>
                      <a:r>
                        <a:rPr lang="en-US" dirty="0"/>
                        <a:t>Self-Encapsulate Field</a:t>
                      </a:r>
                      <a:endParaRPr lang="pt-BR" dirty="0"/>
                    </a:p>
                    <a:p>
                      <a:pPr marL="342900" lvl="0" indent="-342900">
                        <a:buFont typeface="+mj-lt"/>
                        <a:buAutoNum type="arabicParenR"/>
                      </a:pPr>
                      <a:r>
                        <a:rPr lang="en-US" dirty="0"/>
                        <a:t>Replace Data Value with Object</a:t>
                      </a:r>
                      <a:endParaRPr lang="pt-BR" dirty="0"/>
                    </a:p>
                    <a:p>
                      <a:pPr marL="342900" lvl="0" indent="-342900">
                        <a:buFont typeface="+mj-lt"/>
                        <a:buAutoNum type="arabicParenR"/>
                      </a:pPr>
                      <a:r>
                        <a:rPr lang="en-US" dirty="0"/>
                        <a:t>Replace Array with Object</a:t>
                      </a:r>
                      <a:endParaRPr lang="pt-BR" dirty="0"/>
                    </a:p>
                    <a:p>
                      <a:pPr marL="342900" lvl="0" indent="-342900">
                        <a:buFont typeface="+mj-lt"/>
                        <a:buAutoNum type="arabicParenR"/>
                      </a:pPr>
                      <a:r>
                        <a:rPr lang="en-US" dirty="0"/>
                        <a:t>Change Unidirectional Association to Bidirectional</a:t>
                      </a:r>
                      <a:endParaRPr lang="pt-BR" dirty="0"/>
                    </a:p>
                    <a:p>
                      <a:pPr marL="342900" lvl="0" indent="-342900">
                        <a:buFont typeface="+mj-lt"/>
                        <a:buAutoNum type="arabicParenR"/>
                      </a:pPr>
                      <a:r>
                        <a:rPr lang="en-US" dirty="0"/>
                        <a:t>Change Bidirectional Association to Unidirectional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arenR" startAt="9"/>
                      </a:pPr>
                      <a:r>
                        <a:rPr lang="en-US" dirty="0"/>
                        <a:t>Encapsulate Field</a:t>
                      </a:r>
                      <a:endParaRPr lang="pt-BR" dirty="0"/>
                    </a:p>
                    <a:p>
                      <a:pPr marL="342900" lvl="0" indent="-342900">
                        <a:buFont typeface="+mj-lt"/>
                        <a:buAutoNum type="arabicParenR" startAt="9"/>
                      </a:pPr>
                      <a:r>
                        <a:rPr lang="en-US" dirty="0"/>
                        <a:t>Encapsulate Collection</a:t>
                      </a:r>
                      <a:endParaRPr lang="pt-BR" dirty="0"/>
                    </a:p>
                    <a:p>
                      <a:pPr marL="342900" lvl="0" indent="-342900">
                        <a:buFont typeface="+mj-lt"/>
                        <a:buAutoNum type="arabicParenR" startAt="9"/>
                      </a:pPr>
                      <a:r>
                        <a:rPr lang="en-US" dirty="0"/>
                        <a:t>Replace Magic Number with Symbolic Constant</a:t>
                      </a:r>
                      <a:endParaRPr lang="pt-BR" dirty="0"/>
                    </a:p>
                    <a:p>
                      <a:pPr marL="342900" lvl="0" indent="-342900">
                        <a:buFont typeface="+mj-lt"/>
                        <a:buAutoNum type="arabicParenR" startAt="9"/>
                      </a:pPr>
                      <a:r>
                        <a:rPr lang="en-US" dirty="0"/>
                        <a:t>Replace Type Code with Class</a:t>
                      </a:r>
                      <a:endParaRPr lang="pt-BR" dirty="0"/>
                    </a:p>
                    <a:p>
                      <a:pPr marL="342900" lvl="0" indent="-342900">
                        <a:buFont typeface="+mj-lt"/>
                        <a:buAutoNum type="arabicParenR" startAt="9"/>
                      </a:pPr>
                      <a:r>
                        <a:rPr lang="en-US" dirty="0"/>
                        <a:t>Replace Type Code with Subclasses</a:t>
                      </a:r>
                      <a:endParaRPr lang="pt-BR" dirty="0"/>
                    </a:p>
                    <a:p>
                      <a:pPr marL="342900" lvl="0" indent="-342900">
                        <a:buFont typeface="+mj-lt"/>
                        <a:buAutoNum type="arabicParenR" startAt="9"/>
                      </a:pPr>
                      <a:r>
                        <a:rPr lang="en-US" dirty="0"/>
                        <a:t>Replace Type Code with State/Strategy</a:t>
                      </a:r>
                      <a:endParaRPr lang="pt-BR" dirty="0"/>
                    </a:p>
                    <a:p>
                      <a:pPr marL="342900" indent="-342900">
                        <a:buFont typeface="+mj-lt"/>
                        <a:buAutoNum type="arabicParenR" startAt="9"/>
                      </a:pPr>
                      <a:r>
                        <a:rPr lang="en-US" dirty="0"/>
                        <a:t>Replace Subclass with Fields</a:t>
                      </a:r>
                      <a:endParaRPr lang="pt-BR" dirty="0"/>
                    </a:p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163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97781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TÉCNICAS DE REFATORAÇÃO - Pra que servem?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2EE278-CBE4-45F9-83F2-392BA49EC383}"/>
              </a:ext>
            </a:extLst>
          </p:cNvPr>
          <p:cNvSpPr/>
          <p:nvPr/>
        </p:nvSpPr>
        <p:spPr>
          <a:xfrm>
            <a:off x="623392" y="929486"/>
            <a:ext cx="5328592" cy="556381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 err="1"/>
              <a:t>Simplifying</a:t>
            </a:r>
            <a:r>
              <a:rPr lang="pt-BR" b="1" dirty="0"/>
              <a:t> </a:t>
            </a:r>
            <a:r>
              <a:rPr lang="pt-BR" b="1" dirty="0" err="1"/>
              <a:t>conditions</a:t>
            </a:r>
            <a:r>
              <a:rPr lang="pt-BR" b="1" dirty="0"/>
              <a:t> </a:t>
            </a:r>
            <a:r>
              <a:rPr lang="pt-BR" b="1" dirty="0" err="1"/>
              <a:t>expressions</a:t>
            </a:r>
            <a:endParaRPr lang="pt-BR" b="1" dirty="0"/>
          </a:p>
          <a:p>
            <a:pPr algn="ctr"/>
            <a:endParaRPr lang="pt-BR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b="1" dirty="0"/>
              <a:t>Condições tendem a se tornar mais complexas ao longo de tempo e sucessivas manutenções, estas técnicas ajudam a evitar isso.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b="1" dirty="0"/>
          </a:p>
          <a:p>
            <a:pPr marL="342900" lvl="0" indent="-342900">
              <a:buFont typeface="+mj-lt"/>
              <a:buAutoNum type="arabicParenR"/>
            </a:pPr>
            <a:r>
              <a:rPr lang="fr-FR" dirty="0" err="1"/>
              <a:t>Consolidate</a:t>
            </a:r>
            <a:r>
              <a:rPr lang="fr-FR" dirty="0"/>
              <a:t> </a:t>
            </a:r>
            <a:r>
              <a:rPr lang="fr-FR" dirty="0" err="1"/>
              <a:t>Conditional</a:t>
            </a:r>
            <a:r>
              <a:rPr lang="fr-FR" dirty="0"/>
              <a:t> Expression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fr-FR" dirty="0" err="1"/>
              <a:t>Consolidate</a:t>
            </a:r>
            <a:r>
              <a:rPr lang="fr-FR" dirty="0"/>
              <a:t> Duplicate </a:t>
            </a:r>
            <a:r>
              <a:rPr lang="fr-FR" dirty="0" err="1"/>
              <a:t>Conditional</a:t>
            </a:r>
            <a:r>
              <a:rPr lang="fr-FR" dirty="0"/>
              <a:t> Fragments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Decompose Conditional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Replace Conditional with Polymorphism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Remove Control Flag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Replace Nested Conditional with Guard Clauses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Introduce Null Object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Introduce Assertion</a:t>
            </a:r>
          </a:p>
          <a:p>
            <a:pPr lvl="0"/>
            <a:endParaRPr lang="en-US" dirty="0"/>
          </a:p>
          <a:p>
            <a:pPr marL="342900" lvl="0" indent="-342900">
              <a:buFont typeface="+mj-lt"/>
              <a:buAutoNum type="arabicParenR"/>
            </a:pPr>
            <a:endParaRPr lang="en-US" b="1" dirty="0"/>
          </a:p>
          <a:p>
            <a:pPr lvl="0"/>
            <a:endParaRPr lang="pt-BR" b="1" dirty="0"/>
          </a:p>
          <a:p>
            <a:pPr algn="ctr"/>
            <a:endParaRPr lang="pt-BR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569EC6-833A-4E4F-AD1F-6E798EEFF062}"/>
              </a:ext>
            </a:extLst>
          </p:cNvPr>
          <p:cNvSpPr/>
          <p:nvPr/>
        </p:nvSpPr>
        <p:spPr>
          <a:xfrm>
            <a:off x="6023992" y="899010"/>
            <a:ext cx="5184576" cy="559428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 err="1"/>
              <a:t>Simplifying</a:t>
            </a:r>
            <a:r>
              <a:rPr lang="pt-BR" b="1" dirty="0"/>
              <a:t> </a:t>
            </a:r>
            <a:r>
              <a:rPr lang="pt-BR" b="1" dirty="0" err="1"/>
              <a:t>method</a:t>
            </a:r>
            <a:r>
              <a:rPr lang="pt-BR" b="1" dirty="0"/>
              <a:t> </a:t>
            </a:r>
            <a:r>
              <a:rPr lang="pt-BR" b="1" dirty="0" err="1"/>
              <a:t>calls</a:t>
            </a:r>
            <a:endParaRPr lang="pt-BR" b="1" dirty="0"/>
          </a:p>
          <a:p>
            <a:pPr algn="ctr"/>
            <a:endParaRPr lang="pt-BR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b="1" dirty="0"/>
              <a:t>Mais simples e fácil de entender os métodos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b="1" dirty="0"/>
              <a:t>Consequentemente, simplifica as interfaces</a:t>
            </a:r>
          </a:p>
          <a:p>
            <a:pPr algn="just"/>
            <a:endParaRPr lang="pt-BR" b="1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Add Parameter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Remove Parameter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Rename Method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Separate Query from Modifier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Parameterize Method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Introduce Parameter Object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Preserve Whole Object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Remove Setting Method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Replace Parameter with Explicit Methods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Replace Parameter with Method Call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Hide Method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Replace Constructor with Factory Method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Replace Error Code with Exception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Replace Exception with Test</a:t>
            </a:r>
            <a:endParaRPr lang="pt-BR" dirty="0"/>
          </a:p>
          <a:p>
            <a:pPr algn="ctr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036708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TÉCNICAS DE REFATORAÇÃO - Pra que servem?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2EE278-CBE4-45F9-83F2-392BA49EC383}"/>
              </a:ext>
            </a:extLst>
          </p:cNvPr>
          <p:cNvSpPr/>
          <p:nvPr/>
        </p:nvSpPr>
        <p:spPr>
          <a:xfrm>
            <a:off x="1775520" y="1058873"/>
            <a:ext cx="8640960" cy="471652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 err="1"/>
              <a:t>Dealing</a:t>
            </a:r>
            <a:r>
              <a:rPr lang="pt-BR" b="1" dirty="0"/>
              <a:t> </a:t>
            </a:r>
            <a:r>
              <a:rPr lang="pt-BR" b="1" dirty="0" err="1"/>
              <a:t>with</a:t>
            </a:r>
            <a:r>
              <a:rPr lang="pt-BR" b="1" dirty="0"/>
              <a:t> </a:t>
            </a:r>
            <a:r>
              <a:rPr lang="pt-BR" b="1" dirty="0" err="1"/>
              <a:t>generalization</a:t>
            </a:r>
            <a:endParaRPr lang="pt-BR" b="1" dirty="0"/>
          </a:p>
          <a:p>
            <a:pPr algn="ctr"/>
            <a:endParaRPr lang="pt-BR" b="1" dirty="0"/>
          </a:p>
          <a:p>
            <a:pPr algn="ctr"/>
            <a:endParaRPr lang="pt-BR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b="1" dirty="0"/>
              <a:t>Movimentação de funcionalidades entre classes relacionadas  através de herança, criando novas classes e/ ou interfaces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b="1" dirty="0"/>
              <a:t>Substituindo herança por delegação e vice-versa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b="1" dirty="0"/>
          </a:p>
          <a:p>
            <a:pPr algn="just"/>
            <a:endParaRPr lang="pt-BR" b="1" dirty="0"/>
          </a:p>
          <a:p>
            <a:pPr algn="just"/>
            <a:endParaRPr lang="pt-BR" b="1" dirty="0"/>
          </a:p>
          <a:p>
            <a:pPr algn="just"/>
            <a:endParaRPr lang="pt-BR" b="1" dirty="0"/>
          </a:p>
          <a:p>
            <a:pPr algn="just"/>
            <a:endParaRPr lang="pt-BR" b="1" dirty="0"/>
          </a:p>
          <a:p>
            <a:pPr algn="just"/>
            <a:endParaRPr lang="pt-BR" b="1" dirty="0"/>
          </a:p>
          <a:p>
            <a:pPr algn="just"/>
            <a:endParaRPr lang="pt-BR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b="1" dirty="0"/>
          </a:p>
          <a:p>
            <a:pPr algn="ctr"/>
            <a:endParaRPr lang="pt-BR" b="1" dirty="0"/>
          </a:p>
          <a:p>
            <a:pPr algn="ctr"/>
            <a:endParaRPr lang="pt-BR" b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DB2E4FA-E0AE-43AF-BB88-FD96DCD01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534208"/>
              </p:ext>
            </p:extLst>
          </p:nvPr>
        </p:nvGraphicFramePr>
        <p:xfrm>
          <a:off x="2032000" y="3284984"/>
          <a:ext cx="8128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940">
                  <a:extLst>
                    <a:ext uri="{9D8B030D-6E8A-4147-A177-3AD203B41FA5}">
                      <a16:colId xmlns:a16="http://schemas.microsoft.com/office/drawing/2014/main" val="2559124801"/>
                    </a:ext>
                  </a:extLst>
                </a:gridCol>
                <a:gridCol w="4604060">
                  <a:extLst>
                    <a:ext uri="{9D8B030D-6E8A-4147-A177-3AD203B41FA5}">
                      <a16:colId xmlns:a16="http://schemas.microsoft.com/office/drawing/2014/main" val="1906549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arenR"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 Up Field</a:t>
                      </a:r>
                      <a:endParaRPr lang="pt-B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+mj-lt"/>
                        <a:buAutoNum type="arabicParenR"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 Up Method</a:t>
                      </a:r>
                      <a:endParaRPr lang="pt-B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+mj-lt"/>
                        <a:buAutoNum type="arabicParenR"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 Up Constructor Body</a:t>
                      </a:r>
                      <a:endParaRPr lang="pt-B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+mj-lt"/>
                        <a:buAutoNum type="arabicParenR"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Push Down Field</a:t>
                      </a:r>
                      <a:endParaRPr lang="pt-B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+mj-lt"/>
                        <a:buAutoNum type="arabicParenR"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Push Down Method</a:t>
                      </a:r>
                      <a:endParaRPr lang="pt-B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+mj-lt"/>
                        <a:buAutoNum type="arabicParenR"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Extract Subclass</a:t>
                      </a:r>
                      <a:endParaRPr lang="pt-B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arenR" startAt="7"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Extract Superclass</a:t>
                      </a:r>
                      <a:endParaRPr lang="pt-B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+mj-lt"/>
                        <a:buAutoNum type="arabicParenR" startAt="7"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Extract Interface</a:t>
                      </a:r>
                      <a:endParaRPr lang="pt-B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+mj-lt"/>
                        <a:buAutoNum type="arabicParenR" startAt="7"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Collapse Hierarchy</a:t>
                      </a:r>
                      <a:endParaRPr lang="pt-B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+mj-lt"/>
                        <a:buAutoNum type="arabicParenR" startAt="7"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 Template Method</a:t>
                      </a:r>
                      <a:endParaRPr lang="pt-B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+mj-lt"/>
                        <a:buAutoNum type="arabicParenR" startAt="7"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 Inheritance with Delegation</a:t>
                      </a:r>
                      <a:endParaRPr lang="pt-B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arenR" startAt="7"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 Delegation with Inheritance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163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68223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B7CF9731-B742-4361-B426-B113AA0D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165678"/>
            <a:ext cx="3312368" cy="2526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912050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REFERÊNCIAS BIBLIOGRÁFICAS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538883BE-D574-4D91-97C7-B5CCF3D2E7B3}"/>
              </a:ext>
            </a:extLst>
          </p:cNvPr>
          <p:cNvSpPr txBox="1"/>
          <p:nvPr/>
        </p:nvSpPr>
        <p:spPr>
          <a:xfrm>
            <a:off x="744279" y="1743740"/>
            <a:ext cx="354064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 err="1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F5CD6F-ABF4-4329-8C67-DB4BDBB57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763849"/>
              </p:ext>
            </p:extLst>
          </p:nvPr>
        </p:nvGraphicFramePr>
        <p:xfrm>
          <a:off x="528969" y="1124744"/>
          <a:ext cx="10859140" cy="47525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846951">
                  <a:extLst>
                    <a:ext uri="{9D8B030D-6E8A-4147-A177-3AD203B41FA5}">
                      <a16:colId xmlns:a16="http://schemas.microsoft.com/office/drawing/2014/main" val="3980891844"/>
                    </a:ext>
                  </a:extLst>
                </a:gridCol>
                <a:gridCol w="6012189">
                  <a:extLst>
                    <a:ext uri="{9D8B030D-6E8A-4147-A177-3AD203B41FA5}">
                      <a16:colId xmlns:a16="http://schemas.microsoft.com/office/drawing/2014/main" val="344395783"/>
                    </a:ext>
                  </a:extLst>
                </a:gridCol>
              </a:tblGrid>
              <a:tr h="397902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pt-BR" sz="1200" kern="1200" dirty="0"/>
                        <a:t>Sites</a:t>
                      </a:r>
                      <a:endParaRPr lang="pt-B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/>
                        <a:t>Livros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68365"/>
                  </a:ext>
                </a:extLst>
              </a:tr>
              <a:tr h="4354626">
                <a:tc>
                  <a:txBody>
                    <a:bodyPr/>
                    <a:lstStyle/>
                    <a:p>
                      <a:r>
                        <a:rPr lang="pt-BR" sz="1300" kern="1200" dirty="0"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https://refactoring.com/</a:t>
                      </a:r>
                      <a:endParaRPr lang="pt-BR" sz="1300" kern="1200" dirty="0">
                        <a:hlinkClick r:id="rId3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endParaRPr lang="pt-BR" sz="1300" kern="1200" dirty="0">
                        <a:hlinkClick r:id="rId3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r>
                        <a:rPr lang="pt-BR" sz="1300" kern="1200" dirty="0"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https://refactoring.guru/refactoring</a:t>
                      </a:r>
                      <a:endParaRPr lang="pt-BR" sz="1300" kern="1200" dirty="0"/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  <a:p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3308"/>
                  </a:ext>
                </a:extLst>
              </a:tr>
            </a:tbl>
          </a:graphicData>
        </a:graphic>
      </p:graphicFrame>
      <p:pic>
        <p:nvPicPr>
          <p:cNvPr id="7" name="Picture 6" descr="A picture containing orange&#10;&#10;Description automatically generated">
            <a:extLst>
              <a:ext uri="{FF2B5EF4-FFF2-40B4-BE49-F238E27FC236}">
                <a16:creationId xmlns:a16="http://schemas.microsoft.com/office/drawing/2014/main" id="{AB03FC7B-071A-4784-A109-5FF455E79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067" y="3770574"/>
            <a:ext cx="1296878" cy="1778576"/>
          </a:xfrm>
          <a:prstGeom prst="rect">
            <a:avLst/>
          </a:prstGeom>
        </p:spPr>
      </p:pic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52ED003C-978B-42EC-9EC5-F14C9C599C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474" y="1711329"/>
            <a:ext cx="1340170" cy="1778576"/>
          </a:xfrm>
          <a:prstGeom prst="rect">
            <a:avLst/>
          </a:prstGeom>
        </p:spPr>
      </p:pic>
      <p:pic>
        <p:nvPicPr>
          <p:cNvPr id="8" name="Picture 7" descr="A picture containing racket, player, hitting, swinging&#10;&#10;Description automatically generated">
            <a:extLst>
              <a:ext uri="{FF2B5EF4-FFF2-40B4-BE49-F238E27FC236}">
                <a16:creationId xmlns:a16="http://schemas.microsoft.com/office/drawing/2014/main" id="{0AB5094B-DA49-45BE-9347-D012BDC075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540" y="1722970"/>
            <a:ext cx="1340170" cy="1733739"/>
          </a:xfrm>
          <a:prstGeom prst="rect">
            <a:avLst/>
          </a:prstGeom>
        </p:spPr>
      </p:pic>
      <p:pic>
        <p:nvPicPr>
          <p:cNvPr id="10" name="Picture 9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CF677738-B140-4E08-9E7D-D3483E4D652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880" y="3773844"/>
            <a:ext cx="1247538" cy="1787185"/>
          </a:xfrm>
          <a:prstGeom prst="rect">
            <a:avLst/>
          </a:prstGeom>
        </p:spPr>
      </p:pic>
      <p:pic>
        <p:nvPicPr>
          <p:cNvPr id="12" name="Picture 11" descr="A screenshot of text&#10;&#10;Description automatically generated">
            <a:extLst>
              <a:ext uri="{FF2B5EF4-FFF2-40B4-BE49-F238E27FC236}">
                <a16:creationId xmlns:a16="http://schemas.microsoft.com/office/drawing/2014/main" id="{730F6BB4-AF6A-47CA-8A7B-A9E4F0D904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20" y="1678133"/>
            <a:ext cx="1493318" cy="179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9888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204864"/>
            <a:ext cx="10440540" cy="1944216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Débito Técnico, Clean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Refatoração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prestador-paulo.kolbe@b3.com.br/</a:t>
            </a:r>
            <a:b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paulo.kolbe@gft.com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470308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6"/>
          </p:nvPr>
        </p:nvSpPr>
        <p:spPr>
          <a:xfrm>
            <a:off x="575733" y="1340768"/>
            <a:ext cx="11040533" cy="632244"/>
          </a:xfrm>
        </p:spPr>
        <p:txBody>
          <a:bodyPr>
            <a:normAutofit/>
          </a:bodyPr>
          <a:lstStyle/>
          <a:p>
            <a:pPr algn="ctr"/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– Roadmap de implementação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Recapitulando...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CD433C-7C28-4B20-A8FD-DB1A48D99E1E}"/>
              </a:ext>
            </a:extLst>
          </p:cNvPr>
          <p:cNvSpPr/>
          <p:nvPr/>
        </p:nvSpPr>
        <p:spPr>
          <a:xfrm>
            <a:off x="6456040" y="2398906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/>
              <a:t>Visão detalhada</a:t>
            </a:r>
          </a:p>
          <a:p>
            <a:pPr algn="ctr"/>
            <a:endParaRPr lang="pt-BR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FD9DF7-73FF-4E9C-834B-627803D685EF}"/>
              </a:ext>
            </a:extLst>
          </p:cNvPr>
          <p:cNvSpPr/>
          <p:nvPr/>
        </p:nvSpPr>
        <p:spPr>
          <a:xfrm>
            <a:off x="3287689" y="2398906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/>
              <a:t>Visão macro</a:t>
            </a:r>
          </a:p>
          <a:p>
            <a:pPr algn="ctr"/>
            <a:endParaRPr lang="pt-BR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0E9C9A-4DB0-4F99-BC69-20FEB76E25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719" y="4412267"/>
            <a:ext cx="1028211" cy="1104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706C27-2406-443C-96F6-DBD1B84188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42" y="4540615"/>
            <a:ext cx="2016268" cy="848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579098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865096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pt-BR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Débito técnico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0803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DÉBITO TÉCNICO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04A28CF1-5716-46FC-BC3F-DA3AF844C115}"/>
              </a:ext>
            </a:extLst>
          </p:cNvPr>
          <p:cNvSpPr txBox="1"/>
          <p:nvPr/>
        </p:nvSpPr>
        <p:spPr>
          <a:xfrm>
            <a:off x="1029265" y="1951304"/>
            <a:ext cx="3880885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É o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resultado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000" u="sng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falta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boas </a:t>
            </a:r>
            <a:r>
              <a:rPr lang="en-US" sz="2000" u="sng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práticas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desenvolvimento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multiplicado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por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prazos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apertados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entrega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mal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gerenciamento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utilização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soluções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técnicas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alternativas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famosas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gambiarras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</p:txBody>
      </p:sp>
      <p:pic>
        <p:nvPicPr>
          <p:cNvPr id="5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6B6FF94-B93C-406B-A468-6B90CDDB45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" t="6524" r="1569" b="3256"/>
          <a:stretch/>
        </p:blipFill>
        <p:spPr>
          <a:xfrm>
            <a:off x="5519936" y="848566"/>
            <a:ext cx="5123784" cy="5160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ED206405-78E4-4E62-85D6-2776855FED14}"/>
              </a:ext>
            </a:extLst>
          </p:cNvPr>
          <p:cNvSpPr txBox="1"/>
          <p:nvPr/>
        </p:nvSpPr>
        <p:spPr>
          <a:xfrm>
            <a:off x="1018391" y="4725144"/>
            <a:ext cx="388088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Débito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técnico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Dirty code = Unclean code =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sujo</a:t>
            </a:r>
            <a:endParaRPr lang="en-US" sz="20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EFAF880-3C6E-4167-8052-B9CDE5C0F9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4717441"/>
            <a:ext cx="630957" cy="63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062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CODE SMELLS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04A28CF1-5716-46FC-BC3F-DA3AF844C115}"/>
              </a:ext>
            </a:extLst>
          </p:cNvPr>
          <p:cNvSpPr txBox="1"/>
          <p:nvPr/>
        </p:nvSpPr>
        <p:spPr>
          <a:xfrm>
            <a:off x="956370" y="1996934"/>
            <a:ext cx="3880885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possíveis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problemas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podem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eliminados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via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refatoração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Fáceis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identificar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corrigir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9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3E68F5C-E69B-40BD-8FF2-F05DD256A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23" y="4725143"/>
            <a:ext cx="711671" cy="71167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D4DA57B-211B-4C1B-BF33-F461C93DA333}"/>
              </a:ext>
            </a:extLst>
          </p:cNvPr>
          <p:cNvSpPr/>
          <p:nvPr/>
        </p:nvSpPr>
        <p:spPr>
          <a:xfrm>
            <a:off x="1122494" y="4542369"/>
            <a:ext cx="3697763" cy="10772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600" b="1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Entretanto</a:t>
            </a:r>
            <a:r>
              <a:rPr lang="en-US" sz="16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b="1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eles</a:t>
            </a:r>
            <a:r>
              <a:rPr lang="en-US" sz="16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podem</a:t>
            </a:r>
            <a:r>
              <a:rPr lang="en-US" sz="16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1600" b="1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apenas</a:t>
            </a:r>
            <a:r>
              <a:rPr lang="en-US" sz="16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sintomas</a:t>
            </a:r>
            <a:r>
              <a:rPr lang="en-US" sz="16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um </a:t>
            </a:r>
            <a:r>
              <a:rPr lang="en-US" sz="1600" b="1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problema</a:t>
            </a:r>
            <a:r>
              <a:rPr lang="en-US" sz="16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sz="16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sério</a:t>
            </a:r>
            <a:r>
              <a:rPr lang="en-US" sz="16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sz="1600" b="1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  <a:r>
              <a:rPr lang="en-US" sz="16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1600" b="1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pt-BR" sz="1600" b="1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52D9A0-839E-41EF-A188-D3C7D96F5D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" t="6893" r="1411" b="3098"/>
          <a:stretch/>
        </p:blipFill>
        <p:spPr>
          <a:xfrm>
            <a:off x="5444197" y="807609"/>
            <a:ext cx="5317588" cy="5351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871936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865096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pt-BR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 </a:t>
            </a:r>
            <a:r>
              <a:rPr lang="pt-BR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692111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CLEAN CODE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C4DD70A6-E1D9-42BA-B560-8EBD237AA196}"/>
              </a:ext>
            </a:extLst>
          </p:cNvPr>
          <p:cNvSpPr txBox="1"/>
          <p:nvPr/>
        </p:nvSpPr>
        <p:spPr>
          <a:xfrm>
            <a:off x="695400" y="2505669"/>
            <a:ext cx="4066498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Código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fácil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ler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entender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manter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Torna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desenvolvimento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software </a:t>
            </a:r>
            <a:r>
              <a:rPr lang="en-US" sz="2000" u="sng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previsível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000" u="sng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aumenta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000" u="sng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qualidade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produto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final.</a:t>
            </a:r>
          </a:p>
        </p:txBody>
      </p:sp>
      <p:pic>
        <p:nvPicPr>
          <p:cNvPr id="10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F9E5FC8-D0EA-469E-8483-4194AABB5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692" y="1124743"/>
            <a:ext cx="6059876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2576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865096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pt-BR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Refatoração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094163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REFATORAÇÃO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0943B95-A5B1-4A10-B1A0-25B60CF6C5DF}"/>
              </a:ext>
            </a:extLst>
          </p:cNvPr>
          <p:cNvSpPr txBox="1"/>
          <p:nvPr/>
        </p:nvSpPr>
        <p:spPr>
          <a:xfrm>
            <a:off x="1199456" y="2563401"/>
            <a:ext cx="3880885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melhor maneira de “limpar” o código é o processo de aplicar as </a:t>
            </a:r>
            <a:r>
              <a:rPr lang="pt-BR" sz="2000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técnicas de </a:t>
            </a:r>
            <a:r>
              <a:rPr lang="pt-BR" sz="2000" u="sng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refatoração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rodar </a:t>
            </a:r>
            <a:r>
              <a:rPr lang="pt-BR" sz="2000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testes a cada mudança realizada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criando assim um processo seguro de transformação.</a:t>
            </a:r>
            <a:endParaRPr lang="en-US" sz="20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10FB0DA1-D730-4546-8CD3-13F7FF562E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" t="6615" r="1625" b="3255"/>
          <a:stretch/>
        </p:blipFill>
        <p:spPr>
          <a:xfrm>
            <a:off x="5519936" y="840229"/>
            <a:ext cx="5256584" cy="5293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3" descr="Uma imagem contendo desenho&#10;&#10;Descrição gerada automaticamente">
            <a:hlinkClick r:id="rId3"/>
            <a:extLst>
              <a:ext uri="{FF2B5EF4-FFF2-40B4-BE49-F238E27FC236}">
                <a16:creationId xmlns:a16="http://schemas.microsoft.com/office/drawing/2014/main" id="{1A986CA7-C5CD-45D2-A825-0028BF4E48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192" y="4725144"/>
            <a:ext cx="587411" cy="58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1789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584</Words>
  <Application>Microsoft Office PowerPoint</Application>
  <PresentationFormat>Widescreen</PresentationFormat>
  <Paragraphs>167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Segoe UI</vt:lpstr>
      <vt:lpstr>Wingdings</vt:lpstr>
      <vt:lpstr>Office Theme</vt:lpstr>
      <vt:lpstr>Débito técnico, Clean Code e Refatoração</vt:lpstr>
      <vt:lpstr>Recapitulando...</vt:lpstr>
      <vt:lpstr>PowerPoint Presentation</vt:lpstr>
      <vt:lpstr>DÉBITO TÉCNICO</vt:lpstr>
      <vt:lpstr>CODE SMELLS</vt:lpstr>
      <vt:lpstr>PowerPoint Presentation</vt:lpstr>
      <vt:lpstr>CLEAN CODE</vt:lpstr>
      <vt:lpstr>PowerPoint Presentation</vt:lpstr>
      <vt:lpstr>REFATORAÇÃO</vt:lpstr>
      <vt:lpstr>TÉCNICAS DE REFATORAÇÃO - Pra que servem?</vt:lpstr>
      <vt:lpstr>TÉCNICAS DE REFATORAÇÃO - Pra que servem?</vt:lpstr>
      <vt:lpstr>TÉCNICAS DE REFATORAÇÃO - Pra que servem?</vt:lpstr>
      <vt:lpstr>TÉCNICAS DE REFATORAÇÃO - Pra que servem?</vt:lpstr>
      <vt:lpstr>PowerPoint Presentation</vt:lpstr>
      <vt:lpstr>REFERÊNCIAS BIBLIOGRÁFICAS</vt:lpstr>
      <vt:lpstr>Débito Técnico, Clean Code e Refatoração   prestador-paulo.kolbe@b3.com.br/ paulo.kolbe@gft.com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278</cp:revision>
  <dcterms:created xsi:type="dcterms:W3CDTF">2016-08-02T14:53:12Z</dcterms:created>
  <dcterms:modified xsi:type="dcterms:W3CDTF">2020-07-07T19:21:56Z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