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50"/>
  </p:notesMasterIdLst>
  <p:handoutMasterIdLst>
    <p:handoutMasterId r:id="rId51"/>
  </p:handoutMasterIdLst>
  <p:sldIdLst>
    <p:sldId id="285" r:id="rId5"/>
    <p:sldId id="356" r:id="rId6"/>
    <p:sldId id="274" r:id="rId7"/>
    <p:sldId id="309" r:id="rId8"/>
    <p:sldId id="331" r:id="rId9"/>
    <p:sldId id="343" r:id="rId10"/>
    <p:sldId id="344" r:id="rId11"/>
    <p:sldId id="330" r:id="rId12"/>
    <p:sldId id="328" r:id="rId13"/>
    <p:sldId id="307" r:id="rId14"/>
    <p:sldId id="353" r:id="rId15"/>
    <p:sldId id="329" r:id="rId16"/>
    <p:sldId id="323" r:id="rId17"/>
    <p:sldId id="310" r:id="rId18"/>
    <p:sldId id="332" r:id="rId19"/>
    <p:sldId id="350" r:id="rId20"/>
    <p:sldId id="351" r:id="rId21"/>
    <p:sldId id="349" r:id="rId22"/>
    <p:sldId id="333" r:id="rId23"/>
    <p:sldId id="324" r:id="rId24"/>
    <p:sldId id="311" r:id="rId25"/>
    <p:sldId id="334" r:id="rId26"/>
    <p:sldId id="335" r:id="rId27"/>
    <p:sldId id="313" r:id="rId28"/>
    <p:sldId id="341" r:id="rId29"/>
    <p:sldId id="346" r:id="rId30"/>
    <p:sldId id="345" r:id="rId31"/>
    <p:sldId id="325" r:id="rId32"/>
    <p:sldId id="312" r:id="rId33"/>
    <p:sldId id="336" r:id="rId34"/>
    <p:sldId id="337" r:id="rId35"/>
    <p:sldId id="326" r:id="rId36"/>
    <p:sldId id="339" r:id="rId37"/>
    <p:sldId id="342" r:id="rId38"/>
    <p:sldId id="348" r:id="rId39"/>
    <p:sldId id="347" r:id="rId40"/>
    <p:sldId id="340" r:id="rId41"/>
    <p:sldId id="338" r:id="rId42"/>
    <p:sldId id="354" r:id="rId43"/>
    <p:sldId id="355" r:id="rId44"/>
    <p:sldId id="327" r:id="rId45"/>
    <p:sldId id="314" r:id="rId46"/>
    <p:sldId id="321" r:id="rId47"/>
    <p:sldId id="319" r:id="rId48"/>
    <p:sldId id="28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5C"/>
    <a:srgbClr val="FFD862"/>
    <a:srgbClr val="00B0EA"/>
    <a:srgbClr val="FFFFFF"/>
    <a:srgbClr val="123274"/>
    <a:srgbClr val="DE7F00"/>
    <a:srgbClr val="E6E6E6"/>
    <a:srgbClr val="F6A841"/>
    <a:srgbClr val="003273"/>
    <a:srgbClr val="5D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6225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  <p:sldLayoutId id="2147483688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qube.org/6.7/QualityGates.html" TargetMode="External"/><Relationship Id="rId2" Type="http://schemas.openxmlformats.org/officeDocument/2006/relationships/hyperlink" Target="https://docs.sonarqube.org/6.7/MetricDefinitions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hyperlink" Target="https://stackoverflow.com/questions/45083653/sonarqube-qualify-cognitive-complexity/45084107#45084107" TargetMode="External"/><Relationship Id="rId4" Type="http://schemas.openxmlformats.org/officeDocument/2006/relationships/hyperlink" Target="https://www.sonarsource.com/resources/white-papers/cognitive-complexity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10297144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Texto 12">
            <a:extLst>
              <a:ext uri="{FF2B5EF4-FFF2-40B4-BE49-F238E27FC236}">
                <a16:creationId xmlns:a16="http://schemas.microsoft.com/office/drawing/2014/main" id="{603E4B24-6BE4-4D8A-AC00-61F75DB3C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CONFIABILIDADE</a:t>
            </a:r>
          </a:p>
        </p:txBody>
      </p:sp>
      <p:pic>
        <p:nvPicPr>
          <p:cNvPr id="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79F5C-AAE5-4479-848A-BA7AB75B0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/>
          <a:stretch/>
        </p:blipFill>
        <p:spPr>
          <a:xfrm>
            <a:off x="1911942" y="892677"/>
            <a:ext cx="8368116" cy="5072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20">
            <a:extLst>
              <a:ext uri="{FF2B5EF4-FFF2-40B4-BE49-F238E27FC236}">
                <a16:creationId xmlns:a16="http://schemas.microsoft.com/office/drawing/2014/main" id="{351576FD-A7B5-46AD-A931-3EB33CD04755}"/>
              </a:ext>
            </a:extLst>
          </p:cNvPr>
          <p:cNvSpPr/>
          <p:nvPr/>
        </p:nvSpPr>
        <p:spPr>
          <a:xfrm>
            <a:off x="7176120" y="1951672"/>
            <a:ext cx="2304256" cy="14773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A = 0 Bug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B = </a:t>
            </a:r>
            <a:r>
              <a:rPr lang="en-US" sz="1200" b="1" dirty="0" err="1">
                <a:solidFill>
                  <a:schemeClr val="bg1"/>
                </a:solidFill>
              </a:rPr>
              <a:t>pelo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menos</a:t>
            </a:r>
            <a:r>
              <a:rPr lang="en-US" sz="1200" b="1" dirty="0">
                <a:solidFill>
                  <a:schemeClr val="bg1"/>
                </a:solidFill>
              </a:rPr>
              <a:t> 1 Minor Bug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C = </a:t>
            </a:r>
            <a:r>
              <a:rPr lang="en-US" sz="1200" b="1" dirty="0" err="1">
                <a:solidFill>
                  <a:schemeClr val="bg1"/>
                </a:solidFill>
              </a:rPr>
              <a:t>pelo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menos</a:t>
            </a:r>
            <a:r>
              <a:rPr lang="en-US" sz="1200" b="1" dirty="0">
                <a:solidFill>
                  <a:schemeClr val="bg1"/>
                </a:solidFill>
              </a:rPr>
              <a:t> 1 Major Bug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D = </a:t>
            </a:r>
            <a:r>
              <a:rPr lang="en-US" sz="1200" b="1" dirty="0" err="1">
                <a:solidFill>
                  <a:schemeClr val="bg1"/>
                </a:solidFill>
              </a:rPr>
              <a:t>pelo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menos</a:t>
            </a:r>
            <a:r>
              <a:rPr lang="en-US" sz="1200" b="1" dirty="0">
                <a:solidFill>
                  <a:schemeClr val="bg1"/>
                </a:solidFill>
              </a:rPr>
              <a:t> 1 Critical Bug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E = </a:t>
            </a:r>
            <a:r>
              <a:rPr lang="en-US" sz="1200" b="1" dirty="0" err="1">
                <a:solidFill>
                  <a:schemeClr val="bg1"/>
                </a:solidFill>
              </a:rPr>
              <a:t>pelo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menos</a:t>
            </a:r>
            <a:r>
              <a:rPr lang="en-US" sz="1200" b="1" dirty="0">
                <a:solidFill>
                  <a:schemeClr val="bg1"/>
                </a:solidFill>
              </a:rPr>
              <a:t> 1 Blocker Bug</a:t>
            </a:r>
            <a:endParaRPr lang="pt-BR" sz="12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AAE8B-65C6-4775-87FB-B7F8A9E85EC6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032104" y="1464871"/>
            <a:ext cx="1296144" cy="486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199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CONFIABILIDADE</a:t>
            </a:r>
          </a:p>
        </p:txBody>
      </p:sp>
      <p:pic>
        <p:nvPicPr>
          <p:cNvPr id="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79F5C-AAE5-4479-848A-BA7AB75B0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/>
          <a:stretch/>
        </p:blipFill>
        <p:spPr>
          <a:xfrm>
            <a:off x="1911942" y="892677"/>
            <a:ext cx="8368116" cy="5072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: Rounded Corners 29">
            <a:extLst>
              <a:ext uri="{FF2B5EF4-FFF2-40B4-BE49-F238E27FC236}">
                <a16:creationId xmlns:a16="http://schemas.microsoft.com/office/drawing/2014/main" id="{AEB016DE-3E2D-42B7-9D48-DE89582D2F96}"/>
              </a:ext>
            </a:extLst>
          </p:cNvPr>
          <p:cNvSpPr/>
          <p:nvPr/>
        </p:nvSpPr>
        <p:spPr>
          <a:xfrm>
            <a:off x="6888088" y="2492896"/>
            <a:ext cx="2304256" cy="131141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O tamanho da bolha indica o </a:t>
            </a:r>
            <a:r>
              <a:rPr lang="pt-BR" sz="1100" b="1" u="sng" dirty="0">
                <a:solidFill>
                  <a:schemeClr val="bg1"/>
                </a:solidFill>
              </a:rPr>
              <a:t>volume de bugs</a:t>
            </a:r>
            <a:r>
              <a:rPr lang="pt-BR" sz="1100" b="1" dirty="0">
                <a:solidFill>
                  <a:schemeClr val="bg1"/>
                </a:solidFill>
              </a:rPr>
              <a:t> por componente, ou seja, </a:t>
            </a:r>
            <a:r>
              <a:rPr lang="pt-BR" sz="1100" b="1" u="sng" dirty="0">
                <a:solidFill>
                  <a:schemeClr val="bg1"/>
                </a:solidFill>
              </a:rPr>
              <a:t>quanto mais bugs por linha de código</a:t>
            </a:r>
            <a:r>
              <a:rPr lang="pt-BR" sz="1100" b="1" dirty="0">
                <a:solidFill>
                  <a:schemeClr val="bg1"/>
                </a:solidFill>
              </a:rPr>
              <a:t>, maior é a bolha e, provavelmente, mais tempo para correção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E4F0B-67B0-4C63-B60F-4EAD6A60F12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223792" y="2292144"/>
            <a:ext cx="2664296" cy="856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DE9B1-DE34-47A9-B7DB-26F8C447F28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862166" y="3142350"/>
            <a:ext cx="2025922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658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white, large, display&#10;&#10;Description automatically generated">
            <a:extLst>
              <a:ext uri="{FF2B5EF4-FFF2-40B4-BE49-F238E27FC236}">
                <a16:creationId xmlns:a16="http://schemas.microsoft.com/office/drawing/2014/main" id="{1A281211-D128-4BB9-85FB-03F8BC3A9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44" y="1124744"/>
            <a:ext cx="8537108" cy="507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CONFIABILIDADE</a:t>
            </a:r>
          </a:p>
        </p:txBody>
      </p: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2B14D50B-3147-4EBE-BABE-2DB967313242}"/>
              </a:ext>
            </a:extLst>
          </p:cNvPr>
          <p:cNvSpPr/>
          <p:nvPr/>
        </p:nvSpPr>
        <p:spPr>
          <a:xfrm>
            <a:off x="192144" y="4715415"/>
            <a:ext cx="1475584" cy="10386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Quanto mais </a:t>
            </a:r>
            <a:r>
              <a:rPr lang="pt-BR" sz="1100" b="1" u="sng" dirty="0">
                <a:solidFill>
                  <a:schemeClr val="bg1"/>
                </a:solidFill>
              </a:rPr>
              <a:t>avermelhada</a:t>
            </a:r>
            <a:r>
              <a:rPr lang="pt-BR" sz="1100" b="1" dirty="0">
                <a:solidFill>
                  <a:schemeClr val="bg1"/>
                </a:solidFill>
              </a:rPr>
              <a:t> estiver a bolha, </a:t>
            </a:r>
            <a:r>
              <a:rPr lang="pt-BR" sz="1100" b="1" u="sng" dirty="0">
                <a:solidFill>
                  <a:schemeClr val="bg1"/>
                </a:solidFill>
              </a:rPr>
              <a:t>menos confiável</a:t>
            </a:r>
            <a:r>
              <a:rPr lang="pt-BR" sz="1100" b="1" dirty="0">
                <a:solidFill>
                  <a:schemeClr val="bg1"/>
                </a:solidFill>
              </a:rPr>
              <a:t> é o código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8FDB74-02CA-477A-A88E-14AE260832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67728" y="5234743"/>
            <a:ext cx="1272420" cy="19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9">
            <a:extLst>
              <a:ext uri="{FF2B5EF4-FFF2-40B4-BE49-F238E27FC236}">
                <a16:creationId xmlns:a16="http://schemas.microsoft.com/office/drawing/2014/main" id="{EF40B74B-37C7-4844-A3F6-DAB699DA6576}"/>
              </a:ext>
            </a:extLst>
          </p:cNvPr>
          <p:cNvSpPr/>
          <p:nvPr/>
        </p:nvSpPr>
        <p:spPr>
          <a:xfrm>
            <a:off x="6672064" y="3789040"/>
            <a:ext cx="3239197" cy="48003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Bolhas verdes no eixo X são os </a:t>
            </a:r>
            <a:r>
              <a:rPr lang="pt-BR" sz="1100" b="1" u="sng" dirty="0">
                <a:solidFill>
                  <a:schemeClr val="bg1"/>
                </a:solidFill>
              </a:rPr>
              <a:t>melhores casos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D43203-8C36-46AF-A846-4EF87F50814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371471" y="4269077"/>
            <a:ext cx="920192" cy="1273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133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Manutenibilidade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(Code smells)</a:t>
            </a:r>
          </a:p>
        </p:txBody>
      </p:sp>
    </p:spTree>
    <p:extLst>
      <p:ext uri="{BB962C8B-B14F-4D97-AF65-F5344CB8AC3E}">
        <p14:creationId xmlns:p14="http://schemas.microsoft.com/office/powerpoint/2010/main" val="364999138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B37795-73DA-4621-B754-A25B6E8D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541582"/>
            <a:ext cx="9260411" cy="4202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0E5D51F-2126-4F86-A52C-24807B4C29BB}"/>
              </a:ext>
            </a:extLst>
          </p:cNvPr>
          <p:cNvSpPr/>
          <p:nvPr/>
        </p:nvSpPr>
        <p:spPr>
          <a:xfrm>
            <a:off x="549474" y="2672738"/>
            <a:ext cx="935665" cy="4678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Último </a:t>
            </a:r>
            <a:r>
              <a:rPr lang="pt-BR" sz="1100" b="1" dirty="0" err="1"/>
              <a:t>commit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CB022DB3-E394-4D4A-B335-616AD24BCADB}"/>
              </a:ext>
            </a:extLst>
          </p:cNvPr>
          <p:cNvSpPr/>
          <p:nvPr/>
        </p:nvSpPr>
        <p:spPr>
          <a:xfrm>
            <a:off x="3990193" y="792159"/>
            <a:ext cx="2351581" cy="11579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Este gráfico nos permite visualizar o débito técnico do nosso código.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549474" y="3521474"/>
            <a:ext cx="935665" cy="7501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Geral 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</a:rPr>
              <a:t>(legado + novo código)</a:t>
            </a:r>
          </a:p>
        </p:txBody>
      </p:sp>
      <p:sp>
        <p:nvSpPr>
          <p:cNvPr id="13" name="Left Brace 30">
            <a:extLst>
              <a:ext uri="{FF2B5EF4-FFF2-40B4-BE49-F238E27FC236}">
                <a16:creationId xmlns:a16="http://schemas.microsoft.com/office/drawing/2014/main" id="{2067DA8D-2893-4859-901B-DCE6762C2A8A}"/>
              </a:ext>
            </a:extLst>
          </p:cNvPr>
          <p:cNvSpPr/>
          <p:nvPr/>
        </p:nvSpPr>
        <p:spPr bwMode="gray">
          <a:xfrm>
            <a:off x="1559495" y="3340863"/>
            <a:ext cx="274705" cy="997420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4" name="Left Brace 31">
            <a:extLst>
              <a:ext uri="{FF2B5EF4-FFF2-40B4-BE49-F238E27FC236}">
                <a16:creationId xmlns:a16="http://schemas.microsoft.com/office/drawing/2014/main" id="{D69E6CC8-5D85-4FDA-940C-D8D8992247B5}"/>
              </a:ext>
            </a:extLst>
          </p:cNvPr>
          <p:cNvSpPr/>
          <p:nvPr/>
        </p:nvSpPr>
        <p:spPr bwMode="gray">
          <a:xfrm>
            <a:off x="1546169" y="2492127"/>
            <a:ext cx="288031" cy="813731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970403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B37795-73DA-4621-B754-A25B6E8D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/>
          <a:stretch/>
        </p:blipFill>
        <p:spPr>
          <a:xfrm>
            <a:off x="1458518" y="1052736"/>
            <a:ext cx="8640960" cy="5164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3017-2BBA-4015-BB4E-C3F5E0637CF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672065" y="1700808"/>
            <a:ext cx="1224136" cy="172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C1F351E2-5C19-4C19-97F4-D6AC1AE53B71}"/>
              </a:ext>
            </a:extLst>
          </p:cNvPr>
          <p:cNvSpPr/>
          <p:nvPr/>
        </p:nvSpPr>
        <p:spPr>
          <a:xfrm>
            <a:off x="7896201" y="2131624"/>
            <a:ext cx="3312368" cy="259475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Rating =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Y / (CDLC *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X) * 100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A = &lt;=5%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B = entre 6 e 10%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 = entre 11 e 20%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D = entre 21 e 50%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 = </a:t>
            </a:r>
            <a:r>
              <a:rPr lang="en-US" sz="1200" b="1" dirty="0" err="1">
                <a:solidFill>
                  <a:schemeClr val="bg1"/>
                </a:solidFill>
              </a:rPr>
              <a:t>acima</a:t>
            </a:r>
            <a:r>
              <a:rPr lang="en-US" sz="1200" b="1" dirty="0">
                <a:solidFill>
                  <a:schemeClr val="bg1"/>
                </a:solidFill>
              </a:rPr>
              <a:t> de 50%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CDLC = </a:t>
            </a:r>
            <a:r>
              <a:rPr lang="en-US" sz="1200" b="1" dirty="0" err="1">
                <a:solidFill>
                  <a:schemeClr val="bg1"/>
                </a:solidFill>
              </a:rPr>
              <a:t>custo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desenvolvimento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linha</a:t>
            </a:r>
            <a:r>
              <a:rPr lang="en-US" sz="1200" b="1" dirty="0">
                <a:solidFill>
                  <a:schemeClr val="bg1"/>
                </a:solidFill>
              </a:rPr>
              <a:t> de </a:t>
            </a:r>
            <a:r>
              <a:rPr lang="en-US" sz="1200" b="1" dirty="0" err="1">
                <a:solidFill>
                  <a:schemeClr val="bg1"/>
                </a:solidFill>
              </a:rPr>
              <a:t>código</a:t>
            </a:r>
            <a:r>
              <a:rPr lang="en-US" sz="1200" b="1" dirty="0">
                <a:solidFill>
                  <a:schemeClr val="bg1"/>
                </a:solidFill>
              </a:rPr>
              <a:t> que é 0,48 </a:t>
            </a:r>
            <a:r>
              <a:rPr lang="en-US" sz="1200" b="1" dirty="0" err="1">
                <a:solidFill>
                  <a:schemeClr val="bg1"/>
                </a:solidFill>
              </a:rPr>
              <a:t>dia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87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CA23D7B-1CDB-4862-9F92-AD7EFA76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98" y="1052736"/>
            <a:ext cx="8640000" cy="517903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MANUTENIBILIDADE – Exemplo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3017-2BBA-4015-BB4E-C3F5E0637CF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038622" y="3321604"/>
            <a:ext cx="4339163" cy="9127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C1F351E2-5C19-4C19-97F4-D6AC1AE53B71}"/>
              </a:ext>
            </a:extLst>
          </p:cNvPr>
          <p:cNvSpPr/>
          <p:nvPr/>
        </p:nvSpPr>
        <p:spPr>
          <a:xfrm>
            <a:off x="7377785" y="1988840"/>
            <a:ext cx="3312367" cy="266552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Rating =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Y / (CDLC *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X) * 100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Rating = 1,66 / (0,48 * 15) * 100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Rating = 23%  (D)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A = &lt;=5%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B = entre 6 e 10%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 = entre 11 e 20%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D = entre 21 e 50%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 = </a:t>
            </a:r>
            <a:r>
              <a:rPr lang="en-US" sz="1200" b="1" dirty="0" err="1">
                <a:solidFill>
                  <a:schemeClr val="bg1"/>
                </a:solidFill>
              </a:rPr>
              <a:t>acima</a:t>
            </a:r>
            <a:r>
              <a:rPr lang="en-US" sz="1200" b="1" dirty="0">
                <a:solidFill>
                  <a:schemeClr val="bg1"/>
                </a:solidFill>
              </a:rPr>
              <a:t> de 50%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CDLC = </a:t>
            </a:r>
            <a:r>
              <a:rPr lang="en-US" sz="1200" b="1" dirty="0" err="1">
                <a:solidFill>
                  <a:schemeClr val="bg1"/>
                </a:solidFill>
              </a:rPr>
              <a:t>custo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desenvolvimento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linha</a:t>
            </a:r>
            <a:r>
              <a:rPr lang="en-US" sz="1200" b="1" dirty="0">
                <a:solidFill>
                  <a:schemeClr val="bg1"/>
                </a:solidFill>
              </a:rPr>
              <a:t> de </a:t>
            </a:r>
            <a:r>
              <a:rPr lang="en-US" sz="1200" b="1" dirty="0" err="1">
                <a:solidFill>
                  <a:schemeClr val="bg1"/>
                </a:solidFill>
              </a:rPr>
              <a:t>código</a:t>
            </a:r>
            <a:r>
              <a:rPr lang="en-US" sz="1200" b="1" dirty="0">
                <a:solidFill>
                  <a:schemeClr val="bg1"/>
                </a:solidFill>
              </a:rPr>
              <a:t> que é 0,48 </a:t>
            </a:r>
            <a:r>
              <a:rPr lang="en-US" sz="1200" b="1" dirty="0" err="1">
                <a:solidFill>
                  <a:schemeClr val="bg1"/>
                </a:solidFill>
              </a:rPr>
              <a:t>dia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99BAF9-A3A6-4865-8F3B-390AE03651B3}"/>
              </a:ext>
            </a:extLst>
          </p:cNvPr>
          <p:cNvCxnSpPr/>
          <p:nvPr/>
        </p:nvCxnSpPr>
        <p:spPr>
          <a:xfrm>
            <a:off x="10200456" y="1340768"/>
            <a:ext cx="288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224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078AC32-16BD-447F-9C58-5561269E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7" y="834855"/>
            <a:ext cx="8645922" cy="51889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3017-2BBA-4015-BB4E-C3F5E0637CF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28048" y="2204864"/>
            <a:ext cx="1353770" cy="7206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20">
            <a:extLst>
              <a:ext uri="{FF2B5EF4-FFF2-40B4-BE49-F238E27FC236}">
                <a16:creationId xmlns:a16="http://schemas.microsoft.com/office/drawing/2014/main" id="{C1F351E2-5C19-4C19-97F4-D6AC1AE53B71}"/>
              </a:ext>
            </a:extLst>
          </p:cNvPr>
          <p:cNvSpPr/>
          <p:nvPr/>
        </p:nvSpPr>
        <p:spPr>
          <a:xfrm>
            <a:off x="7881818" y="1556792"/>
            <a:ext cx="3384377" cy="2737535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48000">
                <a:srgbClr val="00CC5C"/>
              </a:gs>
              <a:gs pos="100000">
                <a:srgbClr val="00B050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Rating =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Y / (CDLC * </a:t>
            </a:r>
            <a:r>
              <a:rPr lang="en-US" sz="1200" b="1" dirty="0" err="1">
                <a:solidFill>
                  <a:schemeClr val="bg1"/>
                </a:solidFill>
              </a:rPr>
              <a:t>eixo</a:t>
            </a:r>
            <a:r>
              <a:rPr lang="en-US" sz="1200" b="1" dirty="0">
                <a:solidFill>
                  <a:schemeClr val="bg1"/>
                </a:solidFill>
              </a:rPr>
              <a:t> X) * 100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Rating = 3,98/ (048 * 204) * 100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Rating = 5% (A)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A = &lt;=5%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B = entre 6 e 10%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 = entre 11 e 20%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D = entre 21 e 50%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 = </a:t>
            </a:r>
            <a:r>
              <a:rPr lang="en-US" sz="1200" b="1" dirty="0" err="1">
                <a:solidFill>
                  <a:schemeClr val="bg1"/>
                </a:solidFill>
              </a:rPr>
              <a:t>acima</a:t>
            </a:r>
            <a:r>
              <a:rPr lang="en-US" sz="1200" b="1" dirty="0">
                <a:solidFill>
                  <a:schemeClr val="bg1"/>
                </a:solidFill>
              </a:rPr>
              <a:t> de 50%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CDLC = </a:t>
            </a:r>
            <a:r>
              <a:rPr lang="en-US" sz="1200" b="1" dirty="0" err="1">
                <a:solidFill>
                  <a:schemeClr val="bg1"/>
                </a:solidFill>
              </a:rPr>
              <a:t>custo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desenvolvimento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linha</a:t>
            </a:r>
            <a:r>
              <a:rPr lang="en-US" sz="1200" b="1" dirty="0">
                <a:solidFill>
                  <a:schemeClr val="bg1"/>
                </a:solidFill>
              </a:rPr>
              <a:t> de </a:t>
            </a:r>
            <a:r>
              <a:rPr lang="en-US" sz="1200" b="1" dirty="0" err="1">
                <a:solidFill>
                  <a:schemeClr val="bg1"/>
                </a:solidFill>
              </a:rPr>
              <a:t>código</a:t>
            </a:r>
            <a:r>
              <a:rPr lang="en-US" sz="1200" b="1" dirty="0">
                <a:solidFill>
                  <a:schemeClr val="bg1"/>
                </a:solidFill>
              </a:rPr>
              <a:t> que é 0,48 </a:t>
            </a:r>
            <a:r>
              <a:rPr lang="en-US" sz="1200" b="1" dirty="0" err="1">
                <a:solidFill>
                  <a:schemeClr val="bg1"/>
                </a:solidFill>
              </a:rPr>
              <a:t>dia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00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B37795-73DA-4621-B754-A25B6E8D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/>
          <a:stretch/>
        </p:blipFill>
        <p:spPr>
          <a:xfrm>
            <a:off x="1458518" y="1052736"/>
            <a:ext cx="8640960" cy="5164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4335EB08-A690-4E7F-8E92-F44C1229CA60}"/>
              </a:ext>
            </a:extLst>
          </p:cNvPr>
          <p:cNvSpPr/>
          <p:nvPr/>
        </p:nvSpPr>
        <p:spPr>
          <a:xfrm>
            <a:off x="7320136" y="2979505"/>
            <a:ext cx="2304256" cy="131141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O tamanho da bolha indica o </a:t>
            </a:r>
            <a:r>
              <a:rPr lang="pt-BR" sz="1100" b="1" u="sng" dirty="0">
                <a:solidFill>
                  <a:schemeClr val="bg1"/>
                </a:solidFill>
              </a:rPr>
              <a:t>volume de </a:t>
            </a:r>
            <a:r>
              <a:rPr lang="pt-BR" sz="1100" b="1" u="sng" dirty="0" err="1">
                <a:solidFill>
                  <a:schemeClr val="bg1"/>
                </a:solidFill>
              </a:rPr>
              <a:t>code</a:t>
            </a:r>
            <a:r>
              <a:rPr lang="pt-BR" sz="1100" b="1" u="sng" dirty="0">
                <a:solidFill>
                  <a:schemeClr val="bg1"/>
                </a:solidFill>
              </a:rPr>
              <a:t> </a:t>
            </a:r>
            <a:r>
              <a:rPr lang="pt-BR" sz="1100" b="1" u="sng" dirty="0" err="1">
                <a:solidFill>
                  <a:schemeClr val="bg1"/>
                </a:solidFill>
              </a:rPr>
              <a:t>smells</a:t>
            </a:r>
            <a:r>
              <a:rPr lang="pt-BR" sz="1100" b="1" u="sng" dirty="0">
                <a:solidFill>
                  <a:schemeClr val="bg1"/>
                </a:solidFill>
              </a:rPr>
              <a:t> </a:t>
            </a:r>
            <a:r>
              <a:rPr lang="pt-BR" sz="1100" b="1" dirty="0">
                <a:solidFill>
                  <a:schemeClr val="bg1"/>
                </a:solidFill>
              </a:rPr>
              <a:t>por componente, ou seja, quanto </a:t>
            </a:r>
            <a:r>
              <a:rPr lang="pt-BR" sz="1100" b="1" u="sng" dirty="0">
                <a:solidFill>
                  <a:schemeClr val="bg1"/>
                </a:solidFill>
              </a:rPr>
              <a:t>mais </a:t>
            </a:r>
            <a:r>
              <a:rPr lang="pt-BR" sz="1100" b="1" u="sng" dirty="0" err="1">
                <a:solidFill>
                  <a:schemeClr val="bg1"/>
                </a:solidFill>
              </a:rPr>
              <a:t>code</a:t>
            </a:r>
            <a:r>
              <a:rPr lang="pt-BR" sz="1100" b="1" u="sng" dirty="0">
                <a:solidFill>
                  <a:schemeClr val="bg1"/>
                </a:solidFill>
              </a:rPr>
              <a:t> </a:t>
            </a:r>
            <a:r>
              <a:rPr lang="pt-BR" sz="1100" b="1" u="sng" dirty="0" err="1">
                <a:solidFill>
                  <a:schemeClr val="bg1"/>
                </a:solidFill>
              </a:rPr>
              <a:t>smells</a:t>
            </a:r>
            <a:r>
              <a:rPr lang="pt-BR" sz="1100" b="1" u="sng" dirty="0">
                <a:solidFill>
                  <a:schemeClr val="bg1"/>
                </a:solidFill>
              </a:rPr>
              <a:t> por linhas de código, maior é a bolha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3017-2BBA-4015-BB4E-C3F5E0637CF5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6600056" y="2636912"/>
            <a:ext cx="720080" cy="99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7BB5F5-1CE6-4B3C-828E-5C53E76A35EE}"/>
              </a:ext>
            </a:extLst>
          </p:cNvPr>
          <p:cNvCxnSpPr>
            <a:stCxn id="16" idx="1"/>
          </p:cNvCxnSpPr>
          <p:nvPr/>
        </p:nvCxnSpPr>
        <p:spPr>
          <a:xfrm flipH="1">
            <a:off x="5663952" y="3635213"/>
            <a:ext cx="1656184" cy="297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855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B37795-73DA-4621-B754-A25B6E8D3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/>
          <a:stretch/>
        </p:blipFill>
        <p:spPr>
          <a:xfrm>
            <a:off x="1457644" y="846000"/>
            <a:ext cx="8642707" cy="516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MANUTENIBILIDADE</a:t>
            </a:r>
          </a:p>
        </p:txBody>
      </p: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03474019-B6FF-47DF-B728-8A936CC7922D}"/>
              </a:ext>
            </a:extLst>
          </p:cNvPr>
          <p:cNvSpPr/>
          <p:nvPr/>
        </p:nvSpPr>
        <p:spPr>
          <a:xfrm>
            <a:off x="311711" y="4469288"/>
            <a:ext cx="1779938" cy="154271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Quanto mais </a:t>
            </a:r>
            <a:r>
              <a:rPr lang="pt-BR" sz="1100" b="1" u="sng" dirty="0">
                <a:solidFill>
                  <a:schemeClr val="bg1"/>
                </a:solidFill>
              </a:rPr>
              <a:t>avermelhada</a:t>
            </a:r>
            <a:r>
              <a:rPr lang="pt-BR" sz="1100" b="1" dirty="0">
                <a:solidFill>
                  <a:schemeClr val="bg1"/>
                </a:solidFill>
              </a:rPr>
              <a:t> estiver a bolha, </a:t>
            </a:r>
            <a:r>
              <a:rPr lang="pt-BR" sz="1100" b="1" u="sng" dirty="0">
                <a:solidFill>
                  <a:schemeClr val="bg1"/>
                </a:solidFill>
              </a:rPr>
              <a:t>maior é a concentração de </a:t>
            </a:r>
            <a:r>
              <a:rPr lang="pt-BR" sz="1100" b="1" u="sng" dirty="0" err="1">
                <a:solidFill>
                  <a:schemeClr val="bg1"/>
                </a:solidFill>
              </a:rPr>
              <a:t>code</a:t>
            </a:r>
            <a:r>
              <a:rPr lang="pt-BR" sz="1100" b="1" u="sng" dirty="0">
                <a:solidFill>
                  <a:schemeClr val="bg1"/>
                </a:solidFill>
              </a:rPr>
              <a:t> </a:t>
            </a:r>
            <a:r>
              <a:rPr lang="pt-BR" sz="1100" b="1" u="sng" dirty="0" err="1">
                <a:solidFill>
                  <a:schemeClr val="bg1"/>
                </a:solidFill>
              </a:rPr>
              <a:t>smells</a:t>
            </a:r>
            <a:r>
              <a:rPr lang="pt-BR" sz="1100" b="1" dirty="0">
                <a:solidFill>
                  <a:schemeClr val="bg1"/>
                </a:solidFill>
              </a:rPr>
              <a:t> por linha de código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A9B15D-65D4-4AB3-B970-4B08E00AA37F}"/>
              </a:ext>
            </a:extLst>
          </p:cNvPr>
          <p:cNvCxnSpPr>
            <a:stCxn id="16" idx="3"/>
          </p:cNvCxnSpPr>
          <p:nvPr/>
        </p:nvCxnSpPr>
        <p:spPr>
          <a:xfrm flipV="1">
            <a:off x="2091649" y="4149080"/>
            <a:ext cx="619975" cy="1091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9">
            <a:extLst>
              <a:ext uri="{FF2B5EF4-FFF2-40B4-BE49-F238E27FC236}">
                <a16:creationId xmlns:a16="http://schemas.microsoft.com/office/drawing/2014/main" id="{D60CFE98-D90D-4A6D-8CB6-CEEB2A51BD60}"/>
              </a:ext>
            </a:extLst>
          </p:cNvPr>
          <p:cNvSpPr/>
          <p:nvPr/>
        </p:nvSpPr>
        <p:spPr>
          <a:xfrm>
            <a:off x="6888088" y="2924944"/>
            <a:ext cx="2211986" cy="19610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A relação do gráfico mostra também que bolhas verdes no eixo X são os melhores casos e quanto mais acima no eixo Y estiver a bolha, maior é o tempo para diminuir/ eliminar o débito técnico.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577DC3-E7AC-4736-A7A2-4F3CE6C02AC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672065" y="2204864"/>
            <a:ext cx="1322016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245151-0BA5-4A91-BD2D-7F56D686348D}"/>
              </a:ext>
            </a:extLst>
          </p:cNvPr>
          <p:cNvCxnSpPr>
            <a:stCxn id="18" idx="2"/>
          </p:cNvCxnSpPr>
          <p:nvPr/>
        </p:nvCxnSpPr>
        <p:spPr>
          <a:xfrm flipH="1">
            <a:off x="5303912" y="4885969"/>
            <a:ext cx="2690169" cy="487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85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575733" y="1340768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 e Clean Code – Como ser eficaz?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89123-93A1-4F33-A2C4-BED9C20A9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343831"/>
            <a:ext cx="60960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3003480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Cobertura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7522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371AF2-9792-4D1B-911B-59B27352F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93" y="1328283"/>
            <a:ext cx="9426014" cy="420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COBERTURA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0E5D51F-2126-4F86-A52C-24807B4C29BB}"/>
              </a:ext>
            </a:extLst>
          </p:cNvPr>
          <p:cNvSpPr/>
          <p:nvPr/>
        </p:nvSpPr>
        <p:spPr>
          <a:xfrm>
            <a:off x="140306" y="1804715"/>
            <a:ext cx="935665" cy="4678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Último </a:t>
            </a:r>
            <a:r>
              <a:rPr lang="pt-BR" sz="1100" b="1" dirty="0" err="1"/>
              <a:t>commit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CB022DB3-E394-4D4A-B335-616AD24BCADB}"/>
              </a:ext>
            </a:extLst>
          </p:cNvPr>
          <p:cNvSpPr/>
          <p:nvPr/>
        </p:nvSpPr>
        <p:spPr>
          <a:xfrm>
            <a:off x="6800951" y="2808015"/>
            <a:ext cx="2016224" cy="16760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Este gráfico nos permite visualizar a cobertura de código com testes unitários.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272675" y="3053935"/>
            <a:ext cx="935665" cy="7501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Geral 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</a:rPr>
              <a:t>(legado + novo código)</a:t>
            </a:r>
          </a:p>
        </p:txBody>
      </p:sp>
      <p:sp>
        <p:nvSpPr>
          <p:cNvPr id="13" name="Left Brace 30">
            <a:extLst>
              <a:ext uri="{FF2B5EF4-FFF2-40B4-BE49-F238E27FC236}">
                <a16:creationId xmlns:a16="http://schemas.microsoft.com/office/drawing/2014/main" id="{2067DA8D-2893-4859-901B-DCE6762C2A8A}"/>
              </a:ext>
            </a:extLst>
          </p:cNvPr>
          <p:cNvSpPr/>
          <p:nvPr/>
        </p:nvSpPr>
        <p:spPr bwMode="gray">
          <a:xfrm>
            <a:off x="1361851" y="2390992"/>
            <a:ext cx="272902" cy="2076016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A7339FDD-1B90-441F-8D12-9FEC5BA7868B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>
            <a:off x="1075971" y="2038632"/>
            <a:ext cx="546261" cy="233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7210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688952-F861-44C2-8958-849B1E6CD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884427"/>
            <a:ext cx="8712969" cy="50891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COBERTURA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7392144" y="2852936"/>
            <a:ext cx="2231809" cy="1800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O tamanho da bolha indica a </a:t>
            </a:r>
            <a:r>
              <a:rPr lang="pt-BR" sz="1100" b="1" u="sng" dirty="0">
                <a:solidFill>
                  <a:schemeClr val="bg1"/>
                </a:solidFill>
              </a:rPr>
              <a:t>complexidade </a:t>
            </a:r>
            <a:r>
              <a:rPr lang="pt-BR" sz="1100" b="1" u="sng" dirty="0" err="1">
                <a:solidFill>
                  <a:schemeClr val="bg1"/>
                </a:solidFill>
              </a:rPr>
              <a:t>ciclomática</a:t>
            </a:r>
            <a:r>
              <a:rPr lang="pt-BR" sz="1100" b="1" dirty="0">
                <a:solidFill>
                  <a:schemeClr val="bg1"/>
                </a:solidFill>
              </a:rPr>
              <a:t> do componente, isto é, a </a:t>
            </a:r>
            <a:r>
              <a:rPr lang="pt-BR" sz="1100" b="1" u="sng" dirty="0">
                <a:solidFill>
                  <a:schemeClr val="bg1"/>
                </a:solidFill>
              </a:rPr>
              <a:t>quantidade de caminhos possíveis</a:t>
            </a:r>
            <a:r>
              <a:rPr lang="pt-BR" sz="1100" b="1" dirty="0">
                <a:solidFill>
                  <a:schemeClr val="bg1"/>
                </a:solidFill>
              </a:rPr>
              <a:t> a percorrer no código.</a:t>
            </a:r>
            <a:r>
              <a:rPr lang="pt-BR" sz="1100" b="1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DE3B12-8528-4024-88C3-22190FBC7383}"/>
              </a:ext>
            </a:extLst>
          </p:cNvPr>
          <p:cNvCxnSpPr>
            <a:stCxn id="12" idx="0"/>
          </p:cNvCxnSpPr>
          <p:nvPr/>
        </p:nvCxnSpPr>
        <p:spPr>
          <a:xfrm flipV="1">
            <a:off x="8508049" y="2276872"/>
            <a:ext cx="180239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D54B9F-17B3-4B07-819B-F2C17BEFA357}"/>
              </a:ext>
            </a:extLst>
          </p:cNvPr>
          <p:cNvCxnSpPr>
            <a:stCxn id="12" idx="1"/>
          </p:cNvCxnSpPr>
          <p:nvPr/>
        </p:nvCxnSpPr>
        <p:spPr>
          <a:xfrm flipH="1">
            <a:off x="6077243" y="3753036"/>
            <a:ext cx="1314901" cy="509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B1FD18-0330-41FF-9612-DFB022BE5056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7032104" y="2708920"/>
            <a:ext cx="360040" cy="1044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277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688952-F861-44C2-8958-849B1E6CD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884427"/>
            <a:ext cx="8712969" cy="50891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COBERTURA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7429440" y="3284984"/>
            <a:ext cx="2231809" cy="1800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Um número </a:t>
            </a:r>
            <a:r>
              <a:rPr lang="pt-BR" sz="1100" b="1" u="sng" dirty="0">
                <a:solidFill>
                  <a:schemeClr val="bg1"/>
                </a:solidFill>
              </a:rPr>
              <a:t>menor</a:t>
            </a:r>
            <a:r>
              <a:rPr lang="pt-BR" sz="1100" b="1" dirty="0">
                <a:solidFill>
                  <a:schemeClr val="bg1"/>
                </a:solidFill>
              </a:rPr>
              <a:t> desta complexidade indicam um </a:t>
            </a:r>
            <a:r>
              <a:rPr lang="pt-BR" sz="1100" b="1" u="sng" dirty="0">
                <a:solidFill>
                  <a:schemeClr val="bg1"/>
                </a:solidFill>
              </a:rPr>
              <a:t>código mais limpo e fácil de ler/ entender</a:t>
            </a:r>
            <a:r>
              <a:rPr lang="pt-BR" sz="1100" b="1" dirty="0">
                <a:solidFill>
                  <a:schemeClr val="bg1"/>
                </a:solidFill>
              </a:rPr>
              <a:t>, sendo assim, bolhas menores e mais próximas do </a:t>
            </a:r>
            <a:r>
              <a:rPr lang="pt-BR" sz="1100" b="1" u="sng" dirty="0">
                <a:solidFill>
                  <a:schemeClr val="bg1"/>
                </a:solidFill>
              </a:rPr>
              <a:t>eixo X</a:t>
            </a:r>
            <a:r>
              <a:rPr lang="pt-BR" sz="1100" b="1" dirty="0">
                <a:solidFill>
                  <a:schemeClr val="bg1"/>
                </a:solidFill>
              </a:rPr>
              <a:t>, representam o melhor código.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D54B9F-17B3-4B07-819B-F2C17BEFA35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855742" y="4185084"/>
            <a:ext cx="4573698" cy="1048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5151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CICLOMÁTICA</a:t>
            </a:r>
          </a:p>
        </p:txBody>
      </p:sp>
      <p:pic>
        <p:nvPicPr>
          <p:cNvPr id="1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5E6A1A-28CF-45F7-AA14-07B4AB7C6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2" r="3111" b="38011"/>
          <a:stretch/>
        </p:blipFill>
        <p:spPr>
          <a:xfrm>
            <a:off x="1271464" y="2796143"/>
            <a:ext cx="3688541" cy="1265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E88BA18A-55DE-4F07-A973-8D9F36A1FD24}"/>
              </a:ext>
            </a:extLst>
          </p:cNvPr>
          <p:cNvSpPr/>
          <p:nvPr/>
        </p:nvSpPr>
        <p:spPr>
          <a:xfrm>
            <a:off x="6888088" y="2220007"/>
            <a:ext cx="2880320" cy="24179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just">
              <a:defRPr/>
            </a:pPr>
            <a:r>
              <a:rPr lang="pt-BR" sz="1200" b="1" dirty="0">
                <a:solidFill>
                  <a:schemeClr val="bg1"/>
                </a:solidFill>
              </a:rPr>
              <a:t>Indica a dificuldade de se construir testes de unidade em um determinado código uma vez que ela mede a quantidade de caminhos linearmente independentes.</a:t>
            </a:r>
          </a:p>
          <a:p>
            <a:pPr algn="just">
              <a:defRPr/>
            </a:pPr>
            <a:endParaRPr lang="pt-BR" sz="1200" b="1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1200" b="1" dirty="0">
                <a:solidFill>
                  <a:schemeClr val="bg1"/>
                </a:solidFill>
              </a:rPr>
              <a:t>Complexidade </a:t>
            </a:r>
            <a:r>
              <a:rPr lang="pt-BR" sz="1200" b="1" dirty="0" err="1">
                <a:solidFill>
                  <a:schemeClr val="bg1"/>
                </a:solidFill>
              </a:rPr>
              <a:t>ciclomática</a:t>
            </a:r>
            <a:r>
              <a:rPr lang="pt-BR" sz="1200" b="1" dirty="0">
                <a:solidFill>
                  <a:schemeClr val="bg1"/>
                </a:solidFill>
              </a:rPr>
              <a:t> mantém forte relação com a </a:t>
            </a:r>
            <a:r>
              <a:rPr lang="pt-BR" sz="1200" b="1" dirty="0" err="1">
                <a:solidFill>
                  <a:schemeClr val="bg1"/>
                </a:solidFill>
              </a:rPr>
              <a:t>testabilidade</a:t>
            </a:r>
            <a:r>
              <a:rPr lang="pt-BR" sz="1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E410E-FBB0-4DB6-A95E-72D895E48540}"/>
              </a:ext>
            </a:extLst>
          </p:cNvPr>
          <p:cNvSpPr/>
          <p:nvPr/>
        </p:nvSpPr>
        <p:spPr>
          <a:xfrm>
            <a:off x="1775520" y="3228193"/>
            <a:ext cx="3184485" cy="36004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727D0-7BE6-4310-AECF-82EE3FF6DCEB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 flipV="1">
            <a:off x="4960005" y="3408213"/>
            <a:ext cx="1928083" cy="2078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710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CICLOMÁTICA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BA2EA27-B722-4DBC-A338-84A8D79E72A4}"/>
              </a:ext>
            </a:extLst>
          </p:cNvPr>
          <p:cNvSpPr/>
          <p:nvPr/>
        </p:nvSpPr>
        <p:spPr>
          <a:xfrm>
            <a:off x="479376" y="1084321"/>
            <a:ext cx="4738460" cy="468935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2000" b="1" dirty="0"/>
              <a:t>Como é feita a contagem?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/>
              <a:t>1. O valor inicia em “1” para o método, função ou rotina (com ou sem retorno).</a:t>
            </a:r>
          </a:p>
          <a:p>
            <a:endParaRPr lang="pt-BR" sz="1600" dirty="0"/>
          </a:p>
          <a:p>
            <a:r>
              <a:rPr lang="pt-BR" sz="1600" dirty="0"/>
              <a:t>2. Adicione mais um ponto para cada elemento abaixo:</a:t>
            </a:r>
          </a:p>
          <a:p>
            <a:pPr lvl="1"/>
            <a:r>
              <a:rPr lang="pt-BR" sz="1600" dirty="0"/>
              <a:t>2.1 Seleção – </a:t>
            </a:r>
            <a:r>
              <a:rPr lang="pt-BR" sz="1600" dirty="0" err="1"/>
              <a:t>if</a:t>
            </a:r>
            <a:r>
              <a:rPr lang="pt-BR" sz="1600" dirty="0"/>
              <a:t>, case</a:t>
            </a:r>
          </a:p>
          <a:p>
            <a:pPr lvl="1"/>
            <a:r>
              <a:rPr lang="pt-BR" sz="1600" dirty="0"/>
              <a:t>2.2 Loops – for, </a:t>
            </a:r>
            <a:r>
              <a:rPr lang="pt-BR" sz="1600" dirty="0" err="1"/>
              <a:t>while</a:t>
            </a:r>
            <a:r>
              <a:rPr lang="pt-BR" sz="1600" dirty="0"/>
              <a:t>, do-</a:t>
            </a:r>
            <a:r>
              <a:rPr lang="pt-BR" sz="1600" dirty="0" err="1"/>
              <a:t>while</a:t>
            </a:r>
            <a:r>
              <a:rPr lang="pt-BR" sz="1600" dirty="0"/>
              <a:t>, break e continue</a:t>
            </a:r>
          </a:p>
          <a:p>
            <a:pPr lvl="1"/>
            <a:r>
              <a:rPr lang="pt-BR" sz="1600" dirty="0"/>
              <a:t>2.3 Operadores – “&amp;&amp;”, “||”, “?”</a:t>
            </a:r>
          </a:p>
          <a:p>
            <a:pPr lvl="1"/>
            <a:r>
              <a:rPr lang="pt-BR" sz="1600" dirty="0"/>
              <a:t>2.4 Exceções – catch, </a:t>
            </a:r>
            <a:r>
              <a:rPr lang="pt-BR" sz="1600" dirty="0" err="1"/>
              <a:t>throw</a:t>
            </a:r>
            <a:r>
              <a:rPr lang="pt-BR" sz="1600" dirty="0"/>
              <a:t> e </a:t>
            </a:r>
            <a:r>
              <a:rPr lang="pt-BR" sz="1600" dirty="0" err="1"/>
              <a:t>throws</a:t>
            </a:r>
            <a:endParaRPr lang="pt-BR" sz="1600" dirty="0"/>
          </a:p>
          <a:p>
            <a:pPr lvl="1"/>
            <a:r>
              <a:rPr lang="pt-BR" sz="1600" dirty="0"/>
              <a:t>2.5 Fluxo – </a:t>
            </a:r>
            <a:r>
              <a:rPr lang="pt-BR" sz="1600" dirty="0" err="1"/>
              <a:t>return</a:t>
            </a:r>
            <a:r>
              <a:rPr lang="pt-BR" sz="1600" dirty="0"/>
              <a:t> que não seja o último</a:t>
            </a:r>
          </a:p>
          <a:p>
            <a:endParaRPr lang="pt-BR" sz="1600" dirty="0"/>
          </a:p>
          <a:p>
            <a:r>
              <a:rPr lang="pt-BR" sz="1600" dirty="0"/>
              <a:t>3. </a:t>
            </a:r>
            <a:r>
              <a:rPr lang="pt-BR" sz="1600" dirty="0" err="1"/>
              <a:t>else</a:t>
            </a:r>
            <a:r>
              <a:rPr lang="pt-BR" sz="1600" dirty="0"/>
              <a:t>, default, </a:t>
            </a:r>
            <a:r>
              <a:rPr lang="pt-BR" sz="1600" dirty="0" err="1"/>
              <a:t>finally</a:t>
            </a:r>
            <a:r>
              <a:rPr lang="pt-BR" sz="1600" dirty="0"/>
              <a:t>, “:” e o último </a:t>
            </a:r>
            <a:r>
              <a:rPr lang="pt-BR" sz="1600" dirty="0" err="1"/>
              <a:t>return</a:t>
            </a:r>
            <a:r>
              <a:rPr lang="pt-BR" sz="1600" dirty="0"/>
              <a:t> não incrementam a contagem.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B51B35-68B3-4F60-B342-D59AB02561D5}"/>
              </a:ext>
            </a:extLst>
          </p:cNvPr>
          <p:cNvGrpSpPr/>
          <p:nvPr/>
        </p:nvGrpSpPr>
        <p:grpSpPr>
          <a:xfrm>
            <a:off x="5519936" y="1443591"/>
            <a:ext cx="6120680" cy="3970814"/>
            <a:chOff x="2514123" y="1340768"/>
            <a:chExt cx="7163754" cy="3970814"/>
          </a:xfrm>
        </p:grpSpPr>
        <p:pic>
          <p:nvPicPr>
            <p:cNvPr id="7" name="Picture 6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F99D82D3-CDC4-4B00-9BED-E277D9A4C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123" y="1340768"/>
              <a:ext cx="7163754" cy="30683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E98A22-A5FA-419F-B5F8-9CA6A5E2A2AE}"/>
                </a:ext>
              </a:extLst>
            </p:cNvPr>
            <p:cNvSpPr txBox="1"/>
            <p:nvPr/>
          </p:nvSpPr>
          <p:spPr>
            <a:xfrm>
              <a:off x="5382954" y="4942250"/>
              <a:ext cx="109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CC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91879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CICLOMÁTICA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A3D7D14-F5DE-4E9A-A0E4-BD78344BE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59" y="1654669"/>
            <a:ext cx="6036481" cy="3548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8371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CD3C7F-AD3F-415F-BFEB-AEA96708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4252224"/>
            <a:ext cx="702965" cy="7029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C814E3-DD1B-4859-866A-C962ECCB22AA}"/>
              </a:ext>
            </a:extLst>
          </p:cNvPr>
          <p:cNvSpPr/>
          <p:nvPr/>
        </p:nvSpPr>
        <p:spPr>
          <a:xfrm>
            <a:off x="2909646" y="2515584"/>
            <a:ext cx="5508612" cy="81872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b="1" dirty="0"/>
              <a:t>&lt;= 7, </a:t>
            </a:r>
            <a:r>
              <a:rPr lang="pt-BR" dirty="0"/>
              <a:t>pois é mais fácil de manter</a:t>
            </a:r>
          </a:p>
          <a:p>
            <a:pPr algn="ctr"/>
            <a:endParaRPr lang="pt-BR" dirty="0"/>
          </a:p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CICLOMÁTICA</a:t>
            </a:r>
          </a:p>
        </p:txBody>
      </p:sp>
      <p:pic>
        <p:nvPicPr>
          <p:cNvPr id="6" name="Picture 5" descr="A red box&#10;&#10;Description automatically generated">
            <a:extLst>
              <a:ext uri="{FF2B5EF4-FFF2-40B4-BE49-F238E27FC236}">
                <a16:creationId xmlns:a16="http://schemas.microsoft.com/office/drawing/2014/main" id="{02D1C68B-2DA4-4B5F-BB23-66D228766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70" y="925330"/>
            <a:ext cx="1439396" cy="137028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E8B1C1-1310-4DA0-A3D2-48F35416F72C}"/>
              </a:ext>
            </a:extLst>
          </p:cNvPr>
          <p:cNvSpPr/>
          <p:nvPr/>
        </p:nvSpPr>
        <p:spPr>
          <a:xfrm>
            <a:off x="2909646" y="3472213"/>
            <a:ext cx="5508612" cy="2261043"/>
          </a:xfrm>
          <a:prstGeom prst="roundRect">
            <a:avLst/>
          </a:prstGeom>
          <a:solidFill>
            <a:srgbClr val="FF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&gt; 7 e &lt;= 20 </a:t>
            </a:r>
            <a:r>
              <a:rPr lang="pt-BR" dirty="0"/>
              <a:t>já complica um pouco mais para manter</a:t>
            </a:r>
          </a:p>
          <a:p>
            <a:pPr algn="ctr"/>
            <a:br>
              <a:rPr lang="pt-BR" dirty="0"/>
            </a:br>
            <a:r>
              <a:rPr lang="pt-BR" b="1" dirty="0"/>
              <a:t>21+ </a:t>
            </a:r>
            <a:r>
              <a:rPr lang="pt-BR" dirty="0"/>
              <a:t>Candidato para </a:t>
            </a:r>
            <a:r>
              <a:rPr lang="pt-BR" dirty="0" err="1"/>
              <a:t>refatoração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b="1" u="sng" dirty="0"/>
              <a:t>Mais difícil para construção de testes unitários.</a:t>
            </a:r>
          </a:p>
        </p:txBody>
      </p:sp>
    </p:spTree>
    <p:extLst>
      <p:ext uri="{BB962C8B-B14F-4D97-AF65-F5344CB8AC3E}">
        <p14:creationId xmlns:p14="http://schemas.microsoft.com/office/powerpoint/2010/main" val="25856034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76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E8E6C1B-03D2-4A95-849E-D654BC79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41" y="1282745"/>
            <a:ext cx="9590518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0E5D51F-2126-4F86-A52C-24807B4C29BB}"/>
              </a:ext>
            </a:extLst>
          </p:cNvPr>
          <p:cNvSpPr/>
          <p:nvPr/>
        </p:nvSpPr>
        <p:spPr>
          <a:xfrm>
            <a:off x="125923" y="2126006"/>
            <a:ext cx="935665" cy="4678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Último </a:t>
            </a:r>
            <a:r>
              <a:rPr lang="pt-BR" sz="1100" b="1" dirty="0" err="1"/>
              <a:t>commit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209575" y="2974360"/>
            <a:ext cx="935665" cy="7501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Geral 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</a:rPr>
              <a:t>(legado + novo código)</a:t>
            </a:r>
          </a:p>
        </p:txBody>
      </p:sp>
      <p:sp>
        <p:nvSpPr>
          <p:cNvPr id="13" name="Left Brace 30">
            <a:extLst>
              <a:ext uri="{FF2B5EF4-FFF2-40B4-BE49-F238E27FC236}">
                <a16:creationId xmlns:a16="http://schemas.microsoft.com/office/drawing/2014/main" id="{2067DA8D-2893-4859-901B-DCE6762C2A8A}"/>
              </a:ext>
            </a:extLst>
          </p:cNvPr>
          <p:cNvSpPr/>
          <p:nvPr/>
        </p:nvSpPr>
        <p:spPr bwMode="gray">
          <a:xfrm>
            <a:off x="1197074" y="2885016"/>
            <a:ext cx="288031" cy="928819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DUPLICIDADE</a:t>
            </a: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CB022DB3-E394-4D4A-B335-616AD24BCADB}"/>
              </a:ext>
            </a:extLst>
          </p:cNvPr>
          <p:cNvSpPr/>
          <p:nvPr/>
        </p:nvSpPr>
        <p:spPr>
          <a:xfrm>
            <a:off x="8927337" y="1906752"/>
            <a:ext cx="2304256" cy="157223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Este gráfico nos permite visualizar o quanto existe de </a:t>
            </a:r>
            <a:r>
              <a:rPr lang="pt-BR" sz="1200" b="1" u="sng" dirty="0">
                <a:solidFill>
                  <a:schemeClr val="bg1"/>
                </a:solidFill>
              </a:rPr>
              <a:t>código duplicado</a:t>
            </a:r>
            <a:r>
              <a:rPr lang="pt-BR" sz="1200" b="1" dirty="0">
                <a:solidFill>
                  <a:schemeClr val="bg1"/>
                </a:solidFill>
              </a:rPr>
              <a:t> em nossos componentes. </a:t>
            </a: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6A3F1782-61EE-40BC-9D97-EF80D617ABBD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>
            <a:off x="1061588" y="2359923"/>
            <a:ext cx="387384" cy="200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16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6"/>
          <p:cNvSpPr>
            <a:spLocks noGrp="1"/>
          </p:cNvSpPr>
          <p:nvPr>
            <p:ph type="body" sz="quarter" idx="17"/>
          </p:nvPr>
        </p:nvSpPr>
        <p:spPr>
          <a:xfrm>
            <a:off x="335360" y="1124744"/>
            <a:ext cx="11040533" cy="45365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da branch do produto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Confiabilidade (bugs)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Manutenibilidade (code smells)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Cobertura de código e complexidade ciclomática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Duplicidade de código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 cognitiva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 informações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para quê tudo isso?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 gate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3600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Sonarqube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AGENDA.</a:t>
            </a:r>
          </a:p>
        </p:txBody>
      </p:sp>
      <p:sp>
        <p:nvSpPr>
          <p:cNvPr id="34" name="Espaço Reservado para Texto 33"/>
          <p:cNvSpPr>
            <a:spLocks noGrp="1"/>
          </p:cNvSpPr>
          <p:nvPr>
            <p:ph type="body" sz="quarter" idx="24"/>
          </p:nvPr>
        </p:nvSpPr>
        <p:spPr>
          <a:xfrm>
            <a:off x="335358" y="5013216"/>
            <a:ext cx="11040533" cy="3600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3"/>
            </a:pPr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B8A121-9D82-4654-89B2-8A8B5F9EA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/>
          <a:stretch/>
        </p:blipFill>
        <p:spPr>
          <a:xfrm>
            <a:off x="1525209" y="897719"/>
            <a:ext cx="8827706" cy="5353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7176120" y="2600088"/>
            <a:ext cx="2448272" cy="1909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O volume das bolhas indicam que quanto maior a quantidade de </a:t>
            </a:r>
            <a:r>
              <a:rPr lang="pt-BR" sz="1100" b="1" u="sng" dirty="0">
                <a:solidFill>
                  <a:schemeClr val="bg1"/>
                </a:solidFill>
              </a:rPr>
              <a:t>blocos</a:t>
            </a:r>
            <a:r>
              <a:rPr lang="pt-BR" sz="1100" b="1" dirty="0">
                <a:solidFill>
                  <a:schemeClr val="bg1"/>
                </a:solidFill>
              </a:rPr>
              <a:t> de código duplicados, maior a bolha será ; e quanto mais acima no eixo Y estiver, mais </a:t>
            </a:r>
            <a:r>
              <a:rPr lang="pt-BR" sz="1100" b="1" u="sng" dirty="0">
                <a:solidFill>
                  <a:schemeClr val="bg1"/>
                </a:solidFill>
              </a:rPr>
              <a:t>linhas</a:t>
            </a:r>
            <a:r>
              <a:rPr lang="pt-BR" sz="1100" b="1" dirty="0">
                <a:solidFill>
                  <a:schemeClr val="bg1"/>
                </a:solidFill>
              </a:rPr>
              <a:t> duplicadas há nos blocos.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DUPLICIDADE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89ED0C-37CD-4C2F-BCF1-6152D0DEB1C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91944" y="2564904"/>
            <a:ext cx="1584176" cy="98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785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E1A094-7045-4424-BEF6-E3C0A6315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/>
          <a:stretch/>
        </p:blipFill>
        <p:spPr>
          <a:xfrm>
            <a:off x="1525209" y="897719"/>
            <a:ext cx="8827706" cy="5353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6816080" y="3717032"/>
            <a:ext cx="2016224" cy="100811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Portanto, as </a:t>
            </a:r>
            <a:r>
              <a:rPr lang="pt-BR" sz="1100" b="1" u="sng" dirty="0">
                <a:solidFill>
                  <a:schemeClr val="bg1"/>
                </a:solidFill>
              </a:rPr>
              <a:t>bolhas menores</a:t>
            </a:r>
            <a:r>
              <a:rPr lang="pt-BR" sz="1100" b="1" dirty="0">
                <a:solidFill>
                  <a:schemeClr val="bg1"/>
                </a:solidFill>
              </a:rPr>
              <a:t> e mais </a:t>
            </a:r>
            <a:r>
              <a:rPr lang="pt-BR" sz="1100" b="1" u="sng" dirty="0">
                <a:solidFill>
                  <a:schemeClr val="bg1"/>
                </a:solidFill>
              </a:rPr>
              <a:t>próximas do eixo X</a:t>
            </a:r>
            <a:r>
              <a:rPr lang="pt-BR" sz="1100" b="1" dirty="0">
                <a:solidFill>
                  <a:schemeClr val="bg1"/>
                </a:solidFill>
              </a:rPr>
              <a:t> indicam melhores códigos.</a:t>
            </a:r>
          </a:p>
          <a:p>
            <a:pPr algn="ctr"/>
            <a:r>
              <a:rPr lang="pt-BR" sz="1100" b="1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DUPLICIDADE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254DFF-5FD2-417E-A748-85687F83F31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375920" y="4221088"/>
            <a:ext cx="1440160" cy="1224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6400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cognitiva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78562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COGNITIVA</a:t>
            </a:r>
          </a:p>
        </p:txBody>
      </p:sp>
      <p:pic>
        <p:nvPicPr>
          <p:cNvPr id="1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5E6A1A-28CF-45F7-AA14-07B4AB7C6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2" r="3111" b="38011"/>
          <a:stretch/>
        </p:blipFill>
        <p:spPr>
          <a:xfrm>
            <a:off x="1241804" y="2796144"/>
            <a:ext cx="3688541" cy="1265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E88BA18A-55DE-4F07-A973-8D9F36A1FD24}"/>
              </a:ext>
            </a:extLst>
          </p:cNvPr>
          <p:cNvSpPr/>
          <p:nvPr/>
        </p:nvSpPr>
        <p:spPr>
          <a:xfrm>
            <a:off x="7032104" y="2940124"/>
            <a:ext cx="2880320" cy="162582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just">
              <a:defRPr/>
            </a:pPr>
            <a:r>
              <a:rPr lang="pt-BR" sz="1200" b="1" dirty="0">
                <a:solidFill>
                  <a:schemeClr val="bg1"/>
                </a:solidFill>
              </a:rPr>
              <a:t>Esta associada à complexidade de um software e consequentemente a sua dificuldade de manutenção. Indica a dificuldade de ler e entender um determinado código.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E410E-FBB0-4DB6-A95E-72D895E48540}"/>
              </a:ext>
            </a:extLst>
          </p:cNvPr>
          <p:cNvSpPr/>
          <p:nvPr/>
        </p:nvSpPr>
        <p:spPr>
          <a:xfrm>
            <a:off x="1745860" y="3573016"/>
            <a:ext cx="3184485" cy="36004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727D0-7BE6-4310-AECF-82EE3FF6DCEB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930345" y="3753036"/>
            <a:ext cx="210175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7938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20">
            <a:extLst>
              <a:ext uri="{FF2B5EF4-FFF2-40B4-BE49-F238E27FC236}">
                <a16:creationId xmlns:a16="http://schemas.microsoft.com/office/drawing/2014/main" id="{FAB705A6-0B56-4531-AD69-DFB1BAD92D49}"/>
              </a:ext>
            </a:extLst>
          </p:cNvPr>
          <p:cNvSpPr/>
          <p:nvPr/>
        </p:nvSpPr>
        <p:spPr>
          <a:xfrm>
            <a:off x="7585545" y="2222923"/>
            <a:ext cx="3708000" cy="38568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2000" b="1" dirty="0" err="1"/>
              <a:t>Nesting</a:t>
            </a:r>
            <a:r>
              <a:rPr lang="pt-BR" sz="2000" b="1" dirty="0"/>
              <a:t> </a:t>
            </a:r>
            <a:r>
              <a:rPr lang="pt-BR" sz="2000" b="1" dirty="0" err="1"/>
              <a:t>increments</a:t>
            </a:r>
            <a:r>
              <a:rPr lang="pt-BR" sz="2000" b="1" dirty="0"/>
              <a:t> (</a:t>
            </a:r>
            <a:r>
              <a:rPr lang="pt-BR" sz="2000" b="1" dirty="0" err="1"/>
              <a:t>Ni</a:t>
            </a:r>
            <a:r>
              <a:rPr lang="pt-BR" sz="2000" b="1" dirty="0"/>
              <a:t> + 1)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/>
              <a:t>Incremento somado ao valor do nível acima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If</a:t>
            </a:r>
            <a:r>
              <a:rPr lang="pt-BR" sz="1600" dirty="0"/>
              <a:t>, operador ternário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For, </a:t>
            </a:r>
            <a:r>
              <a:rPr lang="pt-BR" sz="1600" dirty="0" err="1"/>
              <a:t>foreach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While</a:t>
            </a:r>
            <a:r>
              <a:rPr lang="pt-BR" sz="1600" dirty="0"/>
              <a:t>, do </a:t>
            </a:r>
            <a:r>
              <a:rPr lang="pt-BR" sz="1600" dirty="0" err="1"/>
              <a:t>while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Catch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COGNITIVA</a:t>
            </a:r>
          </a:p>
        </p:txBody>
      </p:sp>
      <p:sp>
        <p:nvSpPr>
          <p:cNvPr id="5" name="Rectangle: Rounded Corners 20">
            <a:extLst>
              <a:ext uri="{FF2B5EF4-FFF2-40B4-BE49-F238E27FC236}">
                <a16:creationId xmlns:a16="http://schemas.microsoft.com/office/drawing/2014/main" id="{BEDA718C-02AD-489A-A936-D1ED263A6BF1}"/>
              </a:ext>
            </a:extLst>
          </p:cNvPr>
          <p:cNvSpPr/>
          <p:nvPr/>
        </p:nvSpPr>
        <p:spPr>
          <a:xfrm>
            <a:off x="4074949" y="1500576"/>
            <a:ext cx="3708000" cy="38568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2000" b="1" dirty="0" err="1"/>
              <a:t>Nesting</a:t>
            </a:r>
            <a:r>
              <a:rPr lang="pt-BR" sz="2000" b="1" dirty="0"/>
              <a:t> </a:t>
            </a:r>
            <a:r>
              <a:rPr lang="pt-BR" sz="2000" b="1" dirty="0" err="1"/>
              <a:t>level</a:t>
            </a:r>
            <a:r>
              <a:rPr lang="pt-BR" sz="2000" b="1" dirty="0"/>
              <a:t> (</a:t>
            </a:r>
            <a:r>
              <a:rPr lang="pt-BR" sz="2000" b="1" dirty="0" err="1"/>
              <a:t>Ni</a:t>
            </a:r>
            <a:r>
              <a:rPr lang="pt-BR" sz="2000" b="1" dirty="0"/>
              <a:t>)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/>
              <a:t>Cria um </a:t>
            </a:r>
            <a:r>
              <a:rPr lang="pt-BR" sz="1600" dirty="0" err="1"/>
              <a:t>aninhamento</a:t>
            </a:r>
            <a:r>
              <a:rPr lang="pt-BR" sz="1600" dirty="0"/>
              <a:t> a partir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If</a:t>
            </a:r>
            <a:r>
              <a:rPr lang="pt-BR" sz="1600" dirty="0"/>
              <a:t>, </a:t>
            </a:r>
            <a:r>
              <a:rPr lang="pt-BR" sz="1600" dirty="0" err="1"/>
              <a:t>else</a:t>
            </a:r>
            <a:r>
              <a:rPr lang="pt-BR" sz="1600" dirty="0"/>
              <a:t> </a:t>
            </a:r>
            <a:r>
              <a:rPr lang="pt-BR" sz="1600" dirty="0" err="1"/>
              <a:t>if</a:t>
            </a:r>
            <a:r>
              <a:rPr lang="pt-BR" sz="1600" dirty="0"/>
              <a:t>, </a:t>
            </a:r>
            <a:r>
              <a:rPr lang="pt-BR" sz="1600" dirty="0" err="1"/>
              <a:t>else</a:t>
            </a:r>
            <a:r>
              <a:rPr lang="pt-BR" sz="1600" dirty="0"/>
              <a:t>, operador ternário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For, </a:t>
            </a:r>
            <a:r>
              <a:rPr lang="pt-BR" sz="1600" dirty="0" err="1"/>
              <a:t>foreach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While</a:t>
            </a:r>
            <a:r>
              <a:rPr lang="pt-BR" sz="1600" dirty="0"/>
              <a:t>, do </a:t>
            </a:r>
            <a:r>
              <a:rPr lang="pt-BR" sz="1600" dirty="0" err="1"/>
              <a:t>while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Métodos aninhados ou lambdas</a:t>
            </a:r>
          </a:p>
        </p:txBody>
      </p:sp>
      <p:sp>
        <p:nvSpPr>
          <p:cNvPr id="4" name="Rectangle: Rounded Corners 20">
            <a:extLst>
              <a:ext uri="{FF2B5EF4-FFF2-40B4-BE49-F238E27FC236}">
                <a16:creationId xmlns:a16="http://schemas.microsoft.com/office/drawing/2014/main" id="{4D4963B6-7F83-47AC-8464-5C749958EEE9}"/>
              </a:ext>
            </a:extLst>
          </p:cNvPr>
          <p:cNvSpPr/>
          <p:nvPr/>
        </p:nvSpPr>
        <p:spPr>
          <a:xfrm>
            <a:off x="564353" y="1029746"/>
            <a:ext cx="3708000" cy="38568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2000" b="1" dirty="0"/>
              <a:t>Incremento (+1)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/>
              <a:t>Há incremento para cada um dos elementos: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If</a:t>
            </a:r>
            <a:r>
              <a:rPr lang="pt-BR" sz="1600" dirty="0"/>
              <a:t>, </a:t>
            </a:r>
            <a:r>
              <a:rPr lang="pt-BR" sz="1600" dirty="0" err="1"/>
              <a:t>else</a:t>
            </a:r>
            <a:r>
              <a:rPr lang="pt-BR" sz="1600" dirty="0"/>
              <a:t> </a:t>
            </a:r>
            <a:r>
              <a:rPr lang="pt-BR" sz="1600" dirty="0" err="1"/>
              <a:t>if</a:t>
            </a:r>
            <a:r>
              <a:rPr lang="pt-BR" sz="1600" dirty="0"/>
              <a:t>, </a:t>
            </a:r>
            <a:r>
              <a:rPr lang="pt-BR" sz="1600" dirty="0" err="1"/>
              <a:t>else</a:t>
            </a:r>
            <a:r>
              <a:rPr lang="pt-BR" sz="1600" dirty="0"/>
              <a:t>, operador ternário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For, </a:t>
            </a:r>
            <a:r>
              <a:rPr lang="pt-BR" sz="1600" dirty="0" err="1"/>
              <a:t>foreach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While</a:t>
            </a:r>
            <a:r>
              <a:rPr lang="pt-BR" sz="1600" dirty="0"/>
              <a:t>, do </a:t>
            </a:r>
            <a:r>
              <a:rPr lang="pt-BR" sz="1600" dirty="0" err="1"/>
              <a:t>while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Goto LABEL, break LABEL, continue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Sequencia de operadores binários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Cada método numa recursividade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D680ACD-F6C9-4410-BCD5-D78483BC5172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7323074" y="106452"/>
            <a:ext cx="722347" cy="3510596"/>
          </a:xfrm>
          <a:prstGeom prst="bentConnector3">
            <a:avLst>
              <a:gd name="adj1" fmla="val 169623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348CC81-0D49-4DC6-BCF8-D3F20C197996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3938236" y="3366710"/>
            <a:ext cx="470830" cy="3510596"/>
          </a:xfrm>
          <a:prstGeom prst="bentConnector3">
            <a:avLst>
              <a:gd name="adj1" fmla="val 1906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7482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COGNITIVA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C2D90D-3E3C-4A60-8E48-82B77BED5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93471"/>
            <a:ext cx="5472608" cy="63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8348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CD3C7F-AD3F-415F-BFEB-AEA96708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23" y="2555914"/>
            <a:ext cx="702965" cy="7029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C814E3-DD1B-4859-866A-C962ECCB22AA}"/>
              </a:ext>
            </a:extLst>
          </p:cNvPr>
          <p:cNvSpPr/>
          <p:nvPr/>
        </p:nvSpPr>
        <p:spPr>
          <a:xfrm>
            <a:off x="587388" y="2555914"/>
            <a:ext cx="4788532" cy="25885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b="1" dirty="0"/>
              <a:t>Métodos </a:t>
            </a:r>
          </a:p>
          <a:p>
            <a:pPr algn="ctr"/>
            <a:r>
              <a:rPr lang="pt-BR" b="1" dirty="0"/>
              <a:t>&lt;= 15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b="1" dirty="0"/>
              <a:t>Classes</a:t>
            </a:r>
            <a:endParaRPr lang="pt-BR" dirty="0"/>
          </a:p>
          <a:p>
            <a:pPr algn="ctr"/>
            <a:r>
              <a:rPr lang="pt-BR" b="1" dirty="0"/>
              <a:t>&lt;= 150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Assim facilita a leitura e o entendimento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COMPLEXIDADE COGNITIVA</a:t>
            </a:r>
          </a:p>
        </p:txBody>
      </p:sp>
      <p:pic>
        <p:nvPicPr>
          <p:cNvPr id="6" name="Picture 5" descr="A red box&#10;&#10;Description automatically generated">
            <a:extLst>
              <a:ext uri="{FF2B5EF4-FFF2-40B4-BE49-F238E27FC236}">
                <a16:creationId xmlns:a16="http://schemas.microsoft.com/office/drawing/2014/main" id="{02D1C68B-2DA4-4B5F-BB23-66D228766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70" y="925330"/>
            <a:ext cx="1439396" cy="137028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9ABB2D-6B56-4A64-A3FB-33BCB134C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22" y="4441472"/>
            <a:ext cx="702965" cy="70296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E8B1C1-1310-4DA0-A3D2-48F35416F72C}"/>
              </a:ext>
            </a:extLst>
          </p:cNvPr>
          <p:cNvSpPr/>
          <p:nvPr/>
        </p:nvSpPr>
        <p:spPr>
          <a:xfrm>
            <a:off x="6096000" y="2555914"/>
            <a:ext cx="5508612" cy="2588523"/>
          </a:xfrm>
          <a:prstGeom prst="roundRect">
            <a:avLst/>
          </a:prstGeom>
          <a:solidFill>
            <a:srgbClr val="FF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Um classe de </a:t>
            </a:r>
            <a:r>
              <a:rPr lang="pt-BR" b="1" dirty="0" err="1"/>
              <a:t>getters</a:t>
            </a:r>
            <a:r>
              <a:rPr lang="pt-BR" b="1" dirty="0"/>
              <a:t>/ </a:t>
            </a:r>
            <a:r>
              <a:rPr lang="pt-BR" b="1" dirty="0" err="1"/>
              <a:t>setters</a:t>
            </a:r>
            <a:r>
              <a:rPr lang="pt-BR" b="1" dirty="0"/>
              <a:t> deve ter complexidade tendendo a ZERO. 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Já uma classe de negócio, em alguns casos, pode ter um número maior ao sugerido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141323190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informações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29596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MAIS INFORMAÇÕES DISPONÍVEIS</a:t>
            </a:r>
          </a:p>
        </p:txBody>
      </p:sp>
      <p:pic>
        <p:nvPicPr>
          <p:cNvPr id="14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62BC66-F429-4CD3-A5FF-19515AD1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06" r="3111"/>
          <a:stretch/>
        </p:blipFill>
        <p:spPr>
          <a:xfrm>
            <a:off x="6092835" y="2695159"/>
            <a:ext cx="3111544" cy="2478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D51D24-49B7-4473-9925-6699F6C41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" b="54518"/>
          <a:stretch/>
        </p:blipFill>
        <p:spPr>
          <a:xfrm>
            <a:off x="3056950" y="1556792"/>
            <a:ext cx="3039050" cy="2868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51123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para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quê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tudo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785971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937104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8013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E para quê tudo isso?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5C93B8-EA17-4E3E-A2D9-B9450B57E272}"/>
              </a:ext>
            </a:extLst>
          </p:cNvPr>
          <p:cNvSpPr/>
          <p:nvPr/>
        </p:nvSpPr>
        <p:spPr>
          <a:xfrm>
            <a:off x="430586" y="920112"/>
            <a:ext cx="3412435" cy="513027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endParaRPr lang="pt-BR" dirty="0"/>
          </a:p>
          <a:p>
            <a:pPr algn="ctr"/>
            <a:r>
              <a:rPr lang="pt-BR" b="1" u="sng" dirty="0"/>
              <a:t>CLEAN CODE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Fácil de entender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Evita duplicação de código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Menos código (mais modular)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Facilidade em testar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Facilidade em automatizar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Mais fácil e barato de manter</a:t>
            </a:r>
          </a:p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9B438D-D4EB-4769-9391-F80090E31283}"/>
              </a:ext>
            </a:extLst>
          </p:cNvPr>
          <p:cNvSpPr/>
          <p:nvPr/>
        </p:nvSpPr>
        <p:spPr>
          <a:xfrm>
            <a:off x="8844604" y="920113"/>
            <a:ext cx="2147940" cy="5130278"/>
          </a:xfrm>
          <a:prstGeom prst="roundRect">
            <a:avLst/>
          </a:prstGeom>
          <a:solidFill>
            <a:srgbClr val="FF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/>
              <a:t>DÉBITO TÉCNICO</a:t>
            </a:r>
          </a:p>
          <a:p>
            <a:pPr algn="ctr"/>
            <a:endParaRPr lang="pt-BR" b="1" u="sng" dirty="0"/>
          </a:p>
          <a:p>
            <a:pPr algn="ctr"/>
            <a:r>
              <a:rPr lang="pt-BR" b="1" u="sng" dirty="0"/>
              <a:t>(DIRTY CODE)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B1233-E599-41D4-AC1D-FC506A81354F}"/>
              </a:ext>
            </a:extLst>
          </p:cNvPr>
          <p:cNvGrpSpPr/>
          <p:nvPr/>
        </p:nvGrpSpPr>
        <p:grpSpPr>
          <a:xfrm>
            <a:off x="3906131" y="920112"/>
            <a:ext cx="4752528" cy="908445"/>
            <a:chOff x="5375920" y="4149080"/>
            <a:chExt cx="4752528" cy="908445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C6C46853-434F-4467-99FC-079E68EC9506}"/>
                </a:ext>
              </a:extLst>
            </p:cNvPr>
            <p:cNvSpPr/>
            <p:nvPr/>
          </p:nvSpPr>
          <p:spPr>
            <a:xfrm>
              <a:off x="5375920" y="4149080"/>
              <a:ext cx="4752528" cy="90844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B52D35-0B98-40D4-94E8-4F33B063E12B}"/>
                </a:ext>
              </a:extLst>
            </p:cNvPr>
            <p:cNvSpPr txBox="1"/>
            <p:nvPr/>
          </p:nvSpPr>
          <p:spPr>
            <a:xfrm>
              <a:off x="5375920" y="4416273"/>
              <a:ext cx="435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Pressão de negócio/ prazo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AC327-1303-48CB-970C-E9377264BFAA}"/>
              </a:ext>
            </a:extLst>
          </p:cNvPr>
          <p:cNvGrpSpPr/>
          <p:nvPr/>
        </p:nvGrpSpPr>
        <p:grpSpPr>
          <a:xfrm>
            <a:off x="3954940" y="2957853"/>
            <a:ext cx="4752528" cy="908445"/>
            <a:chOff x="5375920" y="4149080"/>
            <a:chExt cx="4752528" cy="908445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60B76F6C-1D06-4D1B-8CE1-9F6BB3C72388}"/>
                </a:ext>
              </a:extLst>
            </p:cNvPr>
            <p:cNvSpPr/>
            <p:nvPr/>
          </p:nvSpPr>
          <p:spPr>
            <a:xfrm>
              <a:off x="5375920" y="4149080"/>
              <a:ext cx="4752528" cy="90844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B84CD3-94C7-4F54-AF6C-6B3AD5B2961B}"/>
                </a:ext>
              </a:extLst>
            </p:cNvPr>
            <p:cNvSpPr txBox="1"/>
            <p:nvPr/>
          </p:nvSpPr>
          <p:spPr>
            <a:xfrm>
              <a:off x="5375920" y="4416273"/>
              <a:ext cx="430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Falta de testes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3F26D9-9113-48B5-91E1-561539DBEDDD}"/>
              </a:ext>
            </a:extLst>
          </p:cNvPr>
          <p:cNvGrpSpPr/>
          <p:nvPr/>
        </p:nvGrpSpPr>
        <p:grpSpPr>
          <a:xfrm>
            <a:off x="3954940" y="3996322"/>
            <a:ext cx="4752528" cy="908445"/>
            <a:chOff x="5375920" y="4149080"/>
            <a:chExt cx="4752528" cy="908445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258188B4-BC23-4207-849A-2F6A98F675F4}"/>
                </a:ext>
              </a:extLst>
            </p:cNvPr>
            <p:cNvSpPr/>
            <p:nvPr/>
          </p:nvSpPr>
          <p:spPr>
            <a:xfrm>
              <a:off x="5375920" y="4149080"/>
              <a:ext cx="4752528" cy="90844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C25DC-A5B0-4D50-ACE0-EF109B6467FC}"/>
                </a:ext>
              </a:extLst>
            </p:cNvPr>
            <p:cNvSpPr txBox="1"/>
            <p:nvPr/>
          </p:nvSpPr>
          <p:spPr>
            <a:xfrm>
              <a:off x="5449946" y="4416273"/>
              <a:ext cx="4320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Falta de interação entre times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5F265B-D602-4F1E-BACD-8E5C782259C1}"/>
              </a:ext>
            </a:extLst>
          </p:cNvPr>
          <p:cNvGrpSpPr/>
          <p:nvPr/>
        </p:nvGrpSpPr>
        <p:grpSpPr>
          <a:xfrm>
            <a:off x="3954940" y="1915811"/>
            <a:ext cx="4752528" cy="908445"/>
            <a:chOff x="5375920" y="4149080"/>
            <a:chExt cx="4752528" cy="908445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CF0C461D-26EB-4353-827E-66E5873980C4}"/>
                </a:ext>
              </a:extLst>
            </p:cNvPr>
            <p:cNvSpPr/>
            <p:nvPr/>
          </p:nvSpPr>
          <p:spPr>
            <a:xfrm>
              <a:off x="5375920" y="4149080"/>
              <a:ext cx="4752528" cy="90844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004D51-7772-4BCB-B630-F2ACC2F4977A}"/>
                </a:ext>
              </a:extLst>
            </p:cNvPr>
            <p:cNvSpPr txBox="1"/>
            <p:nvPr/>
          </p:nvSpPr>
          <p:spPr>
            <a:xfrm>
              <a:off x="5401136" y="4416273"/>
              <a:ext cx="4276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Falta de entendimento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71D6C3-4393-4EEA-B064-0BF5A6410B76}"/>
              </a:ext>
            </a:extLst>
          </p:cNvPr>
          <p:cNvGrpSpPr/>
          <p:nvPr/>
        </p:nvGrpSpPr>
        <p:grpSpPr>
          <a:xfrm>
            <a:off x="3906131" y="5038364"/>
            <a:ext cx="4752528" cy="908445"/>
            <a:chOff x="5375920" y="4149080"/>
            <a:chExt cx="4752528" cy="908445"/>
          </a:xfrm>
        </p:grpSpPr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64615850-25DA-4F60-8C02-AA090B91218B}"/>
                </a:ext>
              </a:extLst>
            </p:cNvPr>
            <p:cNvSpPr/>
            <p:nvPr/>
          </p:nvSpPr>
          <p:spPr>
            <a:xfrm>
              <a:off x="5375920" y="4149080"/>
              <a:ext cx="4752528" cy="90844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B906F7-3038-43F2-B64A-80CD756351A3}"/>
                </a:ext>
              </a:extLst>
            </p:cNvPr>
            <p:cNvSpPr txBox="1"/>
            <p:nvPr/>
          </p:nvSpPr>
          <p:spPr>
            <a:xfrm>
              <a:off x="5375920" y="4416273"/>
              <a:ext cx="435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Branches</a:t>
              </a:r>
              <a:r>
                <a:rPr lang="pt-BR" dirty="0"/>
                <a:t> longas (entregas menos frequentes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2028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 gate</a:t>
            </a:r>
          </a:p>
        </p:txBody>
      </p:sp>
    </p:spTree>
    <p:extLst>
      <p:ext uri="{BB962C8B-B14F-4D97-AF65-F5344CB8AC3E}">
        <p14:creationId xmlns:p14="http://schemas.microsoft.com/office/powerpoint/2010/main" val="2279745549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SONARQUBE – QUALITY GATE</a:t>
            </a:r>
          </a:p>
        </p:txBody>
      </p:sp>
      <p:pic>
        <p:nvPicPr>
          <p:cNvPr id="1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25F992-8198-4D2C-9F2C-62C99A971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9" y="1416045"/>
            <a:ext cx="9320777" cy="2500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3F89084-4F9B-4034-9ABC-5F3D70D2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63441"/>
            <a:ext cx="3762795" cy="230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Rounded Corners 20">
            <a:extLst>
              <a:ext uri="{FF2B5EF4-FFF2-40B4-BE49-F238E27FC236}">
                <a16:creationId xmlns:a16="http://schemas.microsoft.com/office/drawing/2014/main" id="{F2B64074-FDEA-4BC0-B123-D9A890A9C1BD}"/>
              </a:ext>
            </a:extLst>
          </p:cNvPr>
          <p:cNvSpPr/>
          <p:nvPr/>
        </p:nvSpPr>
        <p:spPr>
          <a:xfrm>
            <a:off x="3791744" y="4293094"/>
            <a:ext cx="2304256" cy="157223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Dimensões avaliadas no atual momento: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pt-BR" sz="1200" b="1" dirty="0">
                <a:solidFill>
                  <a:schemeClr val="bg1"/>
                </a:solidFill>
              </a:rPr>
              <a:t>Cobertura de código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pt-BR" sz="1200" b="1" dirty="0">
                <a:solidFill>
                  <a:schemeClr val="bg1"/>
                </a:solidFill>
              </a:rPr>
              <a:t>Confiabilidade (bugs)</a:t>
            </a:r>
          </a:p>
        </p:txBody>
      </p:sp>
      <p:sp>
        <p:nvSpPr>
          <p:cNvPr id="6" name="Rectangle: Rounded Corners 20">
            <a:extLst>
              <a:ext uri="{FF2B5EF4-FFF2-40B4-BE49-F238E27FC236}">
                <a16:creationId xmlns:a16="http://schemas.microsoft.com/office/drawing/2014/main" id="{70D8FAF9-E22F-4933-A039-56FB000FAAB1}"/>
              </a:ext>
            </a:extLst>
          </p:cNvPr>
          <p:cNvSpPr/>
          <p:nvPr/>
        </p:nvSpPr>
        <p:spPr>
          <a:xfrm>
            <a:off x="6096000" y="4293095"/>
            <a:ext cx="2304256" cy="157223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Ambas sobre código novo, ou seja, não considerando o código legado</a:t>
            </a:r>
          </a:p>
        </p:txBody>
      </p:sp>
    </p:spTree>
    <p:extLst>
      <p:ext uri="{BB962C8B-B14F-4D97-AF65-F5344CB8AC3E}">
        <p14:creationId xmlns:p14="http://schemas.microsoft.com/office/powerpoint/2010/main" val="400109144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92450"/>
              </p:ext>
            </p:extLst>
          </p:nvPr>
        </p:nvGraphicFramePr>
        <p:xfrm>
          <a:off x="528969" y="1124744"/>
          <a:ext cx="11134061" cy="4301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153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31187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 (White </a:t>
                      </a:r>
                      <a:r>
                        <a:rPr lang="pt-BR" sz="1200" dirty="0" err="1"/>
                        <a:t>paper</a:t>
                      </a:r>
                      <a:r>
                        <a:rPr lang="pt-BR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869432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https://docs.sonarqube.org/6.7/MetricDefinitions.html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https://docs.sonarqube.org/6.7/QualityGates.html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https://www.sonarsource.com/resources/white-papers/cognitive-complexity.html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https://stackoverflow.com/questions/45083653/sonarqube-qualify-cognitive-complexity/45084107#45084107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A4186E-A6ED-4026-9289-9476EE75B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020" y="1743740"/>
            <a:ext cx="2292548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1304636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A03C6B0A-8009-4E90-986A-3AAC4324F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29" y="1177101"/>
            <a:ext cx="2346996" cy="8583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- Introdução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E0D515-8810-4273-B233-99B0E38C77E9}"/>
              </a:ext>
            </a:extLst>
          </p:cNvPr>
          <p:cNvSpPr/>
          <p:nvPr/>
        </p:nvSpPr>
        <p:spPr>
          <a:xfrm>
            <a:off x="551384" y="4902203"/>
            <a:ext cx="7764455" cy="5571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MÉTRICAS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5E1BEB-FF29-47CD-9606-5F84B0CBCDEB}"/>
              </a:ext>
            </a:extLst>
          </p:cNvPr>
          <p:cNvSpPr/>
          <p:nvPr/>
        </p:nvSpPr>
        <p:spPr>
          <a:xfrm>
            <a:off x="1882199" y="4911385"/>
            <a:ext cx="2159840" cy="557161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Picture 24" descr="A picture containing object, plate&#10;&#10;Description automatically generated">
            <a:extLst>
              <a:ext uri="{FF2B5EF4-FFF2-40B4-BE49-F238E27FC236}">
                <a16:creationId xmlns:a16="http://schemas.microsoft.com/office/drawing/2014/main" id="{45CE4AC9-CC11-4F57-8767-7BB569C5B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0" t="15739" r="21142" b="17096"/>
          <a:stretch/>
        </p:blipFill>
        <p:spPr>
          <a:xfrm>
            <a:off x="2777925" y="5008640"/>
            <a:ext cx="368388" cy="3626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5D77FE-2D28-46BB-A423-1B26BE85133F}"/>
              </a:ext>
            </a:extLst>
          </p:cNvPr>
          <p:cNvSpPr/>
          <p:nvPr/>
        </p:nvSpPr>
        <p:spPr>
          <a:xfrm>
            <a:off x="8473801" y="2132856"/>
            <a:ext cx="2728800" cy="48689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Ferramenta do dia-a-dia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96C934-B325-4B57-9528-BE51D94CB6F2}"/>
              </a:ext>
            </a:extLst>
          </p:cNvPr>
          <p:cNvSpPr/>
          <p:nvPr/>
        </p:nvSpPr>
        <p:spPr>
          <a:xfrm>
            <a:off x="8473801" y="3263302"/>
            <a:ext cx="2728800" cy="48689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2"/>
                </a:solidFill>
              </a:rPr>
              <a:t>Continuous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Integration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CB70D6D-F041-4273-A1D4-32A4EC088A1C}"/>
              </a:ext>
            </a:extLst>
          </p:cNvPr>
          <p:cNvSpPr/>
          <p:nvPr/>
        </p:nvSpPr>
        <p:spPr>
          <a:xfrm>
            <a:off x="8473801" y="2698079"/>
            <a:ext cx="2730031" cy="48689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2"/>
                </a:solidFill>
              </a:rPr>
              <a:t>Farol através das métricas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5C7E24-BE8B-4768-85A3-D7F63464EBD3}"/>
              </a:ext>
            </a:extLst>
          </p:cNvPr>
          <p:cNvSpPr/>
          <p:nvPr/>
        </p:nvSpPr>
        <p:spPr>
          <a:xfrm>
            <a:off x="8484486" y="4395210"/>
            <a:ext cx="2728800" cy="4868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Falso positivo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F49F4D11-B57D-40D0-9083-CA7138587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9997" r="2348" b="13275"/>
          <a:stretch/>
        </p:blipFill>
        <p:spPr>
          <a:xfrm>
            <a:off x="551384" y="1888931"/>
            <a:ext cx="7764455" cy="29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218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da branch do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2816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Dashboard</a:t>
            </a:r>
          </a:p>
        </p:txBody>
      </p:sp>
      <p:sp>
        <p:nvSpPr>
          <p:cNvPr id="15" name="Rectangle: Rounded Corners 29">
            <a:extLst>
              <a:ext uri="{FF2B5EF4-FFF2-40B4-BE49-F238E27FC236}">
                <a16:creationId xmlns:a16="http://schemas.microsoft.com/office/drawing/2014/main" id="{AEB016DE-3E2D-42B7-9D48-DE89582D2F96}"/>
              </a:ext>
            </a:extLst>
          </p:cNvPr>
          <p:cNvSpPr/>
          <p:nvPr/>
        </p:nvSpPr>
        <p:spPr>
          <a:xfrm>
            <a:off x="572200" y="2348880"/>
            <a:ext cx="1224136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Confiabilidade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E4F0B-67B0-4C63-B60F-4EAD6A60F121}"/>
              </a:ext>
            </a:extLst>
          </p:cNvPr>
          <p:cNvCxnSpPr>
            <a:cxnSpLocks/>
          </p:cNvCxnSpPr>
          <p:nvPr/>
        </p:nvCxnSpPr>
        <p:spPr>
          <a:xfrm flipH="1">
            <a:off x="5303912" y="1326937"/>
            <a:ext cx="72008" cy="887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C0F6E-C369-4CA4-BCA4-9D7B8469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76" y="807609"/>
            <a:ext cx="7506243" cy="561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50ED6-0CAC-4EBF-9140-29D25E328701}"/>
              </a:ext>
            </a:extLst>
          </p:cNvPr>
          <p:cNvCxnSpPr>
            <a:stCxn id="15" idx="3"/>
          </p:cNvCxnSpPr>
          <p:nvPr/>
        </p:nvCxnSpPr>
        <p:spPr>
          <a:xfrm flipV="1">
            <a:off x="1796336" y="2214681"/>
            <a:ext cx="771272" cy="363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E375FA5B-2590-4FCC-B4B0-14E579732CB8}"/>
              </a:ext>
            </a:extLst>
          </p:cNvPr>
          <p:cNvSpPr/>
          <p:nvPr/>
        </p:nvSpPr>
        <p:spPr>
          <a:xfrm>
            <a:off x="456484" y="3592831"/>
            <a:ext cx="1446909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Manutenibilidade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995322-CE3B-4D71-AF72-1B2A9B93832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903393" y="3488131"/>
            <a:ext cx="1024255" cy="33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29">
            <a:extLst>
              <a:ext uri="{FF2B5EF4-FFF2-40B4-BE49-F238E27FC236}">
                <a16:creationId xmlns:a16="http://schemas.microsoft.com/office/drawing/2014/main" id="{2FBB8FD2-A7EC-456C-8C52-2EF3572D76AA}"/>
              </a:ext>
            </a:extLst>
          </p:cNvPr>
          <p:cNvSpPr/>
          <p:nvPr/>
        </p:nvSpPr>
        <p:spPr>
          <a:xfrm>
            <a:off x="456484" y="4704759"/>
            <a:ext cx="1446909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Cobertura de código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C677C-4BEC-4540-8CFC-5CCD5D60F00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903393" y="4607710"/>
            <a:ext cx="880239" cy="326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9">
            <a:extLst>
              <a:ext uri="{FF2B5EF4-FFF2-40B4-BE49-F238E27FC236}">
                <a16:creationId xmlns:a16="http://schemas.microsoft.com/office/drawing/2014/main" id="{898B70BA-8BDD-4E0F-AC75-60566E7C0CB7}"/>
              </a:ext>
            </a:extLst>
          </p:cNvPr>
          <p:cNvSpPr/>
          <p:nvPr/>
        </p:nvSpPr>
        <p:spPr>
          <a:xfrm>
            <a:off x="464198" y="5705631"/>
            <a:ext cx="1446909" cy="45814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>
                <a:solidFill>
                  <a:schemeClr val="bg1"/>
                </a:solidFill>
              </a:rPr>
              <a:t>Duplicação de código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765E07-30BE-459F-AF39-9D842F55FD0F}"/>
              </a:ext>
            </a:extLst>
          </p:cNvPr>
          <p:cNvCxnSpPr>
            <a:stCxn id="24" idx="3"/>
          </p:cNvCxnSpPr>
          <p:nvPr/>
        </p:nvCxnSpPr>
        <p:spPr>
          <a:xfrm flipV="1">
            <a:off x="1911107" y="5669280"/>
            <a:ext cx="930567" cy="265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480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Confiabilidade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(Bugs)</a:t>
            </a:r>
          </a:p>
        </p:txBody>
      </p:sp>
    </p:spTree>
    <p:extLst>
      <p:ext uri="{BB962C8B-B14F-4D97-AF65-F5344CB8AC3E}">
        <p14:creationId xmlns:p14="http://schemas.microsoft.com/office/powerpoint/2010/main" val="336872479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- CONFIABILIDADE</a:t>
            </a:r>
          </a:p>
        </p:txBody>
      </p:sp>
      <p:pic>
        <p:nvPicPr>
          <p:cNvPr id="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79F5C-AAE5-4479-848A-BA7AB75B0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628800"/>
            <a:ext cx="8880895" cy="4127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0E5D51F-2126-4F86-A52C-24807B4C29BB}"/>
              </a:ext>
            </a:extLst>
          </p:cNvPr>
          <p:cNvSpPr/>
          <p:nvPr/>
        </p:nvSpPr>
        <p:spPr>
          <a:xfrm>
            <a:off x="624860" y="2118025"/>
            <a:ext cx="935665" cy="46783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Último </a:t>
            </a:r>
            <a:r>
              <a:rPr lang="pt-BR" sz="1100" b="1" dirty="0" err="1"/>
              <a:t>commit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CB022DB3-E394-4D4A-B335-616AD24BCADB}"/>
              </a:ext>
            </a:extLst>
          </p:cNvPr>
          <p:cNvSpPr/>
          <p:nvPr/>
        </p:nvSpPr>
        <p:spPr>
          <a:xfrm>
            <a:off x="3781422" y="898180"/>
            <a:ext cx="2718594" cy="112519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Este gráfico nos permite visualizar melhor a confiabilidade do nosso código através dos bugs identificados. </a:t>
            </a: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8E94FA4C-FEC7-47A0-B157-B3A7022D4F8C}"/>
              </a:ext>
            </a:extLst>
          </p:cNvPr>
          <p:cNvSpPr/>
          <p:nvPr/>
        </p:nvSpPr>
        <p:spPr>
          <a:xfrm>
            <a:off x="641430" y="2819971"/>
            <a:ext cx="935665" cy="75013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100" b="1" dirty="0"/>
              <a:t>Geral 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</a:rPr>
              <a:t>(legado + novo código)</a:t>
            </a:r>
          </a:p>
        </p:txBody>
      </p:sp>
      <p:sp>
        <p:nvSpPr>
          <p:cNvPr id="13" name="Left Brace 30">
            <a:extLst>
              <a:ext uri="{FF2B5EF4-FFF2-40B4-BE49-F238E27FC236}">
                <a16:creationId xmlns:a16="http://schemas.microsoft.com/office/drawing/2014/main" id="{2067DA8D-2893-4859-901B-DCE6762C2A8A}"/>
              </a:ext>
            </a:extLst>
          </p:cNvPr>
          <p:cNvSpPr/>
          <p:nvPr/>
        </p:nvSpPr>
        <p:spPr bwMode="gray">
          <a:xfrm>
            <a:off x="1719877" y="2691665"/>
            <a:ext cx="272902" cy="668474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4" name="Left Brace 31">
            <a:extLst>
              <a:ext uri="{FF2B5EF4-FFF2-40B4-BE49-F238E27FC236}">
                <a16:creationId xmlns:a16="http://schemas.microsoft.com/office/drawing/2014/main" id="{D69E6CC8-5D85-4FDA-940C-D8D8992247B5}"/>
              </a:ext>
            </a:extLst>
          </p:cNvPr>
          <p:cNvSpPr/>
          <p:nvPr/>
        </p:nvSpPr>
        <p:spPr bwMode="gray">
          <a:xfrm>
            <a:off x="1704747" y="2043593"/>
            <a:ext cx="288031" cy="616699"/>
          </a:xfrm>
          <a:prstGeom prst="lef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065680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1399</Words>
  <Application>Microsoft Office PowerPoint</Application>
  <PresentationFormat>Widescreen</PresentationFormat>
  <Paragraphs>240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Segoe UI</vt:lpstr>
      <vt:lpstr>Office Theme</vt:lpstr>
      <vt:lpstr>Métricas de desenvolvimento com Sonarqube </vt:lpstr>
      <vt:lpstr>Recapitulando...</vt:lpstr>
      <vt:lpstr>AGENDA.</vt:lpstr>
      <vt:lpstr>PowerPoint Presentation</vt:lpstr>
      <vt:lpstr>Métricas de desenvolvimento com Sonarqube - Introdução</vt:lpstr>
      <vt:lpstr>PowerPoint Presentation</vt:lpstr>
      <vt:lpstr>Métricas de desenvolvimento - Dashboard</vt:lpstr>
      <vt:lpstr>PowerPoint Presentation</vt:lpstr>
      <vt:lpstr>Métricas de desenvolvimento - CONFIABILIDADE</vt:lpstr>
      <vt:lpstr>Métricas de desenvolvimento - CONFIABILIDADE</vt:lpstr>
      <vt:lpstr>Métricas de desenvolvimento - CONFIABILIDADE</vt:lpstr>
      <vt:lpstr>Métricas de desenvolvimento - CONFIABILIDADE</vt:lpstr>
      <vt:lpstr>PowerPoint Presentation</vt:lpstr>
      <vt:lpstr>Métricas de desenvolvimento - MANUTENIBILIDADE</vt:lpstr>
      <vt:lpstr>Métricas de desenvolvimento - MANUTENIBILIDADE</vt:lpstr>
      <vt:lpstr>Métricas de desenvolvimento – MANUTENIBILIDADE – Exemplo 1</vt:lpstr>
      <vt:lpstr>Métricas de desenvolvimento - MANUTENIBILIDADE</vt:lpstr>
      <vt:lpstr>Métricas de desenvolvimento - MANUTENIBILIDADE</vt:lpstr>
      <vt:lpstr>Métricas de desenvolvimento - MANUTENIBILIDADE</vt:lpstr>
      <vt:lpstr>PowerPoint Presentation</vt:lpstr>
      <vt:lpstr>Métricas de desenvolvimento - COBERTURA</vt:lpstr>
      <vt:lpstr>Métricas de desenvolvimento - COBERTURA</vt:lpstr>
      <vt:lpstr>Métricas de desenvolvimento - COBERTURA</vt:lpstr>
      <vt:lpstr>Métricas de desenvolvimento – COMPLEXIDADE CICLOMÁTICA</vt:lpstr>
      <vt:lpstr>Métricas de desenvolvimento – COMPLEXIDADE CICLOMÁTICA</vt:lpstr>
      <vt:lpstr>Métricas de desenvolvimento – COMPLEXIDADE CICLOMÁTICA</vt:lpstr>
      <vt:lpstr>Métricas de desenvolvimento – COMPLEXIDADE CICLOMÁTICA</vt:lpstr>
      <vt:lpstr>PowerPoint Presentation</vt:lpstr>
      <vt:lpstr>Métricas de desenvolvimento - DUPLICIDADE</vt:lpstr>
      <vt:lpstr>Métricas de desenvolvimento - DUPLICIDADE</vt:lpstr>
      <vt:lpstr>Métricas de desenvolvimento - DUPLICIDADE</vt:lpstr>
      <vt:lpstr>PowerPoint Presentation</vt:lpstr>
      <vt:lpstr>Métricas de desenvolvimento – COMPLEXIDADE COGNITIVA</vt:lpstr>
      <vt:lpstr>Métricas de desenvolvimento – COMPLEXIDADE COGNITIVA</vt:lpstr>
      <vt:lpstr>Métricas de desenvolvimento – COMPLEXIDADE COGNITIVA</vt:lpstr>
      <vt:lpstr>Métricas de desenvolvimento – COMPLEXIDADE COGNITIVA</vt:lpstr>
      <vt:lpstr>PowerPoint Presentation</vt:lpstr>
      <vt:lpstr>Métricas de desenvolvimento – MAIS INFORMAÇÕES DISPONÍVEIS</vt:lpstr>
      <vt:lpstr>PowerPoint Presentation</vt:lpstr>
      <vt:lpstr>Métricas de desenvolvimento – E para quê tudo isso? </vt:lpstr>
      <vt:lpstr>PowerPoint Presentation</vt:lpstr>
      <vt:lpstr>SONARQUBE – QUALITY GATE</vt:lpstr>
      <vt:lpstr>PowerPoint Presentation</vt:lpstr>
      <vt:lpstr>REFERÊNCIAS BIBLIOGRÁFICAS</vt:lpstr>
      <vt:lpstr>Métricas de desenvolvimento com Sonarqube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268</cp:revision>
  <dcterms:created xsi:type="dcterms:W3CDTF">2016-08-02T14:53:12Z</dcterms:created>
  <dcterms:modified xsi:type="dcterms:W3CDTF">2020-07-07T20:10:53Z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