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4"/>
  </p:notesMasterIdLst>
  <p:handoutMasterIdLst>
    <p:handoutMasterId r:id="rId15"/>
  </p:handoutMasterIdLst>
  <p:sldIdLst>
    <p:sldId id="285" r:id="rId5"/>
    <p:sldId id="274" r:id="rId6"/>
    <p:sldId id="300" r:id="rId7"/>
    <p:sldId id="322" r:id="rId8"/>
    <p:sldId id="287" r:id="rId9"/>
    <p:sldId id="323" r:id="rId10"/>
    <p:sldId id="321" r:id="rId11"/>
    <p:sldId id="319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inuousdelivery.com/" TargetMode="External"/><Relationship Id="rId2" Type="http://schemas.openxmlformats.org/officeDocument/2006/relationships/hyperlink" Target="https://martinfowler.com/bliki/ContinuousIntegrationCertification.html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577064" cy="1408451"/>
          </a:xfrm>
        </p:spPr>
        <p:txBody>
          <a:bodyPr/>
          <a:lstStyle/>
          <a:p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Continuous</a:t>
            </a: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2807981" y="1344067"/>
            <a:ext cx="3648059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com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CD433C-7C28-4B20-A8FD-DB1A48D99E1E}"/>
              </a:ext>
            </a:extLst>
          </p:cNvPr>
          <p:cNvSpPr/>
          <p:nvPr/>
        </p:nvSpPr>
        <p:spPr>
          <a:xfrm>
            <a:off x="6456040" y="239890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Manutenibilidade</a:t>
            </a:r>
            <a:br>
              <a:rPr lang="pt-BR" b="1" dirty="0"/>
            </a:br>
            <a:r>
              <a:rPr lang="pt-BR" b="1" dirty="0"/>
              <a:t>(</a:t>
            </a:r>
            <a:r>
              <a:rPr lang="pt-BR" b="1" dirty="0" err="1"/>
              <a:t>code</a:t>
            </a:r>
            <a:r>
              <a:rPr lang="pt-BR" b="1" dirty="0"/>
              <a:t> </a:t>
            </a:r>
            <a:r>
              <a:rPr lang="pt-BR" b="1" dirty="0" err="1"/>
              <a:t>smells</a:t>
            </a:r>
            <a:r>
              <a:rPr lang="pt-BR" b="1" dirty="0"/>
              <a:t>)</a:t>
            </a:r>
          </a:p>
          <a:p>
            <a:pPr algn="ctr"/>
            <a:endParaRPr lang="pt-BR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FD9DF7-73FF-4E9C-834B-627803D685EF}"/>
              </a:ext>
            </a:extLst>
          </p:cNvPr>
          <p:cNvSpPr/>
          <p:nvPr/>
        </p:nvSpPr>
        <p:spPr>
          <a:xfrm>
            <a:off x="767408" y="239890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Sonarqube</a:t>
            </a:r>
            <a:r>
              <a:rPr lang="pt-BR" b="1" dirty="0"/>
              <a:t> no Pipeline de Implantação</a:t>
            </a:r>
          </a:p>
          <a:p>
            <a:pPr algn="ctr"/>
            <a:endParaRPr lang="pt-BR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040215-A8DF-4556-A868-5F1261380303}"/>
              </a:ext>
            </a:extLst>
          </p:cNvPr>
          <p:cNvSpPr/>
          <p:nvPr/>
        </p:nvSpPr>
        <p:spPr>
          <a:xfrm>
            <a:off x="3611724" y="239890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Confiabilidade</a:t>
            </a:r>
            <a:br>
              <a:rPr lang="pt-BR" b="1" dirty="0"/>
            </a:br>
            <a:r>
              <a:rPr lang="pt-BR" b="1" dirty="0"/>
              <a:t>(bugs)</a:t>
            </a:r>
          </a:p>
          <a:p>
            <a:pPr algn="ctr"/>
            <a:endParaRPr lang="pt-BR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FE492D-53D2-459C-B641-0F627E4E1F56}"/>
              </a:ext>
            </a:extLst>
          </p:cNvPr>
          <p:cNvSpPr/>
          <p:nvPr/>
        </p:nvSpPr>
        <p:spPr>
          <a:xfrm>
            <a:off x="9300356" y="239890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Cobertura de código e Complexidade </a:t>
            </a:r>
            <a:r>
              <a:rPr lang="pt-BR" b="1" dirty="0" err="1"/>
              <a:t>Ciclomática</a:t>
            </a:r>
            <a:endParaRPr lang="pt-BR" b="1" dirty="0"/>
          </a:p>
          <a:p>
            <a:pPr algn="ctr"/>
            <a:endParaRPr lang="pt-BR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0DD3C-3CCB-4865-8FC0-E26D8B0D0823}"/>
              </a:ext>
            </a:extLst>
          </p:cNvPr>
          <p:cNvSpPr/>
          <p:nvPr/>
        </p:nvSpPr>
        <p:spPr>
          <a:xfrm>
            <a:off x="6456040" y="4365104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Benefícios com Sonar e suas métricas</a:t>
            </a:r>
          </a:p>
          <a:p>
            <a:pPr algn="ctr"/>
            <a:endParaRPr lang="pt-BR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DB99EF-6CC4-4BB8-AF11-EB3ACD9F9C5C}"/>
              </a:ext>
            </a:extLst>
          </p:cNvPr>
          <p:cNvSpPr/>
          <p:nvPr/>
        </p:nvSpPr>
        <p:spPr>
          <a:xfrm>
            <a:off x="767408" y="4365104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Duplicdade</a:t>
            </a:r>
            <a:r>
              <a:rPr lang="pt-BR" b="1" dirty="0"/>
              <a:t> de código</a:t>
            </a:r>
          </a:p>
          <a:p>
            <a:pPr algn="ctr"/>
            <a:endParaRPr lang="pt-BR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46670C-365F-4677-ABE5-3686A8FE6594}"/>
              </a:ext>
            </a:extLst>
          </p:cNvPr>
          <p:cNvSpPr/>
          <p:nvPr/>
        </p:nvSpPr>
        <p:spPr>
          <a:xfrm>
            <a:off x="3611724" y="4365104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Complexidade Cognitiva</a:t>
            </a:r>
          </a:p>
          <a:p>
            <a:pPr algn="ctr"/>
            <a:endParaRPr lang="pt-BR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637FF1-8829-457C-8E82-1A71A36E4A7E}"/>
              </a:ext>
            </a:extLst>
          </p:cNvPr>
          <p:cNvSpPr/>
          <p:nvPr/>
        </p:nvSpPr>
        <p:spPr>
          <a:xfrm>
            <a:off x="9300356" y="4365104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Quality</a:t>
            </a:r>
            <a:r>
              <a:rPr lang="pt-BR" b="1" dirty="0"/>
              <a:t> Gate</a:t>
            </a:r>
          </a:p>
          <a:p>
            <a:pPr algn="ctr"/>
            <a:endParaRPr lang="pt-BR" b="1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561404E-CA5E-4639-A709-9B9096310E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5" r="11023"/>
          <a:stretch/>
        </p:blipFill>
        <p:spPr>
          <a:xfrm>
            <a:off x="6438096" y="845775"/>
            <a:ext cx="2700997" cy="13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Continuous</a:t>
            </a: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(introdução)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CONTINUOUS INTEGRATION – IMPORTÂNCIA DOS TESTES AUTOMATIZADOS</a:t>
            </a:r>
          </a:p>
        </p:txBody>
      </p:sp>
      <p:pic>
        <p:nvPicPr>
          <p:cNvPr id="9" name="Picture 4" descr="A picture containing person, man, cellphone, front&#10;&#10;Description automatically generated">
            <a:extLst>
              <a:ext uri="{FF2B5EF4-FFF2-40B4-BE49-F238E27FC236}">
                <a16:creationId xmlns:a16="http://schemas.microsoft.com/office/drawing/2014/main" id="{A91D5549-AE58-48C1-860D-41F55BD9F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"/>
          <a:stretch/>
        </p:blipFill>
        <p:spPr>
          <a:xfrm>
            <a:off x="1749949" y="2483233"/>
            <a:ext cx="3400140" cy="1891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6" descr="A picture containing photo, woman, man, girl&#10;&#10;Description automatically generated">
            <a:extLst>
              <a:ext uri="{FF2B5EF4-FFF2-40B4-BE49-F238E27FC236}">
                <a16:creationId xmlns:a16="http://schemas.microsoft.com/office/drawing/2014/main" id="{521C76BF-8E58-436B-BB25-AD5B91B063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8"/>
          <a:stretch/>
        </p:blipFill>
        <p:spPr>
          <a:xfrm>
            <a:off x="7041910" y="2462911"/>
            <a:ext cx="3837903" cy="1891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Multiplication Sign 19">
            <a:extLst>
              <a:ext uri="{FF2B5EF4-FFF2-40B4-BE49-F238E27FC236}">
                <a16:creationId xmlns:a16="http://schemas.microsoft.com/office/drawing/2014/main" id="{9F849883-FE5D-46BD-A25D-318EDEAEAE98}"/>
              </a:ext>
            </a:extLst>
          </p:cNvPr>
          <p:cNvSpPr/>
          <p:nvPr/>
        </p:nvSpPr>
        <p:spPr>
          <a:xfrm>
            <a:off x="5739809" y="2828152"/>
            <a:ext cx="712381" cy="1201695"/>
          </a:xfrm>
          <a:prstGeom prst="mathMultiply">
            <a:avLst/>
          </a:prstGeom>
          <a:solidFill>
            <a:srgbClr val="339C3A"/>
          </a:solidFill>
          <a:ln w="12700">
            <a:solidFill>
              <a:srgbClr val="339C3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885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CONTINUOUS INTEGRATION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43A5E-6895-46F7-B6BD-BCD55AD05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08" y="1369434"/>
            <a:ext cx="5856584" cy="4119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6FC222-374F-4820-9B48-0A1C7851661B}"/>
              </a:ext>
            </a:extLst>
          </p:cNvPr>
          <p:cNvSpPr/>
          <p:nvPr/>
        </p:nvSpPr>
        <p:spPr>
          <a:xfrm>
            <a:off x="5366204" y="1369434"/>
            <a:ext cx="1368152" cy="1224136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CONTINUOUS INTEGRATION – A CERTIFICAÇÃO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2165475-1878-492F-8468-D781538E9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50" y="1397119"/>
            <a:ext cx="8265695" cy="4428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162E593B-D14B-415A-AD8B-B6554C8501BD}"/>
              </a:ext>
            </a:extLst>
          </p:cNvPr>
          <p:cNvSpPr/>
          <p:nvPr/>
        </p:nvSpPr>
        <p:spPr>
          <a:xfrm>
            <a:off x="5519936" y="3645024"/>
            <a:ext cx="2088232" cy="207320"/>
          </a:xfrm>
          <a:prstGeom prst="rect">
            <a:avLst/>
          </a:prstGeom>
          <a:noFill/>
          <a:ln w="28575">
            <a:solidFill>
              <a:srgbClr val="CC1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8" name="Imagem 3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4BE32D02-27C5-4C5C-8EFB-AA34EE1FF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" t="50000" r="8473" b="22115"/>
          <a:stretch/>
        </p:blipFill>
        <p:spPr>
          <a:xfrm>
            <a:off x="6108262" y="2423555"/>
            <a:ext cx="4632355" cy="458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5069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38071"/>
              </p:ext>
            </p:extLst>
          </p:nvPr>
        </p:nvGraphicFramePr>
        <p:xfrm>
          <a:off x="528969" y="1124744"/>
          <a:ext cx="10859140" cy="28475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27071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32069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23512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2573188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https://martinfowler.com/bliki/ContinuousIntegrationCertification.html</a:t>
                      </a:r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https://continuousdelivery.com/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30354C6-A5B3-448F-8DF2-15291E503D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743740"/>
            <a:ext cx="1444948" cy="19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440540" cy="1944216"/>
          </a:xfrm>
        </p:spPr>
        <p:txBody>
          <a:bodyPr/>
          <a:lstStyle/>
          <a:p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Continuous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Continuous Integration</vt:lpstr>
      <vt:lpstr>Recapitulando...</vt:lpstr>
      <vt:lpstr>PowerPoint Presentation</vt:lpstr>
      <vt:lpstr>CONTINUOUS INTEGRATION – IMPORTÂNCIA DOS TESTES AUTOMATIZADOS</vt:lpstr>
      <vt:lpstr>CONTINUOUS INTEGRATION</vt:lpstr>
      <vt:lpstr>CONTINUOUS INTEGRATION – A CERTIFICAÇÃO</vt:lpstr>
      <vt:lpstr>PowerPoint Presentation</vt:lpstr>
      <vt:lpstr>REFERÊNCIAS BIBLIOGRÁFICAS</vt:lpstr>
      <vt:lpstr>Continuous Integration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283</cp:revision>
  <dcterms:created xsi:type="dcterms:W3CDTF">2016-08-02T14:53:12Z</dcterms:created>
  <dcterms:modified xsi:type="dcterms:W3CDTF">2020-07-07T21:21:10Z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