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60.xml.rels" ContentType="application/vnd.openxmlformats-package.relationships+xml"/>
  <Override PartName="/ppt/slideLayouts/_rels/slideLayout51.xml.rels" ContentType="application/vnd.openxmlformats-package.relationships+xml"/>
  <Override PartName="/ppt/slideLayouts/_rels/slideLayout4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46.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4.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4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0.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7.xml.rels" ContentType="application/vnd.openxmlformats-package.relationships+xml"/>
  <Override PartName="/ppt/slideLayouts/_rels/slideLayout28.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15.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54.xml" ContentType="application/vnd.openxmlformats-officedocument.presentationml.slideLayout+xml"/>
  <Override PartName="/ppt/slideLayouts/slideLayout27.xml" ContentType="application/vnd.openxmlformats-officedocument.presentationml.slideLayout+xml"/>
  <Override PartName="/ppt/slideLayouts/slideLayout60.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68000"/>
            <a:ext cx="9070920" cy="15678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68000"/>
            <a:ext cx="2920680" cy="15678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68000"/>
            <a:ext cx="2920680" cy="15678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68000"/>
            <a:ext cx="2920680" cy="15678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85200"/>
            <a:ext cx="2920680" cy="15678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85200"/>
            <a:ext cx="2920680" cy="15678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30852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1368000"/>
            <a:ext cx="9070920" cy="3287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68000"/>
            <a:ext cx="90709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0600"/>
            <a:ext cx="70189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68000"/>
            <a:ext cx="9070920" cy="3287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68000"/>
            <a:ext cx="9070920" cy="1567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68000"/>
            <a:ext cx="2920680" cy="1567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200" y="1368000"/>
            <a:ext cx="2920680" cy="1567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8040" y="1368000"/>
            <a:ext cx="2920680" cy="1567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85200"/>
            <a:ext cx="2920680" cy="1567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200" y="3085200"/>
            <a:ext cx="2920680" cy="1567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8040" y="30852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504000" y="1368000"/>
            <a:ext cx="9070920" cy="3287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504000" y="1368000"/>
            <a:ext cx="90709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68000"/>
            <a:ext cx="90709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10600"/>
            <a:ext cx="70189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68000"/>
            <a:ext cx="9070920" cy="156780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68000"/>
            <a:ext cx="2920680" cy="156780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200" y="1368000"/>
            <a:ext cx="2920680" cy="156780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8040" y="1368000"/>
            <a:ext cx="2920680" cy="156780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3085200"/>
            <a:ext cx="2920680" cy="156780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200" y="3085200"/>
            <a:ext cx="2920680" cy="156780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8040" y="30852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subTitle"/>
          </p:nvPr>
        </p:nvSpPr>
        <p:spPr>
          <a:xfrm>
            <a:off x="504000" y="1368000"/>
            <a:ext cx="9070920" cy="3287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23" name="PlaceHolder 2"/>
          <p:cNvSpPr>
            <a:spLocks noGrp="1"/>
          </p:cNvSpPr>
          <p:nvPr>
            <p:ph type="body"/>
          </p:nvPr>
        </p:nvSpPr>
        <p:spPr>
          <a:xfrm>
            <a:off x="504000" y="1368000"/>
            <a:ext cx="90709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10600"/>
            <a:ext cx="70189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504000" y="1368000"/>
            <a:ext cx="9070920" cy="156780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50" name="PlaceHolder 2"/>
          <p:cNvSpPr>
            <a:spLocks noGrp="1"/>
          </p:cNvSpPr>
          <p:nvPr>
            <p:ph type="body"/>
          </p:nvPr>
        </p:nvSpPr>
        <p:spPr>
          <a:xfrm>
            <a:off x="504000" y="1368000"/>
            <a:ext cx="2920680" cy="156780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571200" y="1368000"/>
            <a:ext cx="2920680" cy="156780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638040" y="1368000"/>
            <a:ext cx="2920680" cy="156780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504000" y="3085200"/>
            <a:ext cx="2920680" cy="156780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571200" y="3085200"/>
            <a:ext cx="2920680" cy="156780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638040" y="30852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60" name="PlaceHolder 2"/>
          <p:cNvSpPr>
            <a:spLocks noGrp="1"/>
          </p:cNvSpPr>
          <p:nvPr>
            <p:ph type="subTitle"/>
          </p:nvPr>
        </p:nvSpPr>
        <p:spPr>
          <a:xfrm>
            <a:off x="504000" y="1368000"/>
            <a:ext cx="9070920" cy="3287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62" name="PlaceHolder 2"/>
          <p:cNvSpPr>
            <a:spLocks noGrp="1"/>
          </p:cNvSpPr>
          <p:nvPr>
            <p:ph type="body"/>
          </p:nvPr>
        </p:nvSpPr>
        <p:spPr>
          <a:xfrm>
            <a:off x="504000" y="1368000"/>
            <a:ext cx="90709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64"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10600"/>
            <a:ext cx="70189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69"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73"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77"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81" name="PlaceHolder 2"/>
          <p:cNvSpPr>
            <a:spLocks noGrp="1"/>
          </p:cNvSpPr>
          <p:nvPr>
            <p:ph type="body"/>
          </p:nvPr>
        </p:nvSpPr>
        <p:spPr>
          <a:xfrm>
            <a:off x="504000" y="1368000"/>
            <a:ext cx="9070920" cy="15678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84"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0600"/>
            <a:ext cx="701892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89" name="PlaceHolder 2"/>
          <p:cNvSpPr>
            <a:spLocks noGrp="1"/>
          </p:cNvSpPr>
          <p:nvPr>
            <p:ph type="body"/>
          </p:nvPr>
        </p:nvSpPr>
        <p:spPr>
          <a:xfrm>
            <a:off x="504000" y="1368000"/>
            <a:ext cx="2920680" cy="156780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3571200" y="1368000"/>
            <a:ext cx="2920680" cy="156780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638040" y="1368000"/>
            <a:ext cx="2920680" cy="156780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504000" y="3085200"/>
            <a:ext cx="2920680" cy="156780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3571200" y="3085200"/>
            <a:ext cx="2920680" cy="156780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6638040" y="3085200"/>
            <a:ext cx="29206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320" y="1368000"/>
            <a:ext cx="4426560" cy="32871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68000"/>
            <a:ext cx="4426560" cy="32871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320" y="3085200"/>
            <a:ext cx="442656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0600"/>
            <a:ext cx="7018920" cy="946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68000"/>
            <a:ext cx="4426560" cy="15678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320" y="1368000"/>
            <a:ext cx="4426560" cy="15678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85200"/>
            <a:ext cx="907092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280" cy="120456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3280" cy="120456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3280" cy="1204560"/>
          </a:xfrm>
          <a:prstGeom prst="rect">
            <a:avLst/>
          </a:prstGeom>
          <a:ln>
            <a:noFill/>
          </a:ln>
        </p:spPr>
      </p:pic>
      <p:sp>
        <p:nvSpPr>
          <p:cNvPr id="79" name="PlaceHolder 1"/>
          <p:cNvSpPr>
            <a:spLocks noGrp="1"/>
          </p:cNvSpPr>
          <p:nvPr>
            <p:ph type="title"/>
          </p:nvPr>
        </p:nvSpPr>
        <p:spPr>
          <a:xfrm>
            <a:off x="504000" y="210600"/>
            <a:ext cx="701892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504000" y="1368000"/>
            <a:ext cx="9070920" cy="3287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58320" y="81000"/>
            <a:ext cx="7793280" cy="1204560"/>
          </a:xfrm>
          <a:prstGeom prst="rect">
            <a:avLst/>
          </a:prstGeom>
          <a:ln>
            <a:noFill/>
          </a:ln>
        </p:spPr>
      </p:pic>
      <p:sp>
        <p:nvSpPr>
          <p:cNvPr id="1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2"/>
          <a:stretch/>
        </p:blipFill>
        <p:spPr>
          <a:xfrm>
            <a:off x="-58320" y="81000"/>
            <a:ext cx="7793280" cy="1204560"/>
          </a:xfrm>
          <a:prstGeom prst="rect">
            <a:avLst/>
          </a:prstGeom>
          <a:ln>
            <a:noFill/>
          </a:ln>
        </p:spPr>
      </p:pic>
      <p:sp>
        <p:nvSpPr>
          <p:cNvPr id="157" name="PlaceHolder 1"/>
          <p:cNvSpPr>
            <a:spLocks noGrp="1"/>
          </p:cNvSpPr>
          <p:nvPr>
            <p:ph type="title"/>
          </p:nvPr>
        </p:nvSpPr>
        <p:spPr>
          <a:xfrm>
            <a:off x="504000" y="210600"/>
            <a:ext cx="701892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58" name="PlaceHolder 2"/>
          <p:cNvSpPr>
            <a:spLocks noGrp="1"/>
          </p:cNvSpPr>
          <p:nvPr>
            <p:ph type="body"/>
          </p:nvPr>
        </p:nvSpPr>
        <p:spPr>
          <a:xfrm>
            <a:off x="504000" y="1368000"/>
            <a:ext cx="9070920" cy="3287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196" name="CustomShape 2"/>
          <p:cNvSpPr/>
          <p:nvPr/>
        </p:nvSpPr>
        <p:spPr>
          <a:xfrm>
            <a:off x="504000" y="1368000"/>
            <a:ext cx="9070920" cy="3411720"/>
          </a:xfrm>
          <a:prstGeom prst="rect">
            <a:avLst/>
          </a:prstGeom>
          <a:noFill/>
          <a:ln>
            <a:noFill/>
          </a:ln>
        </p:spPr>
        <p:style>
          <a:lnRef idx="0"/>
          <a:fillRef idx="0"/>
          <a:effectRef idx="0"/>
          <a:fontRef idx="minor"/>
        </p:style>
        <p:txBody>
          <a:bodyPr lIns="0" rIns="0" tIns="0" bIns="0">
            <a:spAutoFit/>
          </a:bodyPr>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Governments have implemented various policies to mitigate the COVID-19 pandemic</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There has been a debate about the justification of those policies</a:t>
            </a:r>
            <a:endParaRPr b="0" lang="en-US" sz="3200" spc="-1" strike="noStrike">
              <a:latin typeface="Arial"/>
            </a:endParaRPr>
          </a:p>
          <a:p>
            <a:pPr marL="216000" indent="-215280">
              <a:lnSpc>
                <a:spcPct val="100000"/>
              </a:lnSpc>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In this lecture and the next, we are going to discuss the question of which restrictions are morally justified or perhaps obligatory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1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17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For instance, even assuming that e. g. curfews would save lives, how many lives would they save? As we have seen, even after we have data (which wasn’t the case at the beginning of the pandemic), this is very difficult. In practice, many people assume that the reduction of epidemic growth after restrictions were implemented is entirely due to the restrictions, but this is fallacious because it could be voluntary behavioral change, population structure, etc.</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It’s also very tricky to estimate the costs of restrictions, because it’s difficult to disentangle the effects of restrictions themselves from the effect of the pandemic. For example, even in the absence of restrictions, people would have changed their behavior in ways that would have reduced their well-being, such as refraining from certain social activities. Many people ascribe the entire impact on well-being to the restrictions, even though some of it would have happened even in the absence of restrictions.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1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6000"/>
          </a:bodyPr>
          <a:p>
            <a:pPr algn="ctr">
              <a:lnSpc>
                <a:spcPct val="100000"/>
              </a:lnSpc>
              <a:spcBef>
                <a:spcPts val="1417"/>
              </a:spcBef>
            </a:pPr>
            <a:r>
              <a:rPr b="0" lang="en-US" sz="3200" spc="-1" strike="noStrike">
                <a:latin typeface="Arial"/>
              </a:rPr>
              <a:t>Example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Anna Scherbina, “</a:t>
            </a:r>
            <a:r>
              <a:rPr b="0" lang="en-US" sz="2600" spc="-1" strike="noStrike">
                <a:latin typeface="Arial"/>
                <a:ea typeface="Arial-ItalicMT"/>
              </a:rPr>
              <a:t>Could the United States benefit from a lockdown? A cost-benefit analysis”, </a:t>
            </a:r>
            <a:r>
              <a:rPr b="0" i="1" lang="en-US" sz="2600" spc="-1" strike="noStrike">
                <a:latin typeface="Arial"/>
                <a:ea typeface="Arial-ItalicMT"/>
              </a:rPr>
              <a:t>CEPR Covid Economics</a:t>
            </a:r>
            <a:r>
              <a:rPr b="0" lang="en-US" sz="2600" spc="-1" strike="noStrike">
                <a:latin typeface="Arial"/>
                <a:ea typeface="Arial-ItalicMT"/>
              </a:rPr>
              <a:t>, 2021</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ea typeface="Arial-ItalicMT"/>
              </a:rPr>
              <a:t>She was considering whether it would be worth it for the US to do a national lockdown at the beginning of 2021 and, if so, for how long</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ea typeface="Arial-ItalicMT"/>
              </a:rPr>
              <a:t>She concludes that a lockdown that lasted between 2 and 4 weeks would have been optimal from a cost-benefit perspective, i. e. would have maximized the net gain (benefits - costs)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1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47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benefits of a lockdown she takes into account in the model are the costs of disease that would be prevented by a lockdown: both the medical costs and the losses of productivity due to non-lethal and lethal illness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costs she takes into account are the economic costs (i. e. reduction of GDP) that a lockdown would cause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Both the benefits and the costs depends on the duration of the lockdown and, therefore, so does the net gain/loss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2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28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There are interesting questions to be asked about how she estimates the economic cost that a lockdown would have, but we’re going to focus on the benefits side of the equation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If you want to estimate the benefits, you need to estimate how many people would be infected with and without a lockdown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benefits of a lockdown are just the costs of disease and death in the absence of a lockdown minus the costs of disease and deaths with a lockdown (which in both cases can be obtained from the number of infections)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Both costs and benefits are expressed in dollars, so they can be agregated and compared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2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3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So how did she estimate the benefits a lockdown would have?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She used a SIR model with and without a lockdown (actually she did that for each possible duration of the lockdown by increment of one week)</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 order to do that, you need to estimate the impact of a lockdown on the transmission rate, which Scherbina took from Flexman et al. (2020) and other studies like that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2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24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However, we have seen that those studies probably vastly overestimated the impact of lockdowns!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Moreover, as we have also seen, the SIR model performs very poorly when compared to real data</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 particular, while in a SIR model with nothing to cut the transmission rate (as the one Scherbina uses to estimate the number of infections without a lockdown) incidence keeps growing until herd immunity is reached, this has never happened anywhere as far as we can tell, whether because people voluntarily change their behavior or for some other reason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Indeed, this is not what happened in the US at the beginning of 2021, even though there was no lockdown!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2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1000"/>
          </a:bodyPr>
          <a:p>
            <a:pPr algn="ctr">
              <a:lnSpc>
                <a:spcPct val="100000"/>
              </a:lnSpc>
              <a:spcBef>
                <a:spcPts val="1417"/>
              </a:spcBef>
            </a:pPr>
            <a:r>
              <a:rPr b="0" lang="en-US" sz="3200" spc="-1" strike="noStrike">
                <a:latin typeface="Arial"/>
              </a:rPr>
              <a:t>How to do this correctly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The honest answer is that it’s </a:t>
            </a:r>
            <a:r>
              <a:rPr b="0" i="1" lang="en-US" sz="2600" spc="-1" strike="noStrike">
                <a:latin typeface="Arial"/>
              </a:rPr>
              <a:t>very</a:t>
            </a:r>
            <a:r>
              <a:rPr b="0" lang="en-US" sz="2600" spc="-1" strike="noStrike">
                <a:latin typeface="Arial"/>
              </a:rPr>
              <a:t> difficult to do this correctly, but we can at least point to problems with analyses like Scherbina’s</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One big problem, as we have seen, is that the way in which she estimates the benefits of a lockdown is not serious</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Another is that, like many people on both sides who engage in that exercise, she ignores the immediate effect that a lockdown would have on people’s well-being, but Caplan’s argument suggests this likely dwarfs the economic impact it would have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2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15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Taking into account Caplan’s insight, we can use another approach</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Since those are likely to be by far the most important benefits and costs respectively, if we only take into account the deaths that a lockdown would avert and the immediate reduction of well-being that it would cause, we should get a good first approximation of a more serious cost-benefit analysis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We can use years of life lost as a common unit to agregate and compare costs and benefits instead of dollar values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For people who die, the years of life they lose are the extra years they would enjoy if they didn’t die from covid (e. g. if someone dies of covid at 70 and would otherwise have lived until 75, it’s 5 years of life lost), while for people who don’t get infected it’s the equivalent in time of the reduction of their quality of life due to restrictions (e. g. if restrictions reduce someone’s quality of life by 10% for one year, that’s equivalent to 10% of a year </a:t>
            </a:r>
            <a:r>
              <a:rPr b="0" lang="en-US" sz="3200" spc="-1" strike="noStrike">
                <a:latin typeface="Arial"/>
                <a:ea typeface="Arial"/>
              </a:rPr>
              <a:t>≈</a:t>
            </a:r>
            <a:r>
              <a:rPr b="0" lang="en-US" sz="3200" spc="-1" strike="noStrike">
                <a:latin typeface="Arial"/>
                <a:ea typeface="Arial"/>
              </a:rPr>
              <a:t> 36 days of life lost)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3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22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Caplan’s suggestion: measure the immediate effect of restrictions on well-being by asking people how much time they’d be willing to give up to live without restrictions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Eliciting the preferences we are interested in by asking this question is a bit tricky though because we have to make sure that people don’t tell us how much time they’d be willing to give up to live </a:t>
            </a:r>
            <a:r>
              <a:rPr b="0" i="1" lang="en-US" sz="3200" spc="-1" strike="noStrike">
                <a:latin typeface="Arial"/>
              </a:rPr>
              <a:t>without the pandemic</a:t>
            </a:r>
            <a:r>
              <a:rPr b="0" lang="en-US" sz="3200" spc="-1" strike="noStrike">
                <a:latin typeface="Arial"/>
              </a:rPr>
              <a:t>, which is a very different questions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Moreover, people have altruistic preferences (i. e. they take into account the well-being of other people beside them, in particular that of the people who might die or fall seriously sick in the absence of a lockdown), so to answer that question they have to make some assumptions about how many lives a lockdown would save and, as we have seen, this is very difficult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3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18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Another problem is that nobody has really asked people that question to a representative sample, so any assumption we make about the effect of restrictions themselves on people’s well-being would be largely arbitrary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My suggestion to solve this problem is not to make any particular assumption about that, but instead estimate a higher-bound on that effect that would make a lockdown cost-effective, i. e. how large must that effect be </a:t>
            </a:r>
            <a:r>
              <a:rPr b="0" i="1" lang="en-US" sz="3200" spc="-1" strike="noStrike">
                <a:latin typeface="Arial"/>
              </a:rPr>
              <a:t>at most</a:t>
            </a:r>
            <a:r>
              <a:rPr b="0" lang="en-US" sz="3200" spc="-1" strike="noStrike">
                <a:latin typeface="Arial"/>
              </a:rPr>
              <a:t> for the benefits of a lockdown to outweigh the costs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This still leaves the problem that we need an estimate of how many deaths a lockdown would avert or, more precisely, how many years of life it would save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But perhaps this may not really be a problem: we can make an absurdly optimistic assumption about that and, if we find that a lockdown would still not pass a cost-benefit test, we can conclude that it probably wouldn’t even if we did this more seriously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19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60000"/>
          </a:bodyPr>
          <a:p>
            <a:pPr algn="ctr">
              <a:lnSpc>
                <a:spcPct val="100000"/>
              </a:lnSpc>
              <a:spcAft>
                <a:spcPts val="1148"/>
              </a:spcAft>
            </a:pPr>
            <a:r>
              <a:rPr b="0" lang="en-US" sz="3200" spc="-1" strike="noStrike">
                <a:solidFill>
                  <a:srgbClr val="000000"/>
                </a:solidFill>
                <a:latin typeface="Arial"/>
                <a:ea typeface="DejaVu Sans"/>
              </a:rPr>
              <a:t>Decision-making under uncertainty</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often have to make decisions under uncertainty, i. e. the consequences of our choices cannot be known with certainty in advance</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If you know in advance the consequences of your choices, decision-making is relatively easy, since it just amounts to inspecting your preferences and deciding which outcome you’d prefer</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It’s much more difficult when you don’t know for sure what is going to happen if you make such and such a choice rather than another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3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5000"/>
          </a:bodyPr>
          <a:p>
            <a:pPr algn="ctr">
              <a:lnSpc>
                <a:spcPct val="100000"/>
              </a:lnSpc>
              <a:spcBef>
                <a:spcPts val="1417"/>
              </a:spcBef>
            </a:pPr>
            <a:r>
              <a:rPr b="0" lang="en-US" sz="3200" spc="-1" strike="noStrike">
                <a:latin typeface="Arial"/>
              </a:rPr>
              <a:t>Example: Sweden during the first wave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During the first wave, Sweden only used very light restrictions and about 5,000 people died of COVID-19, which Scherbina calls a “failed experiment”</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Studies have shown that on average the people who died of COVID-19 in Sweden would have lived another 10 years (this is likely a significant overestimation but whatever)</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So this corresponds to 50,000 years of life lost</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We can ask retrospectively whether a lockdown would have been worth it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3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13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Let’s go crazy and assume that a lockdown would have averted </a:t>
            </a:r>
            <a:r>
              <a:rPr b="0" i="1" lang="en-US" sz="3200" spc="-1" strike="noStrike">
                <a:latin typeface="Arial"/>
              </a:rPr>
              <a:t>every</a:t>
            </a:r>
            <a:r>
              <a:rPr b="0" lang="en-US" sz="3200" spc="-1" strike="noStrike">
                <a:latin typeface="Arial"/>
              </a:rPr>
              <a:t> death caused by COVID-19 during the first wave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We can ask: how large could the effect of restrictions due to a lockdown themselves could have been before it would have no longer passed a cost-benefit test?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If we assume that a lockdown would have lasted 2 months, it’s a simple equation: 10,000,000 * 2/12 * x = 50,000, hence x = 50,000 / 10,000,000 * 12/2 = 3%</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Thus, even if we make the absurd assumption that a lockdown would have averted </a:t>
            </a:r>
            <a:r>
              <a:rPr b="0" i="1" lang="en-US" sz="3200" spc="-1" strike="noStrike">
                <a:latin typeface="Arial"/>
              </a:rPr>
              <a:t>every</a:t>
            </a:r>
            <a:r>
              <a:rPr b="0" lang="en-US" sz="3200" spc="-1" strike="noStrike">
                <a:latin typeface="Arial"/>
              </a:rPr>
              <a:t> COVID-19 death, for it to pass a cost-benefit test, it would have to be the case that it would have reduced people’s well-being by </a:t>
            </a:r>
            <a:r>
              <a:rPr b="0" i="1" lang="en-US" sz="3200" spc="-1" strike="noStrike">
                <a:latin typeface="Arial"/>
              </a:rPr>
              <a:t>at most</a:t>
            </a:r>
            <a:r>
              <a:rPr b="0" lang="en-US" sz="3200" spc="-1" strike="noStrike">
                <a:latin typeface="Arial"/>
              </a:rPr>
              <a:t> 3%</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 other words, it would have to be the case that, on average, people in Sweden would have accepted to lose no more than 1.8 days out of 60 to avoid the additional restrictions that a lockdown would have required (</a:t>
            </a:r>
            <a:r>
              <a:rPr b="0" i="1" lang="en-US" sz="3200" spc="-1" strike="noStrike">
                <a:latin typeface="Arial"/>
              </a:rPr>
              <a:t>not</a:t>
            </a:r>
            <a:r>
              <a:rPr b="0" lang="en-US" sz="3200" spc="-1" strike="noStrike">
                <a:latin typeface="Arial"/>
              </a:rPr>
              <a:t> to avoid the pandemic itself and the restrictions themselves)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Does the Sweden approach sound like a “failed experiment”?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3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6000"/>
          </a:bodyPr>
          <a:p>
            <a:pPr algn="ctr">
              <a:lnSpc>
                <a:spcPct val="100000"/>
              </a:lnSpc>
              <a:spcBef>
                <a:spcPts val="1417"/>
              </a:spcBef>
            </a:pPr>
            <a:r>
              <a:rPr b="0" lang="en-US" sz="3200" spc="-1" strike="noStrike">
                <a:latin typeface="Arial"/>
              </a:rPr>
              <a:t>Some problems with this analysis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The first, most obvious problem is that it leaves out a </a:t>
            </a:r>
            <a:r>
              <a:rPr b="0" i="1" lang="en-US" sz="2600" spc="-1" strike="noStrike">
                <a:latin typeface="Arial"/>
              </a:rPr>
              <a:t>lot</a:t>
            </a:r>
            <a:r>
              <a:rPr b="0" lang="en-US" sz="2600" spc="-1" strike="noStrike">
                <a:latin typeface="Arial"/>
              </a:rPr>
              <a:t> of things on both sides of the cost-benefit equation (people who get sick but survive on the benefits side, the economic costs of restrictions on the costs side, etc.)</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However, when you make more realistic assumptions about how many deaths a lockdown would have averted, the results are so lopsided that I doubt it would change the conclusion</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There are also more fundamental problems with cost-benefit analyses in general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4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63000"/>
          </a:bodyPr>
          <a:p>
            <a:pPr marL="432000" indent="-323640">
              <a:lnSpc>
                <a:spcPct val="100000"/>
              </a:lnSpc>
              <a:spcBef>
                <a:spcPts val="1417"/>
              </a:spcBef>
              <a:buClr>
                <a:srgbClr val="000000"/>
              </a:buClr>
              <a:buSzPct val="45000"/>
              <a:buFont typeface="Wingdings" charset="2"/>
              <a:buChar char=""/>
            </a:pPr>
            <a:r>
              <a:rPr b="0" lang="en-US" sz="2600" spc="-1" strike="noStrike">
                <a:latin typeface="Arial"/>
                <a:ea typeface="PingFang SC"/>
              </a:rPr>
              <a:t>For instance, just as utilitarianism (which inspires this approach), they generally ignore the distributional effects of policies</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ea typeface="PingFang SC"/>
              </a:rPr>
              <a:t>However, given again how lopsided the results of our simplistic analysis are, I’m having a hard time seeing how the distributional effects of not implementing a lockdown could make it worth it</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ea typeface="PingFang SC"/>
              </a:rPr>
              <a:t>In fact, I think restrictions probably </a:t>
            </a:r>
            <a:r>
              <a:rPr b="0" i="1" lang="en-US" sz="2600" spc="-1" strike="noStrike">
                <a:latin typeface="Arial"/>
                <a:ea typeface="PingFang SC"/>
              </a:rPr>
              <a:t>increase</a:t>
            </a:r>
            <a:r>
              <a:rPr b="0" lang="en-US" sz="2600" spc="-1" strike="noStrike">
                <a:latin typeface="Arial"/>
                <a:ea typeface="PingFang SC"/>
              </a:rPr>
              <a:t> inequalities, e. g. because rich people can make sure their children continue to learn even when school is remote but it’s harder for poor people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4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38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A more serious threat to that conclusion is the fact that we have assumed that every year of life was equal to every other, but in reality it’s likely that years of life have a marginal decreasing utility, so losing 50 years of life is a </a:t>
            </a:r>
            <a:r>
              <a:rPr b="0" i="1" lang="en-US" sz="3200" spc="-1" strike="noStrike">
                <a:latin typeface="Arial"/>
              </a:rPr>
              <a:t>lot</a:t>
            </a:r>
            <a:r>
              <a:rPr b="0" lang="en-US" sz="3200" spc="-1" strike="noStrike">
                <a:latin typeface="Arial"/>
              </a:rPr>
              <a:t> worse than 50 times the value of losing 1 year of life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 don’t think this could plausibly change the conclusion either though, because it would have to be the case that the marginal value of years of life decreases </a:t>
            </a:r>
            <a:r>
              <a:rPr b="0" i="1" lang="en-US" sz="3200" spc="-1" strike="noStrike">
                <a:latin typeface="Arial"/>
              </a:rPr>
              <a:t>very</a:t>
            </a:r>
            <a:r>
              <a:rPr b="0" lang="en-US" sz="3200" spc="-1" strike="noStrike">
                <a:latin typeface="Arial"/>
              </a:rPr>
              <a:t> fast since few people who died of COVID-19 lost many years of life, but I could be wrong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4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26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I think a more promising avenue if you want to resist this argument is to reject the approach completely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One could argue, for instance, that it’s just wrong to decide whether a policy is ethical based on whether it increases overall utility and that even taking into account distributional effects wouldn’t fundamentally change that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Rather, if one rejects utilitarianism, one could argue that something like protecting vulnerable people from disease has value in itself, even if that decreases the overall utility in society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This is a very complicated issue, which hinges on even more complicated philosophical questions, so there is no obviously right or wrong answer here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00"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22000"/>
          </a:bodyPr>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One popular framework to think about decision-making under uncertainty is expected utility theory</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This theory posits that a rational person should make the decision that maximizes their </a:t>
            </a:r>
            <a:r>
              <a:rPr b="0" i="1" lang="en-US" sz="3200" spc="-1" strike="noStrike">
                <a:solidFill>
                  <a:srgbClr val="000000"/>
                </a:solidFill>
                <a:latin typeface="Arial"/>
                <a:ea typeface="DejaVu Sans"/>
              </a:rPr>
              <a:t>expected</a:t>
            </a:r>
            <a:r>
              <a:rPr b="0" lang="en-US" sz="3200" spc="-1" strike="noStrike">
                <a:solidFill>
                  <a:srgbClr val="000000"/>
                </a:solidFill>
                <a:latin typeface="Arial"/>
                <a:ea typeface="DejaVu Sans"/>
              </a:rPr>
              <a:t> utility</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E(A) = P(O</a:t>
            </a:r>
            <a:r>
              <a:rPr b="0" lang="en-US" sz="3200" spc="-1" strike="noStrike" baseline="-33000">
                <a:solidFill>
                  <a:srgbClr val="000000"/>
                </a:solidFill>
                <a:latin typeface="Arial"/>
                <a:ea typeface="DejaVu Sans"/>
              </a:rPr>
              <a:t>1</a:t>
            </a:r>
            <a:r>
              <a:rPr b="0" lang="en-US" sz="3200" spc="-1" strike="noStrike">
                <a:solidFill>
                  <a:srgbClr val="000000"/>
                </a:solidFill>
                <a:latin typeface="Arial"/>
                <a:ea typeface="DejaVu Sans"/>
              </a:rPr>
              <a:t>)U(O</a:t>
            </a:r>
            <a:r>
              <a:rPr b="0" lang="en-US" sz="3200" spc="-1" strike="noStrike" baseline="-33000">
                <a:solidFill>
                  <a:srgbClr val="000000"/>
                </a:solidFill>
                <a:latin typeface="Arial"/>
                <a:ea typeface="DejaVu Sans"/>
              </a:rPr>
              <a:t>1</a:t>
            </a:r>
            <a:r>
              <a:rPr b="0" lang="en-US" sz="3200" spc="-1" strike="noStrike">
                <a:solidFill>
                  <a:srgbClr val="000000"/>
                </a:solidFill>
                <a:latin typeface="Arial"/>
                <a:ea typeface="DejaVu Sans"/>
              </a:rPr>
              <a:t>) + … + P(O</a:t>
            </a:r>
            <a:r>
              <a:rPr b="0" lang="en-US" sz="3200" spc="-1" strike="noStrike" baseline="-33000">
                <a:solidFill>
                  <a:srgbClr val="000000"/>
                </a:solidFill>
                <a:latin typeface="Arial"/>
                <a:ea typeface="DejaVu Sans"/>
              </a:rPr>
              <a:t>n</a:t>
            </a:r>
            <a:r>
              <a:rPr b="0" lang="en-US" sz="3200" spc="-1" strike="noStrike">
                <a:solidFill>
                  <a:srgbClr val="000000"/>
                </a:solidFill>
                <a:latin typeface="Arial"/>
                <a:ea typeface="DejaVu Sans"/>
              </a:rPr>
              <a:t>)U(O</a:t>
            </a:r>
            <a:r>
              <a:rPr b="0" lang="en-US" sz="3200" spc="-1" strike="noStrike" baseline="-33000">
                <a:solidFill>
                  <a:srgbClr val="000000"/>
                </a:solidFill>
                <a:latin typeface="Arial"/>
                <a:ea typeface="DejaVu Sans"/>
              </a:rPr>
              <a:t>n</a:t>
            </a:r>
            <a:r>
              <a:rPr b="0" lang="en-US" sz="3200" spc="-1" strike="noStrike">
                <a:solidFill>
                  <a:srgbClr val="000000"/>
                </a:solidFill>
                <a:latin typeface="Arial"/>
                <a:ea typeface="DejaVu Sans"/>
              </a:rPr>
              <a:t>) where P(O</a:t>
            </a:r>
            <a:r>
              <a:rPr b="0" lang="en-US" sz="3200" spc="-1" strike="noStrike" baseline="-33000">
                <a:solidFill>
                  <a:srgbClr val="000000"/>
                </a:solidFill>
                <a:latin typeface="Arial"/>
                <a:ea typeface="DejaVu Sans"/>
              </a:rPr>
              <a:t>i</a:t>
            </a:r>
            <a:r>
              <a:rPr b="0" lang="en-US" sz="3200" spc="-1" strike="noStrike">
                <a:solidFill>
                  <a:srgbClr val="000000"/>
                </a:solidFill>
                <a:latin typeface="Arial"/>
                <a:ea typeface="DejaVu Sans"/>
              </a:rPr>
              <a:t>) is the probability of outcome O</a:t>
            </a:r>
            <a:r>
              <a:rPr b="0" lang="en-US" sz="3200" spc="-1" strike="noStrike" baseline="-33000">
                <a:solidFill>
                  <a:srgbClr val="000000"/>
                </a:solidFill>
                <a:latin typeface="Arial"/>
                <a:ea typeface="DejaVu Sans"/>
              </a:rPr>
              <a:t>i</a:t>
            </a:r>
            <a:r>
              <a:rPr b="0" lang="en-US" sz="3200" spc="-1" strike="noStrike">
                <a:solidFill>
                  <a:srgbClr val="000000"/>
                </a:solidFill>
                <a:latin typeface="Arial"/>
                <a:ea typeface="DejaVu Sans"/>
              </a:rPr>
              <a:t> and U(O</a:t>
            </a:r>
            <a:r>
              <a:rPr b="0" lang="en-US" sz="3200" spc="-1" strike="noStrike" baseline="-33000">
                <a:solidFill>
                  <a:srgbClr val="000000"/>
                </a:solidFill>
                <a:latin typeface="Arial"/>
                <a:ea typeface="DejaVu Sans"/>
              </a:rPr>
              <a:t>i</a:t>
            </a:r>
            <a:r>
              <a:rPr b="0" lang="en-US" sz="3200" spc="-1" strike="noStrike">
                <a:solidFill>
                  <a:srgbClr val="000000"/>
                </a:solidFill>
                <a:latin typeface="Arial"/>
                <a:ea typeface="DejaVu Sans"/>
              </a:rPr>
              <a:t>) is the utility associated with outcome O</a:t>
            </a:r>
            <a:r>
              <a:rPr b="0" lang="en-US" sz="3200" spc="-1" strike="noStrike" baseline="-33000">
                <a:solidFill>
                  <a:srgbClr val="000000"/>
                </a:solidFill>
                <a:latin typeface="Arial"/>
                <a:ea typeface="DejaVu Sans"/>
              </a:rPr>
              <a:t>i</a:t>
            </a:r>
            <a:r>
              <a:rPr b="0" lang="en-US" sz="3200" spc="-1" strike="noStrike">
                <a:solidFill>
                  <a:srgbClr val="000000"/>
                </a:solidFill>
                <a:latin typeface="Arial"/>
                <a:ea typeface="DejaVu Sans"/>
              </a:rPr>
              <a:t> and O</a:t>
            </a:r>
            <a:r>
              <a:rPr b="0" lang="en-US" sz="3200" spc="-1" strike="noStrike" baseline="-33000">
                <a:solidFill>
                  <a:srgbClr val="000000"/>
                </a:solidFill>
                <a:latin typeface="Arial"/>
                <a:ea typeface="DejaVu Sans"/>
              </a:rPr>
              <a:t>1</a:t>
            </a:r>
            <a:r>
              <a:rPr b="0" lang="en-US" sz="3200" spc="-1" strike="noStrike">
                <a:solidFill>
                  <a:srgbClr val="000000"/>
                </a:solidFill>
                <a:latin typeface="Arial"/>
                <a:ea typeface="DejaVu Sans"/>
              </a:rPr>
              <a:t>, …, O</a:t>
            </a:r>
            <a:r>
              <a:rPr b="0" lang="en-US" sz="3200" spc="-1" strike="noStrike" baseline="-33000">
                <a:solidFill>
                  <a:srgbClr val="000000"/>
                </a:solidFill>
                <a:latin typeface="Arial"/>
                <a:ea typeface="DejaVu Sans"/>
              </a:rPr>
              <a:t>n</a:t>
            </a:r>
            <a:r>
              <a:rPr b="0" lang="en-US" sz="3200" spc="-1" strike="noStrike">
                <a:solidFill>
                  <a:srgbClr val="000000"/>
                </a:solidFill>
                <a:latin typeface="Arial"/>
                <a:ea typeface="DejaVu Sans"/>
              </a:rPr>
              <a:t> are the possible outcomes if you do action A</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The idea is that if you do that, while you will not </a:t>
            </a:r>
            <a:r>
              <a:rPr b="0" i="1" lang="en-US" sz="3200" spc="-1" strike="noStrike">
                <a:solidFill>
                  <a:srgbClr val="000000"/>
                </a:solidFill>
                <a:latin typeface="Arial"/>
                <a:ea typeface="DejaVu Sans"/>
              </a:rPr>
              <a:t>always</a:t>
            </a:r>
            <a:r>
              <a:rPr b="0" lang="en-US" sz="3200" spc="-1" strike="noStrike">
                <a:solidFill>
                  <a:srgbClr val="000000"/>
                </a:solidFill>
                <a:latin typeface="Arial"/>
                <a:ea typeface="DejaVu Sans"/>
              </a:rPr>
              <a:t> make the “right” choice (i. e. the one that will </a:t>
            </a:r>
            <a:r>
              <a:rPr b="0" i="1" lang="en-US" sz="3200" spc="-1" strike="noStrike">
                <a:solidFill>
                  <a:srgbClr val="000000"/>
                </a:solidFill>
                <a:latin typeface="Arial"/>
                <a:ea typeface="DejaVu Sans"/>
              </a:rPr>
              <a:t>actually</a:t>
            </a:r>
            <a:r>
              <a:rPr b="0" lang="en-US" sz="3200" spc="-1" strike="noStrike">
                <a:solidFill>
                  <a:srgbClr val="000000"/>
                </a:solidFill>
                <a:latin typeface="Arial"/>
                <a:ea typeface="DejaVu Sans"/>
              </a:rPr>
              <a:t> maximize your utility), you will make it as often as you possibly can given that you have no way to know for sure the consequences of the choices you make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0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91000"/>
          </a:bodyPr>
          <a:p>
            <a:pPr algn="ctr">
              <a:lnSpc>
                <a:spcPct val="100000"/>
              </a:lnSpc>
              <a:spcAft>
                <a:spcPts val="1148"/>
              </a:spcAft>
            </a:pPr>
            <a:r>
              <a:rPr b="0" lang="en-US" sz="3200" spc="-1" strike="noStrike">
                <a:solidFill>
                  <a:srgbClr val="000000"/>
                </a:solidFill>
                <a:latin typeface="Arial"/>
                <a:ea typeface="DejaVu Sans"/>
              </a:rPr>
              <a:t>Example</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Suppose that you’re hesitating to buy a lotery ticket costing 10€ and with a 0.1% probability of winning 1000€</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E(T) = 0.1% * 1000€ - 99.9% * 10€ = -8.99€ and E(!T) = 0€</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 according to expected utility theory, you shouldn’t buy the ticket, because the expected utility of not buying it is greater than the expected utility of doing so (which is actually negative)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04"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33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assumes that, although you don’t know for sure what the consequences of your actions would be, you know each possible outcome of each action you can do and the probability of each outcome depending on what action you do</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Arguably this is not generally the case, so there are issues about the applicability of the theory in practice (people sometimes distinguish decision-making under risk, where this is the case, from decision-making uncertainty, where it is not)</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There are many other problems that people have pointed out, such as how to use that framework to make collective decisions (such as whether to order a lockdown), which requires interpersonal utility comparisons</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Nevertheless I think that, although this framework can’t be used to “automatize” decision-making, it can be useful to guide decision-making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06"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77000"/>
          </a:bodyPr>
          <a:p>
            <a:pPr algn="ctr">
              <a:lnSpc>
                <a:spcPct val="100000"/>
              </a:lnSpc>
              <a:spcAft>
                <a:spcPts val="1148"/>
              </a:spcAft>
            </a:pPr>
            <a:r>
              <a:rPr b="0" lang="en-US" sz="3200" spc="-1" strike="noStrike">
                <a:solidFill>
                  <a:srgbClr val="000000"/>
                </a:solidFill>
                <a:latin typeface="Arial"/>
                <a:ea typeface="DejaVu Sans"/>
              </a:rPr>
              <a:t>Cost-benefit analysis</a:t>
            </a:r>
            <a:endParaRPr b="0" lang="en-US" sz="32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Cost-benefit analysis follows a similar approach as expected utility theory but to make collective decisions and is often used to decide whether a policy should be implemented</a:t>
            </a:r>
            <a:endParaRPr b="0" lang="en-US"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As we have seen, this requires papering over the problem of interpersonal utility comparisons, among other things</a:t>
            </a:r>
            <a:endParaRPr b="0" lang="en-US"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On that approach, we make assumptions about the effects that a policy would have, calculate its benefits and its costs and recommend the policy only of the former outweigh the latter</a:t>
            </a:r>
            <a:endParaRPr b="0" lang="en-US" sz="20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There are methods to take into account uncertainty that we’ll briefly touch upon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08"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6000"/>
          </a:bodyPr>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the case of restrictions against covid, the benefits are the lives that are saved (or more precisely extended because everybody dies at some point), the pain and discomfort associated with even non-lethal illness, the cost of hospitalization of people with covid, etc.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costs are the reduction in well-being associated with the deprivation of the activities that are prevented or made more difficult by restrictions, the direct and indirect economic cost of the restrictions themselves, the precedent created by the abolition of individual freedoms by the government, etc.</a:t>
            </a:r>
            <a:endParaRPr b="0" lang="en-US" sz="26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There are many difficulties involved with this exercice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82880" y="135720"/>
            <a:ext cx="74977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10"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24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Many people instinctively don’t like cost-benefit analyses, especially deaths are part of the equation, as in the case of restrictions against covid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They say that “a life has no value”, by which they mean that </a:t>
            </a:r>
            <a:r>
              <a:rPr b="0" i="1" lang="en-US" sz="3200" spc="-1" strike="noStrike">
                <a:latin typeface="Arial"/>
              </a:rPr>
              <a:t>anything</a:t>
            </a:r>
            <a:r>
              <a:rPr b="0" lang="en-US" sz="3200" spc="-1" strike="noStrike">
                <a:latin typeface="Arial"/>
              </a:rPr>
              <a:t> should be done to save a life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However, although there are serious issues with cost-benefit analyses (as we shall briefly see), this attitude is not tenable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Ignoring the fact that it would not be possible and would probably kill far more people in the long-run, do you think it would be worth it to lock the entire planet down for a year to save just </a:t>
            </a:r>
            <a:r>
              <a:rPr b="0" i="1" lang="en-US" sz="3200" spc="-1" strike="noStrike">
                <a:latin typeface="Arial"/>
              </a:rPr>
              <a:t>one</a:t>
            </a:r>
            <a:r>
              <a:rPr b="0" lang="en-US" sz="3200" spc="-1" strike="noStrike">
                <a:latin typeface="Arial"/>
              </a:rPr>
              <a:t> life? And if so, would you still say that for a 10-year long lockdown? Surely, at some point, you would let that person die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140760"/>
            <a:ext cx="701892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ethics of restrictions against covid</a:t>
            </a:r>
            <a:endParaRPr b="0" lang="en-US" sz="3570" spc="-1" strike="noStrike">
              <a:latin typeface="Arial"/>
            </a:endParaRPr>
          </a:p>
        </p:txBody>
      </p:sp>
      <p:sp>
        <p:nvSpPr>
          <p:cNvPr id="212" name="CustomShape 2"/>
          <p:cNvSpPr/>
          <p:nvPr/>
        </p:nvSpPr>
        <p:spPr>
          <a:xfrm>
            <a:off x="504000" y="1368000"/>
            <a:ext cx="9070920" cy="3287160"/>
          </a:xfrm>
          <a:prstGeom prst="rect">
            <a:avLst/>
          </a:prstGeom>
          <a:noFill/>
          <a:ln>
            <a:noFill/>
          </a:ln>
        </p:spPr>
        <p:style>
          <a:lnRef idx="0"/>
          <a:fillRef idx="0"/>
          <a:effectRef idx="0"/>
          <a:fontRef idx="minor"/>
        </p:style>
        <p:txBody>
          <a:bodyPr lIns="0" rIns="0" tIns="0" bIns="0">
            <a:normAutofit fontScale="57000"/>
          </a:bodyPr>
          <a:p>
            <a:pPr marL="432000" indent="-322920">
              <a:lnSpc>
                <a:spcPct val="100000"/>
              </a:lnSpc>
              <a:spcAft>
                <a:spcPts val="1148"/>
              </a:spcAft>
              <a:buClr>
                <a:srgbClr val="000000"/>
              </a:buClr>
              <a:buSzPct val="45000"/>
              <a:buFont typeface="Wingdings" charset="2"/>
              <a:buChar char=""/>
            </a:pPr>
            <a:r>
              <a:rPr b="0" lang="en-US" sz="2800" spc="-1" strike="noStrike">
                <a:solidFill>
                  <a:srgbClr val="000000"/>
                </a:solidFill>
                <a:latin typeface="Arial"/>
                <a:ea typeface="DejaVu Sans"/>
              </a:rPr>
              <a:t>One difficulty is to take into account all the costs and benefits, because there are so many different things that could be affected by restrictions. (In practice, you can never take into account everything, but hopefully you can take into account the most important factors.)</a:t>
            </a:r>
            <a:endParaRPr b="0" lang="en-US" sz="28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800" spc="-1" strike="noStrike">
                <a:solidFill>
                  <a:srgbClr val="000000"/>
                </a:solidFill>
                <a:latin typeface="Arial"/>
                <a:ea typeface="DejaVu Sans"/>
              </a:rPr>
              <a:t>Another is to find a way to compare them, because they must be put in the same “unit” to be aggregated so that we can weigh costs against benefits</a:t>
            </a:r>
            <a:endParaRPr b="0" lang="en-US" sz="2800" spc="-1" strike="noStrike">
              <a:latin typeface="Arial"/>
            </a:endParaRPr>
          </a:p>
          <a:p>
            <a:pPr marL="432000" indent="-322920">
              <a:lnSpc>
                <a:spcPct val="100000"/>
              </a:lnSpc>
              <a:spcAft>
                <a:spcPts val="1148"/>
              </a:spcAft>
              <a:buClr>
                <a:srgbClr val="000000"/>
              </a:buClr>
              <a:buSzPct val="45000"/>
              <a:buFont typeface="Wingdings" charset="2"/>
              <a:buChar char=""/>
            </a:pPr>
            <a:r>
              <a:rPr b="0" lang="en-US" sz="2800" spc="-1" strike="noStrike">
                <a:solidFill>
                  <a:srgbClr val="000000"/>
                </a:solidFill>
                <a:latin typeface="Arial"/>
                <a:ea typeface="DejaVu Sans"/>
              </a:rPr>
              <a:t>Yet another is to actually estimate the effects of restrictions on the various costs and benefits you have identified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316</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2022-04-13T19:25:38Z</dcterms:created>
  <dc:creator>Philippe Lemoine</dc:creator>
  <dc:description/>
  <dc:language>en-US</dc:language>
  <cp:lastModifiedBy>Philippe Lemoine</cp:lastModifiedBy>
  <dcterms:modified xsi:type="dcterms:W3CDTF">2022-04-23T10:31:09Z</dcterms:modified>
  <cp:revision>103</cp:revision>
  <dc:subject/>
  <dc:title>Bright Blue</dc:title>
</cp:coreProperties>
</file>