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0600"/>
            <a:ext cx="7019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000" cy="1205280"/>
          </a:xfrm>
          <a:prstGeom prst="rect">
            <a:avLst/>
          </a:prstGeom>
          <a:ln>
            <a:noFill/>
          </a:ln>
        </p:spPr>
      </p:pic>
      <p:sp>
        <p:nvSpPr>
          <p:cNvPr id="1" name="PlaceHolder 1"/>
          <p:cNvSpPr>
            <a:spLocks noGrp="1"/>
          </p:cNvSpPr>
          <p:nvPr>
            <p:ph type="title"/>
          </p:nvPr>
        </p:nvSpPr>
        <p:spPr>
          <a:xfrm>
            <a:off x="504000" y="210600"/>
            <a:ext cx="7019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40"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49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Because of the pandemic of COVID-19, governments around the world resorted to unprecedented measures, such as lcokdowns and curfews, for 2 years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Does that mean that this is the new normal and that those policies are going to come back periodically to deal with COVID-19?</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No, because SARS-CoV-2 is going to become </a:t>
            </a:r>
            <a:r>
              <a:rPr b="0" i="1" lang="en-US" sz="2600" spc="-1" strike="noStrike">
                <a:latin typeface="Arial"/>
              </a:rPr>
              <a:t>endemic</a:t>
            </a:r>
            <a:r>
              <a:rPr b="0" lang="en-US" sz="2600" spc="-1" strike="noStrike">
                <a:latin typeface="Arial"/>
              </a:rPr>
              <a:t>, which doesn’t seem that it will stop killing people (even a lot of people) but does mean that it will become less dangerous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this lecture, we are going to see what it means for a virus to become endemic, and why it means that it becomes less dangerous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177840"/>
            <a:ext cx="7019640" cy="1012680"/>
          </a:xfrm>
          <a:prstGeom prst="rect">
            <a:avLst/>
          </a:prstGeom>
          <a:noFill/>
          <a:ln>
            <a:noFill/>
          </a:ln>
        </p:spPr>
        <p:txBody>
          <a:bodyPr lIns="0" rIns="0" tIns="0" bIns="0" anchor="ctr">
            <a:spAutoFit/>
          </a:bodyPr>
          <a:p>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59" name="TextShape 2"/>
          <p:cNvSpPr txBox="1"/>
          <p:nvPr/>
        </p:nvSpPr>
        <p:spPr>
          <a:xfrm>
            <a:off x="504000" y="1368000"/>
            <a:ext cx="9071640" cy="3287880"/>
          </a:xfrm>
          <a:prstGeom prst="rect">
            <a:avLst/>
          </a:prstGeom>
          <a:noFill/>
          <a:ln>
            <a:noFill/>
          </a:ln>
        </p:spPr>
        <p:txBody>
          <a:bodyPr lIns="0" rIns="0" tIns="0" bIns="0">
            <a:normAutofit/>
          </a:bodyPr>
          <a:p>
            <a:pPr algn="ctr">
              <a:spcBef>
                <a:spcPts val="1417"/>
              </a:spcBef>
            </a:pPr>
            <a:r>
              <a:rPr b="0" lang="en-US" sz="2600" spc="-1" strike="noStrike">
                <a:latin typeface="Arial"/>
              </a:rPr>
              <a:t>If you model this, you see that the speed of the transition depends on the properties of the virus</a:t>
            </a:r>
            <a:endParaRPr b="0" lang="en-US" sz="2600" spc="-1" strike="noStrike">
              <a:latin typeface="Arial"/>
            </a:endParaRPr>
          </a:p>
        </p:txBody>
      </p:sp>
      <p:pic>
        <p:nvPicPr>
          <p:cNvPr id="60" name="" descr=""/>
          <p:cNvPicPr/>
          <p:nvPr/>
        </p:nvPicPr>
        <p:blipFill>
          <a:blip r:embed="rId1"/>
          <a:stretch/>
        </p:blipFill>
        <p:spPr>
          <a:xfrm>
            <a:off x="1371600" y="2085480"/>
            <a:ext cx="3850200" cy="3492360"/>
          </a:xfrm>
          <a:prstGeom prst="rect">
            <a:avLst/>
          </a:prstGeom>
          <a:ln>
            <a:noFill/>
          </a:ln>
        </p:spPr>
      </p:pic>
      <p:sp>
        <p:nvSpPr>
          <p:cNvPr id="61" name="TextShape 3"/>
          <p:cNvSpPr txBox="1"/>
          <p:nvPr/>
        </p:nvSpPr>
        <p:spPr>
          <a:xfrm>
            <a:off x="5394960" y="3383280"/>
            <a:ext cx="4297680" cy="894960"/>
          </a:xfrm>
          <a:prstGeom prst="rect">
            <a:avLst/>
          </a:prstGeom>
          <a:noFill/>
          <a:ln>
            <a:noFill/>
          </a:ln>
        </p:spPr>
        <p:txBody>
          <a:bodyPr lIns="90000" rIns="90000" tIns="45000" bIns="45000">
            <a:spAutoFit/>
          </a:bodyPr>
          <a:p>
            <a:r>
              <a:rPr b="0" lang="en-US" sz="1800" spc="-1" strike="noStrike">
                <a:latin typeface="Arial"/>
              </a:rPr>
              <a:t>Lavine et al., “Immunological characteristics govern the transition of COVID-19 to endemicity”, </a:t>
            </a:r>
            <a:r>
              <a:rPr b="0" i="1" lang="en-US" sz="1800" spc="-1" strike="noStrike">
                <a:latin typeface="Arial"/>
              </a:rPr>
              <a:t>Science</a:t>
            </a:r>
            <a:r>
              <a:rPr b="0" lang="en-US" sz="1800" spc="-1" strike="noStrike">
                <a:latin typeface="Arial"/>
              </a:rPr>
              <a:t>, 2021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6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algn="ctr">
              <a:lnSpc>
                <a:spcPct val="100000"/>
              </a:lnSpc>
              <a:spcAft>
                <a:spcPts val="1148"/>
              </a:spcAft>
            </a:pPr>
            <a:r>
              <a:rPr b="0" lang="en-US" sz="2400" spc="-1" strike="noStrike">
                <a:latin typeface="Arial"/>
              </a:rPr>
              <a:t>Something like that has actually been happening with SARS-CoV-2</a:t>
            </a:r>
            <a:endParaRPr b="0" lang="en-US" sz="2400" spc="-1" strike="noStrike">
              <a:latin typeface="Arial"/>
            </a:endParaRPr>
          </a:p>
          <a:p>
            <a:pPr algn="ctr">
              <a:lnSpc>
                <a:spcPct val="100000"/>
              </a:lnSpc>
              <a:spcAft>
                <a:spcPts val="1148"/>
              </a:spcAft>
            </a:pPr>
            <a:endParaRPr b="0" lang="en-US" sz="2400" spc="-1" strike="noStrike">
              <a:latin typeface="Arial"/>
            </a:endParaRPr>
          </a:p>
        </p:txBody>
      </p:sp>
      <p:pic>
        <p:nvPicPr>
          <p:cNvPr id="64" name="" descr=""/>
          <p:cNvPicPr/>
          <p:nvPr/>
        </p:nvPicPr>
        <p:blipFill>
          <a:blip r:embed="rId1"/>
          <a:stretch/>
        </p:blipFill>
        <p:spPr>
          <a:xfrm>
            <a:off x="1900800" y="1773360"/>
            <a:ext cx="6034680" cy="37929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66"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73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So despite a common misconception, if a new virus becomes less dangerous as it reaches endemicity, this is </a:t>
            </a:r>
            <a:r>
              <a:rPr b="0" i="1" lang="en-US" sz="2600" spc="-1" strike="noStrike">
                <a:latin typeface="Arial"/>
              </a:rPr>
              <a:t>not</a:t>
            </a:r>
            <a:r>
              <a:rPr b="0" lang="en-US" sz="2600" spc="-1" strike="noStrike">
                <a:latin typeface="Arial"/>
              </a:rPr>
              <a:t> because it mutates in a way that makes it less intrinsically dangerous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This </a:t>
            </a:r>
            <a:r>
              <a:rPr b="0" i="1" lang="en-US" sz="2600" spc="-1" strike="noStrike">
                <a:latin typeface="Arial"/>
              </a:rPr>
              <a:t>may</a:t>
            </a:r>
            <a:r>
              <a:rPr b="0" lang="en-US" sz="2600" spc="-1" strike="noStrike">
                <a:latin typeface="Arial"/>
              </a:rPr>
              <a:t> happen, but there is nothing automatic about it and the argument that people usually advance to the contrary is flawed</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other words, we basically got lucky with Omicron, because there was no reason for a less virulent variant to emerge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68"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55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emergence of new variants may make some years worse than others, as we see with the flu, but it’s very unlikely to bring us back to square one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Evolution is too slow and gradual for that, so in practice people’s immunity will get “updated” regularly by reinfection or vaccination</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This is already what is happening with the other 4 human coronaviruses that are endemic in human populations, cf. Eguia et al. (2021) on HCoV-229E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It’s too early to know exactly how bad SARS-CoV-2 will be, but it won’t be nearly as bad as during the pandemic because it won’t be novel anymore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42"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dangerousness of a virus depends on both how transmissible it is and how virulent it is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A virus can be more dangerous than another, less virulent one if it’s sufficiently more transmissible and vice versa</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It’s also important to distinguish the </a:t>
            </a:r>
            <a:r>
              <a:rPr b="0" i="1" lang="en-US" sz="2600" spc="-1" strike="noStrike">
                <a:latin typeface="Arial"/>
              </a:rPr>
              <a:t>actual</a:t>
            </a:r>
            <a:r>
              <a:rPr b="0" lang="en-US" sz="2600" spc="-1" strike="noStrike">
                <a:latin typeface="Arial"/>
              </a:rPr>
              <a:t> dangerousness of a virus from its </a:t>
            </a:r>
            <a:r>
              <a:rPr b="0" i="1" lang="en-US" sz="2600" spc="-1" strike="noStrike">
                <a:latin typeface="Arial"/>
              </a:rPr>
              <a:t>potential</a:t>
            </a:r>
            <a:r>
              <a:rPr b="0" lang="en-US" sz="2600" spc="-1" strike="noStrike">
                <a:latin typeface="Arial"/>
              </a:rPr>
              <a:t> dangerousness and this distinction is key to understand why a virus becomes less dangerous as it reaches endemicity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44"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73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Indeed, both the actual transmissibility and the actual virulence of a virus depends on, among other things, the proportion of the population that has some kind of immunity against it</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more people have some kind of immunity against it, the less transmissible and the less virulent it is, even if its </a:t>
            </a:r>
            <a:r>
              <a:rPr b="0" i="1" lang="en-US" sz="2600" spc="-1" strike="noStrike">
                <a:latin typeface="Arial"/>
              </a:rPr>
              <a:t>intrinsic</a:t>
            </a:r>
            <a:r>
              <a:rPr b="0" lang="en-US" sz="2600" spc="-1" strike="noStrike">
                <a:latin typeface="Arial"/>
              </a:rPr>
              <a:t> transmissibility and virulence haven’t changed</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When a new virus emerges, the population is </a:t>
            </a:r>
            <a:r>
              <a:rPr b="0" i="1" lang="en-US" sz="2600" spc="-1" strike="noStrike">
                <a:latin typeface="Arial"/>
              </a:rPr>
              <a:t>immunologically naive</a:t>
            </a:r>
            <a:r>
              <a:rPr b="0" lang="en-US" sz="2600" spc="-1" strike="noStrike">
                <a:latin typeface="Arial"/>
              </a:rPr>
              <a:t>, which means that nobody has any immunity against it other than innate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46"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55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In such a population, a virus is maximally dangerous and will generally do a lot more damage than when a large share of the population has already been exposed to it and has developed some immunity against it</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Examples:</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latin typeface="Arial"/>
              </a:rPr>
              <a:t>Indigenous populations in America when Europeans first arrived and brought Old World viruses with them</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latin typeface="Arial"/>
              </a:rPr>
              <a:t>Every country in the world in 2020 when SARS-CoV-2 emerged</a:t>
            </a:r>
            <a:endParaRPr b="0" lang="en-US" sz="228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That’s because when the population is immunologically naive, it’s easier for the virus to spread and infect more people and the people who are infected are more likely to get seriously ill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48"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55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At the beginning of the pandemic, a lot of people argued that SARS-CoV-2 was “just like the flu”</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It wasn’t: in France, the flu is estimated to kill between 5,000 and 15,000 people each year, but SARS-CoV-2 killed ~65,000 people in 2020 alone and another ~60,000 in 2021</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But the population was immunologically naive, so the </a:t>
            </a:r>
            <a:r>
              <a:rPr b="0" i="1" lang="en-US" sz="2600" spc="-1" strike="noStrike">
                <a:latin typeface="Arial"/>
              </a:rPr>
              <a:t>same virus</a:t>
            </a:r>
            <a:r>
              <a:rPr b="0" lang="en-US" sz="2600" spc="-1" strike="noStrike">
                <a:latin typeface="Arial"/>
              </a:rPr>
              <a:t> will kill less people in the future, as more and more people have some immunity against it (because they have been vaccinated, infected or both)</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other words, what made SARS-CoV-2 worse than the flu was — at least in part — the fact that it was </a:t>
            </a:r>
            <a:r>
              <a:rPr b="0" i="1" lang="en-US" sz="2600" spc="-1" strike="noStrike">
                <a:latin typeface="Arial"/>
              </a:rPr>
              <a:t>novel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50"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28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Eventually, as more people become immune, we reach what is called an </a:t>
            </a:r>
            <a:r>
              <a:rPr b="0" i="1" lang="en-US" sz="2600" spc="-1" strike="noStrike">
                <a:latin typeface="Arial"/>
              </a:rPr>
              <a:t>endemic equilibrium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a compartmental model, this state is reached when incidence stops changing and remains at the same level greater than zero forever, but in reality this never happens viruses are affected by the weather, new variants emerge, etc.</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practice, there is no precise definition of what it means for a virus to become endemic, but roughly we can say that it’s reached when enough people have infected or vaccinated, possibly several times, that keeping everything else equal (people’s behavior, climate, the genetic code of the virus, etc.) the virus would infect approximately the same proportion of the population every year</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When a virus has become endemic in that sense, and even before that as it moves toward endemicity, it becomes less dangerous because it spreads less and a lower proportion of the people it infects become seriously ill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177840"/>
            <a:ext cx="7019640" cy="1012680"/>
          </a:xfrm>
          <a:prstGeom prst="rect">
            <a:avLst/>
          </a:prstGeom>
          <a:noFill/>
          <a:ln>
            <a:noFill/>
          </a:ln>
        </p:spPr>
        <p:txBody>
          <a:bodyPr lIns="0" rIns="0" tIns="0" bIns="0" anchor="ctr">
            <a:spAutoFit/>
          </a:bodyPr>
          <a:p>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52" name="TextShape 2"/>
          <p:cNvSpPr txBox="1"/>
          <p:nvPr/>
        </p:nvSpPr>
        <p:spPr>
          <a:xfrm>
            <a:off x="504000" y="1368000"/>
            <a:ext cx="9071640" cy="3287880"/>
          </a:xfrm>
          <a:prstGeom prst="rect">
            <a:avLst/>
          </a:prstGeom>
          <a:noFill/>
          <a:ln>
            <a:noFill/>
          </a:ln>
        </p:spPr>
        <p:txBody>
          <a:bodyPr lIns="0" rIns="0" tIns="0" bIns="0">
            <a:normAutofit/>
          </a:bodyPr>
          <a:p>
            <a:pPr algn="ctr">
              <a:spcBef>
                <a:spcPts val="1417"/>
              </a:spcBef>
            </a:pPr>
            <a:r>
              <a:rPr b="0" lang="en-US" sz="3200" spc="-1" strike="noStrike">
                <a:latin typeface="Arial"/>
              </a:rPr>
              <a:t>Example of endemic equilibrium in a SEIRS model</a:t>
            </a:r>
            <a:endParaRPr b="0" lang="en-US" sz="3200" spc="-1" strike="noStrike">
              <a:latin typeface="Arial"/>
            </a:endParaRPr>
          </a:p>
        </p:txBody>
      </p:sp>
      <p:pic>
        <p:nvPicPr>
          <p:cNvPr id="53" name="" descr=""/>
          <p:cNvPicPr/>
          <p:nvPr/>
        </p:nvPicPr>
        <p:blipFill>
          <a:blip r:embed="rId1"/>
          <a:stretch/>
        </p:blipFill>
        <p:spPr>
          <a:xfrm>
            <a:off x="1171440" y="1828800"/>
            <a:ext cx="7531920" cy="3765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55"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94000"/>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rPr>
              <a:t>Suppose a new virus is introduced in a population of 10 million (</a:t>
            </a:r>
            <a:r>
              <a:rPr b="0" lang="en-US" sz="2600" spc="-1" strike="noStrike">
                <a:solidFill>
                  <a:srgbClr val="000000"/>
                </a:solidFill>
                <a:latin typeface="Arial"/>
                <a:ea typeface="Montserrat-Thin_Regular"/>
              </a:rPr>
              <a:t>3 million people between 0 and 18 years old, 4 million people between 19 and 59 people and 3 million people 60 and over)</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Montserrat-Thin_Regular"/>
              </a:rPr>
              <a:t>IFR = 0.05% for 0-18, 0.2% for 19-59 and 1% for 60+</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Montserrat-Thin_Regular"/>
              </a:rPr>
              <a:t>25% of each age group is infected during the first year</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Montserrat-Thin_Regular"/>
              </a:rPr>
              <a:t>So it kills 25% * 3,000,000 * 0.05% + 25% * 4,000,000 * 0.2% + 25% * 3,000,000 * 1% = 9,875 people the first year</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The transition toward endemicity</a:t>
            </a:r>
            <a:endParaRPr b="0" lang="en-US" sz="3570" spc="-1" strike="noStrike">
              <a:latin typeface="Arial"/>
            </a:endParaRPr>
          </a:p>
        </p:txBody>
      </p:sp>
      <p:sp>
        <p:nvSpPr>
          <p:cNvPr id="57"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52000"/>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rPr>
              <a:t>Same population but 25% of 0-18 are immune and 100% of the rest of the population is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Montserrat-Thin_Regular"/>
              </a:rPr>
              <a:t>Immunity is 80% effective against death and this doesn’t vary by age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Montserrat-Thin_Regular"/>
              </a:rPr>
              <a:t>15% of 0-18, 10% of 19-59 and 5% of 60+ are infected in a year</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Montserrat-Thin_Regular"/>
              </a:rPr>
              <a:t>So it kills 15% * 3,000,000 * (1 – 80%) * 0.05% + 10% * 4,000,000 * (1 – 80%) * 0.2% + 5% * 3,000,000 * (1 – 80%) * 1% = 640 people in a year</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Montserrat-Thin_Regular"/>
              </a:rPr>
              <a:t>That’s more than 15 times less than before, but by assumption the virus is exactly the same and, in particular, its </a:t>
            </a:r>
            <a:r>
              <a:rPr b="0" i="1" lang="en-US" sz="2600" spc="-1" strike="noStrike">
                <a:solidFill>
                  <a:srgbClr val="000000"/>
                </a:solidFill>
                <a:latin typeface="Arial"/>
                <a:ea typeface="Montserrat-Thin_Regular"/>
              </a:rPr>
              <a:t>intrinsic</a:t>
            </a:r>
            <a:r>
              <a:rPr b="0" lang="en-US" sz="2600" spc="-1" strike="noStrike">
                <a:solidFill>
                  <a:srgbClr val="000000"/>
                </a:solidFill>
                <a:latin typeface="Arial"/>
                <a:ea typeface="Montserrat-Thin_Regular"/>
              </a:rPr>
              <a:t> dangerosity is the same!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2022-04-22T19:02:06Z</dcterms:created>
  <dc:creator>Philippe Lemoine</dc:creator>
  <dc:description/>
  <dc:language>en-US</dc:language>
  <cp:lastModifiedBy>Philippe Lemoine</cp:lastModifiedBy>
  <dcterms:modified xsi:type="dcterms:W3CDTF">2022-04-23T10:38:43Z</dcterms:modified>
  <cp:revision>43</cp:revision>
  <dc:subject/>
  <dc:title>Bright Blue</dc:title>
</cp:coreProperties>
</file>