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280" cy="12045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4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80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After reviewing some basic virology, we continue laying the groundwork for understanding epidemic modeling by introducing some basic concepts of the epidemiology of infectious diseases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the media people often talk about R, growth rates, etc.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are they talking about? This is what you’re going to learn today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Pay attention because you can bet that you’ll be asked about some of that stuff in the midterm exam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58" name="" descr=""/>
          <p:cNvPicPr/>
          <p:nvPr/>
        </p:nvPicPr>
        <p:blipFill>
          <a:blip r:embed="rId1"/>
          <a:stretch/>
        </p:blipFill>
        <p:spPr>
          <a:xfrm>
            <a:off x="864000" y="1368000"/>
            <a:ext cx="8715240" cy="4030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6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83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Effective reproduction number of R</a:t>
            </a:r>
            <a:r>
              <a:rPr b="0" lang="en-US" sz="2600" spc="-1" strike="noStrike" baseline="-33000">
                <a:solidFill>
                  <a:srgbClr val="000000"/>
                </a:solidFill>
                <a:latin typeface="Arial"/>
                <a:ea typeface="DejaVu Sans"/>
              </a:rPr>
              <a:t>t</a:t>
            </a:r>
            <a:r>
              <a:rPr b="0" lang="en-US" sz="2600" spc="-1" strike="noStrike">
                <a:solidFill>
                  <a:srgbClr val="000000"/>
                </a:solidFill>
                <a:latin typeface="Arial"/>
                <a:ea typeface="DejaVu Sans"/>
              </a:rPr>
              <a:t>: the average number of people a person who is infected </a:t>
            </a:r>
            <a:r>
              <a:rPr b="0" i="1" lang="en-US" sz="2600" spc="-1" strike="noStrike">
                <a:solidFill>
                  <a:srgbClr val="000000"/>
                </a:solidFill>
                <a:latin typeface="Arial"/>
                <a:ea typeface="DejaVu Sans"/>
              </a:rPr>
              <a:t>at time t</a:t>
            </a:r>
            <a:r>
              <a:rPr b="0" lang="en-US" sz="2600" spc="-1" strike="noStrike">
                <a:solidFill>
                  <a:srgbClr val="000000"/>
                </a:solidFill>
                <a:latin typeface="Arial"/>
                <a:ea typeface="DejaVu Sans"/>
              </a:rPr>
              <a:t> will go on to infect</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Unlike the basic reproduction number, this refers to the actual situation at a given time, not a hypothetical situation in which everyone is susceptible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different from the basic reproduction number because, if everyone were susceptible, some people that were not infected despite being exposed would have been infected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6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As long as the effective reproduction number is greater than 1, the daily number of infections increases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When it goes below 1, the epidemic starts to recede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Whether the basic reproduction number is greater than 1 will determine whether there will be a sustained epidemic in the first place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6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9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number of people that someone who is infected goes on to infect also follows a probability distribution (R is just the mean of that distribution)</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often modeled with a negative binomial distribution (you don’t have to remember that), which allows us to model the fact that a small share of infected people can be responsible for a large share of secondary infections (superspreading events)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distribution has a parameter k, called the dispersion factor, that measures how concentrated on a few people transmission events are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lower k is, the more a small number of people are responsible for a greater share of secondary infections and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66" name="" descr=""/>
          <p:cNvPicPr/>
          <p:nvPr/>
        </p:nvPicPr>
        <p:blipFill>
          <a:blip r:embed="rId1"/>
          <a:stretch/>
        </p:blipFill>
        <p:spPr>
          <a:xfrm>
            <a:off x="2191680" y="1333440"/>
            <a:ext cx="5842440" cy="4281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68" name="" descr=""/>
          <p:cNvPicPr/>
          <p:nvPr/>
        </p:nvPicPr>
        <p:blipFill>
          <a:blip r:embed="rId1"/>
          <a:stretch/>
        </p:blipFill>
        <p:spPr>
          <a:xfrm>
            <a:off x="1771200" y="1373760"/>
            <a:ext cx="7011720" cy="41691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7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Rate of growth of the epidemic = r = (number of infections at time t + 1 / number of infections at time t) – 1</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 1000 infections on day n, 1100 infections on day n + 1, daily growth rate = 1100 / 1000 – 1 = 10%</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Note: we don’t observe infections, only diagnosed cases, but under reasonable (at least for short periods of time) assumptions, it doesn’t matter for the rate of growth</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suppose that we only detect 50% of infections on day n and same thing on day t + 1, then the daily growth rate we get is going to be equal to 550 / 500 – 1 = 10% (same as before)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Despite what people on both sides often claim, </a:t>
            </a:r>
            <a:r>
              <a:rPr b="0" i="1" lang="en-US" sz="2600" spc="-1" strike="noStrike">
                <a:solidFill>
                  <a:srgbClr val="000000"/>
                </a:solidFill>
                <a:latin typeface="Arial"/>
                <a:ea typeface="DejaVu Sans"/>
              </a:rPr>
              <a:t>changes</a:t>
            </a:r>
            <a:r>
              <a:rPr b="0" lang="en-US" sz="2600" spc="-1" strike="noStrike">
                <a:solidFill>
                  <a:srgbClr val="000000"/>
                </a:solidFill>
                <a:latin typeface="Arial"/>
                <a:ea typeface="DejaVu Sans"/>
              </a:rPr>
              <a:t> in the number of cases are actually a very good indicator of changes in the number of infections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7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7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is the relationship between r (rate of growth) and R (reproductive number)?</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You can find different equations in the scientific literature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sometimes people use the equation R = 1 + rT and sometimes the equation R = exp(rT), where T is the mean generation time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those can lead to very different conclusions about R!</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example, in the case of hepatitis C, r = 9.6% per year and T = 20 years, so R = 1 + 0.096 * 20 </a:t>
            </a:r>
            <a:r>
              <a:rPr b="0" lang="en-US" sz="2600" spc="-1" strike="noStrike">
                <a:solidFill>
                  <a:srgbClr val="000000"/>
                </a:solidFill>
                <a:latin typeface="Arial"/>
                <a:ea typeface="Arial"/>
              </a:rPr>
              <a:t>≈ 2.9 according to the first equation but R = exp(0.096 * 20) ≈ 6.8 according to the second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7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32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Beside those 2 equations, you can actually encounter many other equations that relate r to R in the scientific literature and they can make a big difference, so what is going on?</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actual relationship between r and R depends on the generation time distribution and people make (usually implicitly) different assumptions about it</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first equation assumes that the generation time follows an exponential distribution, while the second assumes it’s always the same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Note: in both cases, the mean can be the same, but remember there is more to a probability distribution than its mean!</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often don’t know what the actual relationship is, because we don’t know what the generation time distribution is, so there is a lot of uncertainty that people generally sweep under the rug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7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1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Nevertheless, regardless of what the actual relationship is, there are some things we can say about it</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particular, it’s always the case that r is inversely related to the generation time, i. e. the shorter the generation time the larger the growth rate keeping R equal</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Moreover, the higher R is, the larger the growth rate keeping the generation time equal</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Think about population growth: a country’s population grows faster if people make more kids but also if they have kids earlier</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the same thing with viruses (this is where "generation" in "generation time" comes from!)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4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0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start by introducing the concepts of incubation period, generation time and serial interval</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Incubation period: the time between the moment someone is infected and the moment they exhibit symptoms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Generation time: the time between the moment someone is infected and the moment they infect someone else (always &gt; 0)</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Serial interval: the time between the moment a person A, who infected a person B, exhibits symptoms and the moment B exhibits symptoms (can be &lt; 0)</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78" name="" descr=""/>
          <p:cNvPicPr/>
          <p:nvPr/>
        </p:nvPicPr>
        <p:blipFill>
          <a:blip r:embed="rId1"/>
          <a:stretch/>
        </p:blipFill>
        <p:spPr>
          <a:xfrm>
            <a:off x="3053520" y="1368000"/>
            <a:ext cx="4348800" cy="42415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8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0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means that a variant can grow faster than another even if they have the same R</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it seems that Omicron has a shorter generation time than Delta, so even if it didn’t also have a higher R, it would still grow faster</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important because it’s R, not r, that determines the size of the wave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That being said, r is still important, because a higher r could overwhelm hospitals faster even if R and therefore the eventual size of the wave were the same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8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Epidemic doubling time: how much time it would take for the cumulative number of infections to double if the epidemic grew at a constant rate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equal to ln(r) / 2</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important to keep in mind that in practice the growth rate never remains constant for very long and, even in theory, it only does so at the beginning of the epidemic</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84" name="" descr=""/>
          <p:cNvPicPr/>
          <p:nvPr/>
        </p:nvPicPr>
        <p:blipFill>
          <a:blip r:embed="rId1"/>
          <a:stretch/>
        </p:blipFill>
        <p:spPr>
          <a:xfrm>
            <a:off x="1944000" y="1296000"/>
            <a:ext cx="6258600" cy="4338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44" name="" descr=""/>
          <p:cNvPicPr/>
          <p:nvPr/>
        </p:nvPicPr>
        <p:blipFill>
          <a:blip r:embed="rId1"/>
          <a:stretch/>
        </p:blipFill>
        <p:spPr>
          <a:xfrm>
            <a:off x="2016000" y="1368000"/>
            <a:ext cx="6275880" cy="3854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4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66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Each of those quantities has a different value for different people and even for the same people in different instances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the value each of them takes in any particular case is drawn from a </a:t>
            </a:r>
            <a:r>
              <a:rPr b="0" i="1" lang="en-US" sz="2600" spc="-1" strike="noStrike">
                <a:solidFill>
                  <a:srgbClr val="000000"/>
                </a:solidFill>
                <a:latin typeface="Arial"/>
                <a:ea typeface="DejaVu Sans"/>
              </a:rPr>
              <a:t>probability distribution</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 probability distribution, roughly, tells you how likely it is that a quantity of interest will take any range of values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t>
            </a:r>
            <a:r>
              <a:rPr b="0" i="1" lang="en-US" sz="2600" spc="-1" strike="noStrike">
                <a:solidFill>
                  <a:srgbClr val="000000"/>
                </a:solidFill>
                <a:latin typeface="Arial"/>
                <a:ea typeface="DejaVu Sans"/>
              </a:rPr>
              <a:t>mean</a:t>
            </a:r>
            <a:r>
              <a:rPr b="0" lang="en-US" sz="2600" spc="-1" strike="noStrike">
                <a:solidFill>
                  <a:srgbClr val="000000"/>
                </a:solidFill>
                <a:latin typeface="Arial"/>
                <a:ea typeface="DejaVu Sans"/>
              </a:rPr>
              <a:t> of a distribution is the average value that quantities that follow that distribution take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t>
            </a:r>
            <a:r>
              <a:rPr b="0" i="1" lang="en-US" sz="2600" spc="-1" strike="noStrike">
                <a:solidFill>
                  <a:srgbClr val="000000"/>
                </a:solidFill>
                <a:latin typeface="Arial"/>
                <a:ea typeface="DejaVu Sans"/>
              </a:rPr>
              <a:t>standard deviation</a:t>
            </a:r>
            <a:r>
              <a:rPr b="0" lang="en-US" sz="2600" spc="-1" strike="noStrike">
                <a:solidFill>
                  <a:srgbClr val="000000"/>
                </a:solidFill>
                <a:latin typeface="Arial"/>
                <a:ea typeface="DejaVu Sans"/>
              </a:rPr>
              <a:t> of a distribution measures how far from the mean the values it can take are on average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pic>
        <p:nvPicPr>
          <p:cNvPr id="48" name="" descr=""/>
          <p:cNvPicPr/>
          <p:nvPr/>
        </p:nvPicPr>
        <p:blipFill>
          <a:blip r:embed="rId1"/>
          <a:stretch/>
        </p:blipFill>
        <p:spPr>
          <a:xfrm>
            <a:off x="1008000" y="1368000"/>
            <a:ext cx="8206920" cy="4102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5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distribution of those quantities can and frequently do change over time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the case of the incubation period, it can change because different variants of the virus can lead to symptoms more or less quickly</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the case of the generation time and the serial interval, it can change because, for instance, tests have become more readily available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5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the beginning of the pandemic, estimates of the incubation period ranged from 3.6 days to 9.1 days depending on the data and methods used</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Estimates of the generation time and the serial interval ranged from 3.95 days to 7.5 days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Now estimates are even more all over the place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5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97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Basic reproduction number or R</a:t>
            </a:r>
            <a:r>
              <a:rPr b="0" lang="en-US" sz="2600" spc="-1" strike="noStrike" baseline="-33000">
                <a:solidFill>
                  <a:srgbClr val="000000"/>
                </a:solidFill>
                <a:latin typeface="Arial"/>
                <a:ea typeface="DejaVu Sans"/>
              </a:rPr>
              <a:t>0</a:t>
            </a:r>
            <a:r>
              <a:rPr b="0" lang="en-US" sz="2600" spc="-1" strike="noStrike">
                <a:solidFill>
                  <a:srgbClr val="000000"/>
                </a:solidFill>
                <a:latin typeface="Arial"/>
                <a:ea typeface="DejaVu Sans"/>
              </a:rPr>
              <a:t>: the average number of people that someone who is infected would go on to infect </a:t>
            </a:r>
            <a:r>
              <a:rPr b="0" i="1" lang="en-US" sz="2600" spc="-1" strike="noStrike">
                <a:solidFill>
                  <a:srgbClr val="000000"/>
                </a:solidFill>
                <a:latin typeface="Arial"/>
                <a:ea typeface="DejaVu Sans"/>
              </a:rPr>
              <a:t>in a population where everyone is susceptible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can’t directly observe it because it’s never the case that everyone in the population is susceptible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the situation at the beginning of the epidemic comes pretty close, which is why it’s typically measured at the beginning of outbreaks, although there are other methods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04000" y="90360"/>
            <a:ext cx="7018920" cy="1187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600" spc="-1" strike="noStrike">
                <a:solidFill>
                  <a:srgbClr val="ffffff"/>
                </a:solidFill>
                <a:latin typeface="Arial"/>
                <a:ea typeface="DejaVu Sans"/>
              </a:rPr>
              <a:t>Modeling the Pandemic - R and all that: Some basic concepts of the epidemiology of infectious diseases</a:t>
            </a:r>
            <a:endParaRPr b="0" lang="en-US" sz="2600" spc="-1" strike="noStrike">
              <a:latin typeface="Arial"/>
            </a:endParaRPr>
          </a:p>
        </p:txBody>
      </p:sp>
      <p:sp>
        <p:nvSpPr>
          <p:cNvPr id="5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9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Despite what you often hear, even from epidemiologists, this is not an intrinsic property of the virus, so it makes no sense to talk about </a:t>
            </a:r>
            <a:r>
              <a:rPr b="0" i="1" lang="en-US" sz="2600" spc="-1" strike="noStrike">
                <a:solidFill>
                  <a:srgbClr val="000000"/>
                </a:solidFill>
                <a:latin typeface="Arial"/>
                <a:ea typeface="DejaVu Sans"/>
              </a:rPr>
              <a:t>the </a:t>
            </a:r>
            <a:r>
              <a:rPr b="0" lang="en-US" sz="2600" spc="-1" strike="noStrike">
                <a:solidFill>
                  <a:srgbClr val="000000"/>
                </a:solidFill>
                <a:latin typeface="Arial"/>
                <a:ea typeface="DejaVu Sans"/>
              </a:rPr>
              <a:t>basic reproduction number of SARS-CoV-2, influenza, measles, etc.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 depends on many things that can be and are in fact different in different populations, such as culture, behavior, population density, etc.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Even in the same population, it can be different at different times, because those things can vary over time for all sorts of reasons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also difficult to estimate and, as a result, estimates for the same population during the same period are often all over the place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198</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2022-02-02T15:51:02Z</dcterms:created>
  <dc:creator>Philippe Lemoine</dc:creator>
  <dc:description/>
  <dc:language>fr-FR</dc:language>
  <cp:lastModifiedBy>Philippe Lemoine</cp:lastModifiedBy>
  <dcterms:modified xsi:type="dcterms:W3CDTF">2022-02-12T23:24:18Z</dcterms:modified>
  <cp:revision>77</cp:revision>
  <dc:subject/>
  <dc:title>Bright Blue</dc:title>
</cp:coreProperties>
</file>