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0600"/>
            <a:ext cx="7019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0600"/>
            <a:ext cx="7019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0600"/>
            <a:ext cx="701964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4000" cy="1205280"/>
          </a:xfrm>
          <a:prstGeom prst="rect">
            <a:avLst/>
          </a:prstGeom>
          <a:ln>
            <a:noFill/>
          </a:ln>
        </p:spPr>
      </p:pic>
      <p:sp>
        <p:nvSpPr>
          <p:cNvPr id="1" name="PlaceHolder 1"/>
          <p:cNvSpPr>
            <a:spLocks noGrp="1"/>
          </p:cNvSpPr>
          <p:nvPr>
            <p:ph type="title"/>
          </p:nvPr>
        </p:nvSpPr>
        <p:spPr>
          <a:xfrm>
            <a:off x="504000" y="210600"/>
            <a:ext cx="7019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0600"/>
            <a:ext cx="7019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79" name="CustomShape 2"/>
          <p:cNvSpPr/>
          <p:nvPr/>
        </p:nvSpPr>
        <p:spPr>
          <a:xfrm>
            <a:off x="504000" y="1368000"/>
            <a:ext cx="9071640" cy="3411720"/>
          </a:xfrm>
          <a:prstGeom prst="rect">
            <a:avLst/>
          </a:prstGeom>
          <a:noFill/>
          <a:ln>
            <a:noFill/>
          </a:ln>
        </p:spPr>
        <p:style>
          <a:lnRef idx="0"/>
          <a:fillRef idx="0"/>
          <a:effectRef idx="0"/>
          <a:fontRef idx="minor"/>
        </p:style>
        <p:txBody>
          <a:bodyPr lIns="0" rIns="0" tIns="0" bIns="0">
            <a:spAutoFit/>
          </a:bodyPr>
          <a:p>
            <a:pPr marL="216000" indent="-216000">
              <a:lnSpc>
                <a:spcPct val="100000"/>
              </a:lnSpc>
              <a:buClr>
                <a:srgbClr val="000000"/>
              </a:buClr>
              <a:buSzPct val="45000"/>
              <a:buFont typeface="Wingdings" charset="2"/>
              <a:buChar char=""/>
            </a:pPr>
            <a:r>
              <a:rPr b="0" lang="en-US" sz="3200" spc="-1" strike="noStrike">
                <a:latin typeface="Arial"/>
              </a:rPr>
              <a:t> </a:t>
            </a:r>
            <a:r>
              <a:rPr b="0" lang="en-US" sz="3200" spc="-1" strike="noStrike">
                <a:latin typeface="Arial"/>
              </a:rPr>
              <a:t>We have seen how epidemiologists model epidemics and estimate the effects of non-pharmaceutical interventions</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 </a:t>
            </a:r>
            <a:r>
              <a:rPr b="0" lang="en-US" sz="3200" spc="-1" strike="noStrike">
                <a:latin typeface="Arial"/>
              </a:rPr>
              <a:t>Now we are going to turn to the ethical/political question of what governments ought to do</a:t>
            </a:r>
            <a:endParaRPr b="0" lang="en-US" sz="3200" spc="-1" strike="noStrike">
              <a:latin typeface="Arial"/>
            </a:endParaRPr>
          </a:p>
          <a:p>
            <a:pPr marL="216000" indent="-216000">
              <a:lnSpc>
                <a:spcPct val="100000"/>
              </a:lnSpc>
              <a:buClr>
                <a:srgbClr val="000000"/>
              </a:buClr>
              <a:buSzPct val="45000"/>
              <a:buFont typeface="Wingdings" charset="2"/>
              <a:buChar char=""/>
            </a:pPr>
            <a:r>
              <a:rPr b="0" lang="en-US" sz="3200" spc="-1" strike="noStrike">
                <a:latin typeface="Arial"/>
              </a:rPr>
              <a:t> </a:t>
            </a:r>
            <a:r>
              <a:rPr b="0" lang="en-US" sz="3200" spc="-1" strike="noStrike">
                <a:latin typeface="Arial"/>
              </a:rPr>
              <a:t>One moral framework that played a very important role in that debate is utilitarianism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9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One response to some of those objections has been to defend rule-utilitarianism, which is different from ordinary utilitarianism, called act-utilitarianism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On this view, an action is right if and only if it’s done in accordance with a rule part of the set of rules that would maximize general happiness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9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Problem with that response: it’s not clear how rule-utilitarianism could avoid rule-worship</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In other words, rule-utilitarianism doesn’t have the flexibility that was a nice feature of utilitarianism, even though act-utilitarianism seems a tad bit too flexible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Thus, even if it’s true that act-utilitarianism is overly flexible, rule-utilitarianism suffers from the opposite defect, i. e. it’s not flexible enough</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10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But many utilitarians deny that there is anything wrong with act-utilitarianism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They claim that the counter-examples to act-utilitarianism are not realistic and therefore are not really a problem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Problem with that response: it’s at least conceivable that a counter-example of that sort could happen, so that response seems a little bit too optimistic</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10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38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Rejoinder on behalf of act-utilitarianism: we should bite the bullet because our intuitions are not trustworthy and when they conflict with utilitarianism it’s hardly obvious that we should trust them rather than utilitarianism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Take the example of the riot: is it really obvious that we shouldn’t falsely accuse the innocent?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Sure that’s bad for him, but what about all the other innocent people who will die if we don’t do it?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This example may just illustrate that sometimes there is no good choice and morality requires that we choose the least bad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Surely we also have this intuition, after all we often praise statesmen who have made difficult choices, e. g. Churchill and Enigma and the bombing of Coventry (although this story is actually fake news)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8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61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Utilitarianism = an action is right if and only if, among the actions one can do, it’s the one that maximizes the total amount of happiness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Utilitarianism = consequentialism + hedonism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Consequentialism = </a:t>
            </a:r>
            <a:r>
              <a:rPr b="0" lang="en-US" sz="2600" spc="-1" strike="noStrike">
                <a:solidFill>
                  <a:srgbClr val="000000"/>
                </a:solidFill>
                <a:latin typeface="Arial"/>
                <a:ea typeface="Arial"/>
              </a:rPr>
              <a:t>an action is right if and only if, among the actions one can do, it’s the one that maximizes the total amount of what is intrinsically good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Arial"/>
              </a:rPr>
              <a:t>Hedonism = happiness is the only thing which is intrinsically good, everything else that is good is only instrumentally good, i. e. good in virtue of the fact that it brings about happiness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8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36000"/>
          </a:bodyPr>
          <a:p>
            <a:pPr marL="432000" indent="-323640">
              <a:lnSpc>
                <a:spcPct val="100000"/>
              </a:lnSpc>
              <a:spcAft>
                <a:spcPts val="1148"/>
              </a:spcAft>
              <a:buClr>
                <a:srgbClr val="000000"/>
              </a:buClr>
              <a:buSzPct val="45000"/>
              <a:buFont typeface="Wingdings" charset="2"/>
              <a:buChar char=""/>
            </a:pPr>
            <a:r>
              <a:rPr b="0" lang="en-US" sz="3200" spc="-1" strike="noStrike">
                <a:latin typeface="Arial"/>
              </a:rPr>
              <a:t>One consequence of utilitarianism is that the happiness of one person is worth just as much as that of any other in determining whether some action is right</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So utilitarianism is a fundamentally egalitarian moral theory</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In principle, it may still entail that we should pay more attention to some people than others though, for instance if some people are more capable of happiness than others</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But if the law of decreasing marginal utility is true, the worse off in society should in a way get special consideration according to utilitarianism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8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33000"/>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Mill’s harm principle: “The object of this Essay is to assert one very simple principle, as entitled to govern absolutely the dealings of society with the individual in the way of compulsion and control, whether the means used be physical force in the form of legal penalties, or the moral coercion of public opinion. That principle is, that the sole end for which mankind are warranted, individually or collectively, in interfering with the liberty of action of any of their number, is self-protection. That the only purpose for which power can be rightfully exercised over any member of a civilised community, against his will, is to prevent harm to others. His own good, either physical or moral, is not a sufficient warrant. He cannot rightfully be compelled to do or forbear because it will be better for him to do so, because it will make him happier, because, in the opinion of others, to do so would be wise, or even right.”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There seems to be a tension between this principle and utilitarianism</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8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42000"/>
          </a:bodyPr>
          <a:p>
            <a:pPr marL="432000" indent="-323640">
              <a:lnSpc>
                <a:spcPct val="100000"/>
              </a:lnSpc>
              <a:spcAft>
                <a:spcPts val="1148"/>
              </a:spcAft>
              <a:buClr>
                <a:srgbClr val="000000"/>
              </a:buClr>
              <a:buSzPct val="45000"/>
              <a:buFont typeface="Wingdings" charset="2"/>
              <a:buChar char=""/>
            </a:pPr>
            <a:r>
              <a:rPr b="0" lang="en-US" sz="3200" spc="-1" strike="noStrike">
                <a:latin typeface="Arial"/>
              </a:rPr>
              <a:t>First example: gay rights</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Second example: euthanasia</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Third example: animal rights</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Utilitarianism traditionally has been quite progressive because it doesn’t care about traditional morality</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Utilitarianism doesn’t give any general answer, whether an action is right or wrong depends on the details</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3200" spc="-1" strike="noStrike">
                <a:latin typeface="Arial"/>
              </a:rPr>
              <a:t>As we shall see, this can be seen as a strength of the view, but also as a weakness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8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latin typeface="Arial"/>
              </a:rPr>
              <a:t>Remember that utilitarianism = consequentialism + hedonism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Thus, if you want to refute it, you can attack consequentialism, hedonism or both</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As it happens, people have raised objections against both</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combination of consequentialism and hedonism also gives rise to problems neither does in isolation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9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70000"/>
          </a:bodyPr>
          <a:p>
            <a:pPr algn="ctr">
              <a:lnSpc>
                <a:spcPct val="100000"/>
              </a:lnSpc>
              <a:spcAft>
                <a:spcPts val="1148"/>
              </a:spcAft>
            </a:pPr>
            <a:r>
              <a:rPr b="0" lang="en-US" sz="3200" spc="-1" strike="noStrike">
                <a:latin typeface="Arial"/>
              </a:rPr>
              <a:t>Objections to hedonism</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Pianist who have an accident</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Your friends are ridiculing you behind your back</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Can the life of an oyster be preferable to that of Bach?</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The utility machine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Conclusion: t</a:t>
            </a:r>
            <a:r>
              <a:rPr b="0" lang="en-US" sz="2600" spc="-1" strike="noStrike">
                <a:solidFill>
                  <a:srgbClr val="000000"/>
                </a:solidFill>
                <a:latin typeface="Arial"/>
                <a:ea typeface="Arial"/>
              </a:rPr>
              <a:t>here seems to be many things beside happiness that we value for their own sake and which only make us happy because we already think they are good in themselves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9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51000"/>
          </a:bodyPr>
          <a:p>
            <a:pPr algn="ctr">
              <a:lnSpc>
                <a:spcPct val="100000"/>
              </a:lnSpc>
              <a:spcAft>
                <a:spcPts val="1148"/>
              </a:spcAft>
            </a:pPr>
            <a:r>
              <a:rPr b="0" lang="en-US" sz="3200" spc="-1" strike="noStrike">
                <a:latin typeface="Arial"/>
              </a:rPr>
              <a:t>Objections to consequentialism</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Justice doesn’t matter: the example of the riot + the example of the organ donor + what if the way to maximize utility is to have a lot of inequalities?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Rights don’t matter: the example of Ms York and the imaginary peeping Tom</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Backward-looking considerations don't matter: the example of breaking a promise for no good enough reason</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One way to summarize those objections is to say that they illustrate that utilitarianism is a little bit </a:t>
            </a:r>
            <a:r>
              <a:rPr b="0" i="1" lang="en-US" sz="2600" spc="-1" strike="noStrike">
                <a:latin typeface="Arial"/>
              </a:rPr>
              <a:t>too</a:t>
            </a:r>
            <a:r>
              <a:rPr b="0" lang="en-US" sz="2600" spc="-1" strike="noStrike">
                <a:latin typeface="Arial"/>
              </a:rPr>
              <a:t> flexible: there are some thing we just can’t do no matter the circumstances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140760"/>
            <a:ext cx="701964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Utilitarianism and its discontents</a:t>
            </a:r>
            <a:endParaRPr b="0" lang="en-US" sz="3570" spc="-1" strike="noStrike">
              <a:latin typeface="Arial"/>
            </a:endParaRPr>
          </a:p>
        </p:txBody>
      </p:sp>
      <p:sp>
        <p:nvSpPr>
          <p:cNvPr id="9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fontScale="66000"/>
          </a:bodyPr>
          <a:p>
            <a:pPr algn="ctr">
              <a:lnSpc>
                <a:spcPct val="100000"/>
              </a:lnSpc>
              <a:spcAft>
                <a:spcPts val="1148"/>
              </a:spcAft>
            </a:pPr>
            <a:r>
              <a:rPr b="0" lang="en-US" sz="3200" spc="-1" strike="noStrike">
                <a:latin typeface="Arial"/>
              </a:rPr>
              <a:t>Objections to the combination of consequentialism and hedonism</a:t>
            </a:r>
            <a:endParaRPr b="0" lang="en-US" sz="32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Utilitarianism is too demanding (the distinction between obligatory actions and supererogatory actions is eliminated)</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Supererogatory action = an action that is praiseworthy but not morally obligatory</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latin typeface="Arial"/>
              </a:rPr>
              <a:t>Utilitarianism undermines personal relationships because they rest on giving some people special treatment, which utilitarianism forbids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348</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2022-04-05T22:01:16Z</dcterms:created>
  <dc:creator>Philippe Lemoine</dc:creator>
  <dc:description/>
  <dc:language>en-US</dc:language>
  <cp:lastModifiedBy>Philippe Lemoine</cp:lastModifiedBy>
  <dcterms:modified xsi:type="dcterms:W3CDTF">2022-04-14T00:05:07Z</dcterms:modified>
  <cp:revision>26</cp:revision>
  <dc:subject/>
  <dc:title>Bright Blue</dc:title>
</cp:coreProperties>
</file>