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gif" ContentType="image/gif"/>
  <Override PartName="/ppt/media/image3.png" ContentType="image/png"/>
  <Override PartName="/ppt/media/image4.png" ContentType="image/pn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2920" cy="120420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0"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66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course is about epidemic modeling, but before we dive into that, let’s take a step back and ask a few more general questions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is a scientific model?</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is the relationship between scientific theories and models?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are data and how do scientific models relate to them?</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How are scientific models tested and what makes them good or bad?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0"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70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picture is simplistic, it’s not really how things work</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Data are what philosophers of science call “theory-ladden”: what data you have is affected by theoretical presuppositions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Think about the readings of a thermometers: we take them to tell us something about temperature because of theoretical considerations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Obtaining the data you need to test a model often implies relying on another model that can be even more complicated than the model you are trying to test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2"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85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 from climate science 1: records of instruments in meteorological stations, the </a:t>
            </a:r>
            <a:r>
              <a:rPr b="0" i="1" lang="en-US" sz="2600" spc="-1" strike="noStrike">
                <a:solidFill>
                  <a:srgbClr val="000000"/>
                </a:solidFill>
                <a:latin typeface="Arial"/>
                <a:ea typeface="DejaVu Sans"/>
              </a:rPr>
              <a:t>urban heat island effect</a:t>
            </a:r>
            <a:r>
              <a:rPr b="0" lang="en-US" sz="2600" spc="-1" strike="noStrike">
                <a:solidFill>
                  <a:srgbClr val="000000"/>
                </a:solidFill>
                <a:latin typeface="Arial"/>
                <a:ea typeface="DejaVu Sans"/>
              </a:rPr>
              <a:t> and the change in mean global surface temperature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 from climate science 2: satellite data and changes in the mean temperature of the troposphere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These illustrates how, while people may often take data at face value, they rely on many more or less implicit theoretical assumptions and often were obtained by using models of their own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4"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47000"/>
          </a:bodyPr>
          <a:p>
            <a:pPr algn="ctr">
              <a:lnSpc>
                <a:spcPct val="100000"/>
              </a:lnSpc>
              <a:spcAft>
                <a:spcPts val="1148"/>
              </a:spcAft>
            </a:pPr>
            <a:r>
              <a:rPr b="0" lang="en-US" sz="3200" spc="-1" strike="noStrike">
                <a:solidFill>
                  <a:srgbClr val="000000"/>
                </a:solidFill>
                <a:latin typeface="Arial"/>
                <a:ea typeface="DejaVu Sans"/>
              </a:rPr>
              <a:t>Data used for epidemic modeling</a:t>
            </a:r>
            <a:endParaRPr b="0" lang="en-US" sz="3200" spc="-1" strike="noStrike">
              <a:latin typeface="Arial"/>
            </a:endParaRPr>
          </a:p>
          <a:p>
            <a:pPr>
              <a:lnSpc>
                <a:spcPct val="100000"/>
              </a:lnSpc>
              <a:spcAft>
                <a:spcPts val="1148"/>
              </a:spcAft>
            </a:pP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same thing is true for data used for epidemic modeling</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modelers use data on cases, but those pose several questions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are interested in infections, not confirmed cases </a:t>
            </a:r>
            <a:r>
              <a:rPr b="0" i="1" lang="en-US" sz="2600" spc="-1" strike="noStrike">
                <a:solidFill>
                  <a:srgbClr val="000000"/>
                </a:solidFill>
                <a:latin typeface="Arial"/>
                <a:ea typeface="DejaVu Sans"/>
              </a:rPr>
              <a:t>per se</a:t>
            </a:r>
            <a:r>
              <a:rPr b="0" lang="en-US" sz="2600" spc="-1" strike="noStrike">
                <a:solidFill>
                  <a:srgbClr val="000000"/>
                </a:solidFill>
                <a:latin typeface="Arial"/>
                <a:ea typeface="DejaVu Sans"/>
              </a:rPr>
              <a:t>, so you have to make assumptions about how cases relate to infections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example, data on cases are affected by “day-of-the-week effects”, so people generally smooth them before using them in modeling, but there are several ways of doing that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6"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55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Another example is how long do you wait between 2 positive tests for the same person before you consider that a reinfection?</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the beginning of the pandemic, there were reports of reinfections just 1 or 2 months after the first infection in South Korea, because some people had tested positive twice in less than 2 months in South Korea</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led Jean-François Delfraissy, the head of the French Scientific Council, to say that infection didn’t confer any immunity or very little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actual explanation is that those were false positives and Delfraissy doesn’t understand Bayes’s theorem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68"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70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Another example is data on </a:t>
            </a:r>
            <a:r>
              <a:rPr b="0" i="1" lang="en-US" sz="2600" spc="-1" strike="noStrike">
                <a:solidFill>
                  <a:srgbClr val="000000"/>
                </a:solidFill>
                <a:latin typeface="Arial"/>
                <a:ea typeface="DejaVu Sans"/>
              </a:rPr>
              <a:t>seroprevalence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Seroprevalence is the proportion of the population that has antibodies against a pathogen, such as SARS-CoV-2, so we know they have been infected</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principle, by administering a serological test to a representative sample of the population, we can estimate what share of the population has been infected</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even if we have a truly representative sample, which is often not the case, there are many problems that make this more complicated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70"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70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in many cases (e. g. if we’re trying to estimate the IFR), we don’t really care about what proportion of the population has antibodies per se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we want to know is the </a:t>
            </a:r>
            <a:r>
              <a:rPr b="0" i="1" lang="en-US" sz="2600" spc="-1" strike="noStrike">
                <a:solidFill>
                  <a:srgbClr val="000000"/>
                </a:solidFill>
                <a:latin typeface="Arial"/>
                <a:ea typeface="DejaVu Sans"/>
              </a:rPr>
              <a:t>attack rate</a:t>
            </a:r>
            <a:r>
              <a:rPr b="0" lang="en-US" sz="2600" spc="-1" strike="noStrike">
                <a:solidFill>
                  <a:srgbClr val="000000"/>
                </a:solidFill>
                <a:latin typeface="Arial"/>
                <a:ea typeface="DejaVu Sans"/>
              </a:rPr>
              <a:t>, i. e. the proportion of the population has been infected</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is not the same thing because of </a:t>
            </a:r>
            <a:r>
              <a:rPr b="0" i="1" lang="en-US" sz="2600" spc="-1" strike="noStrike">
                <a:solidFill>
                  <a:srgbClr val="000000"/>
                </a:solidFill>
                <a:latin typeface="Arial"/>
                <a:ea typeface="DejaVu Sans"/>
              </a:rPr>
              <a:t>antibody decay</a:t>
            </a:r>
            <a:r>
              <a:rPr b="0" lang="en-US" sz="2600" spc="-1" strike="noStrike">
                <a:solidFill>
                  <a:srgbClr val="000000"/>
                </a:solidFill>
                <a:latin typeface="Arial"/>
                <a:ea typeface="DejaVu Sans"/>
              </a:rPr>
              <a:t>: antibody level drops over time after infection</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 in order to estimate the attack rate, you need to adjust seroprevalence to account for antibody decay, which is tricky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72"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18000"/>
          </a:bodyPr>
          <a:p>
            <a:pPr algn="ctr">
              <a:lnSpc>
                <a:spcPct val="100000"/>
              </a:lnSpc>
              <a:spcAft>
                <a:spcPts val="1148"/>
              </a:spcAft>
            </a:pPr>
            <a:r>
              <a:rPr b="0" lang="en-US" sz="4800" spc="-1" strike="noStrike">
                <a:solidFill>
                  <a:srgbClr val="000000"/>
                </a:solidFill>
                <a:latin typeface="Arial"/>
                <a:ea typeface="DejaVu Sans"/>
              </a:rPr>
              <a:t>Implication for model testing: the Quine-Duhem thesis</a:t>
            </a:r>
            <a:endParaRPr b="0" lang="en-US" sz="4800" spc="-1" strike="noStrike">
              <a:latin typeface="Arial"/>
            </a:endParaRPr>
          </a:p>
          <a:p>
            <a:pPr>
              <a:lnSpc>
                <a:spcPct val="100000"/>
              </a:lnSpc>
              <a:spcAft>
                <a:spcPts val="1148"/>
              </a:spcAft>
            </a:pPr>
            <a:endParaRPr b="0" lang="en-US" sz="48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One implication is that, if the predictions of the model don’t match the data, you don’t really have to reject the model</a:t>
            </a: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That’s because, what you are really testing is not just the model, but the model + a lot of </a:t>
            </a:r>
            <a:r>
              <a:rPr b="0" i="1" lang="en-US" sz="3200" spc="-1" strike="noStrike">
                <a:solidFill>
                  <a:srgbClr val="000000"/>
                </a:solidFill>
                <a:latin typeface="Arial"/>
                <a:ea typeface="DejaVu Sans"/>
              </a:rPr>
              <a:t>auxiliary hypotheses</a:t>
            </a:r>
            <a:r>
              <a:rPr b="0" lang="en-US" sz="3200" spc="-1" strike="noStrike">
                <a:solidFill>
                  <a:srgbClr val="000000"/>
                </a:solidFill>
                <a:latin typeface="Arial"/>
                <a:ea typeface="DejaVu Sans"/>
              </a:rPr>
              <a:t>, especially hypotheses about how the data relate to the phenomena of interest</a:t>
            </a: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So instead of rejecting the model, you could reject those hypotheses and, therefore (in the case of auxiliary hypotheses about the relationship between the data and the phenomena of interest), the data</a:t>
            </a: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3200" spc="-1" strike="noStrike">
                <a:solidFill>
                  <a:srgbClr val="000000"/>
                </a:solidFill>
                <a:latin typeface="Arial"/>
                <a:ea typeface="DejaVu Sans"/>
              </a:rPr>
              <a:t>This means that a theory/model can never really be </a:t>
            </a:r>
            <a:r>
              <a:rPr b="0" i="1" lang="en-US" sz="3200" spc="-1" strike="noStrike">
                <a:solidFill>
                  <a:srgbClr val="000000"/>
                </a:solidFill>
                <a:latin typeface="Arial"/>
                <a:ea typeface="DejaVu Sans"/>
              </a:rPr>
              <a:t>falsified</a:t>
            </a:r>
            <a:r>
              <a:rPr b="0" lang="en-US" sz="3200" spc="-1" strike="noStrike">
                <a:solidFill>
                  <a:srgbClr val="000000"/>
                </a:solidFill>
                <a:latin typeface="Arial"/>
                <a:ea typeface="DejaVu Sans"/>
              </a:rPr>
              <a:t> and falsifiability is not what makes a theory/model </a:t>
            </a:r>
            <a:r>
              <a:rPr b="0" i="1" lang="en-US" sz="3200" spc="-1" strike="noStrike">
                <a:solidFill>
                  <a:srgbClr val="000000"/>
                </a:solidFill>
                <a:latin typeface="Arial"/>
                <a:ea typeface="DejaVu Sans"/>
              </a:rPr>
              <a:t>scientific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2"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70000"/>
          </a:bodyPr>
          <a:p>
            <a:pPr algn="ctr">
              <a:lnSpc>
                <a:spcPct val="100000"/>
              </a:lnSpc>
              <a:spcAft>
                <a:spcPts val="1148"/>
              </a:spcAft>
            </a:pPr>
            <a:r>
              <a:rPr b="0" lang="en-US" sz="3200" spc="-1" strike="noStrike">
                <a:solidFill>
                  <a:srgbClr val="000000"/>
                </a:solidFill>
                <a:latin typeface="Arial"/>
                <a:ea typeface="DejaVu Sans"/>
              </a:rPr>
              <a:t>What is a scientific model?</a:t>
            </a:r>
            <a:endParaRPr b="0" lang="en-US" sz="3200" spc="-1" strike="noStrike">
              <a:latin typeface="Arial"/>
            </a:endParaRPr>
          </a:p>
          <a:p>
            <a:pPr>
              <a:lnSpc>
                <a:spcPct val="100000"/>
              </a:lnSpc>
              <a:spcAft>
                <a:spcPts val="1148"/>
              </a:spcAft>
            </a:pP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Typically a set of mathematical equations or a computer program that allows you to make inferences about a target of interest</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it can be used to make quantitative or qualitative predictions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There can always be many different models even the same target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4"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57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Scientific models always involve </a:t>
            </a:r>
            <a:r>
              <a:rPr b="0" i="1" lang="en-US" sz="2600" spc="-1" strike="noStrike">
                <a:solidFill>
                  <a:srgbClr val="000000"/>
                </a:solidFill>
                <a:latin typeface="Arial"/>
                <a:ea typeface="DejaVu Sans"/>
              </a:rPr>
              <a:t>idealizations</a:t>
            </a:r>
            <a:r>
              <a:rPr b="0" lang="en-US" sz="2600" spc="-1" strike="noStrike">
                <a:solidFill>
                  <a:srgbClr val="000000"/>
                </a:solidFill>
                <a:latin typeface="Arial"/>
                <a:ea typeface="DejaVu Sans"/>
              </a:rPr>
              <a:t>, which are departures from reality</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Aristotelian idealizations: stripping away of irrelevant (for current purposes) properties (e. g. planets have a mean surface temperature, but we ignore it when calculating orbits)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Galilean idealizations: introducing distortions relative to reality (e. g. assuming the string of a pendulum is massless)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All models are wrong, but some are useful.” (George E. P. Box)</a:t>
            </a:r>
            <a:endParaRPr b="0" lang="en-US" sz="2600" spc="-1" strike="noStrike">
              <a:latin typeface="Arial"/>
            </a:endParaRPr>
          </a:p>
          <a:p>
            <a:pPr>
              <a:lnSpc>
                <a:spcPct val="100000"/>
              </a:lnSpc>
              <a:spcAft>
                <a:spcPts val="1148"/>
              </a:spcAf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6"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94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Models rely on idealizations for several different reasons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To make the model mathematically/computationally tractable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Because depending on what you want to use the model for, some aspects of reality are not going to be relevant</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What idealizations you make depend on various factors such as what you want to use the model for, what kind of computational power you have at your disposal, etc.</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48"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a:bodyPr>
          <a:p>
            <a:pPr algn="ctr">
              <a:lnSpc>
                <a:spcPct val="100000"/>
              </a:lnSpc>
              <a:spcAft>
                <a:spcPts val="1148"/>
              </a:spcAft>
            </a:pPr>
            <a:r>
              <a:rPr b="0" lang="en-US" sz="3200" spc="-1" strike="noStrike">
                <a:solidFill>
                  <a:srgbClr val="000000"/>
                </a:solidFill>
                <a:latin typeface="Arial"/>
                <a:ea typeface="DejaVu Sans"/>
              </a:rPr>
              <a:t>Example: the simple gravity pendulum</a:t>
            </a:r>
            <a:endParaRPr b="0" lang="en-US" sz="3200" spc="-1" strike="noStrike">
              <a:latin typeface="Arial"/>
            </a:endParaRPr>
          </a:p>
          <a:p>
            <a:pPr>
              <a:lnSpc>
                <a:spcPct val="100000"/>
              </a:lnSpc>
              <a:spcAft>
                <a:spcPts val="1148"/>
              </a:spcAft>
            </a:pPr>
            <a:endParaRPr b="0" lang="en-US" sz="3200" spc="-1" strike="noStrike">
              <a:latin typeface="Arial"/>
            </a:endParaRPr>
          </a:p>
        </p:txBody>
      </p:sp>
      <p:pic>
        <p:nvPicPr>
          <p:cNvPr id="49" name="" descr=""/>
          <p:cNvPicPr/>
          <p:nvPr/>
        </p:nvPicPr>
        <p:blipFill>
          <a:blip r:embed="rId1"/>
          <a:stretch/>
        </p:blipFill>
        <p:spPr>
          <a:xfrm>
            <a:off x="3168000" y="1898640"/>
            <a:ext cx="3526560" cy="3238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pic>
        <p:nvPicPr>
          <p:cNvPr id="51" name="" descr=""/>
          <p:cNvPicPr/>
          <p:nvPr/>
        </p:nvPicPr>
        <p:blipFill>
          <a:blip r:embed="rId1"/>
          <a:stretch/>
        </p:blipFill>
        <p:spPr>
          <a:xfrm>
            <a:off x="1102680" y="1627920"/>
            <a:ext cx="2639880" cy="3173040"/>
          </a:xfrm>
          <a:prstGeom prst="rect">
            <a:avLst/>
          </a:prstGeom>
          <a:ln>
            <a:noFill/>
          </a:ln>
        </p:spPr>
      </p:pic>
      <p:pic>
        <p:nvPicPr>
          <p:cNvPr id="52" name="" descr=""/>
          <p:cNvPicPr/>
          <p:nvPr/>
        </p:nvPicPr>
        <p:blipFill>
          <a:blip r:embed="rId2"/>
          <a:stretch/>
        </p:blipFill>
        <p:spPr>
          <a:xfrm>
            <a:off x="4440240" y="2808000"/>
            <a:ext cx="4846320" cy="9435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54"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94000"/>
          </a:bodyPr>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model is no good if you want to predict the motion of a real pendulum because it’s unrealistic</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in reality, there is friction so the motion doesn’t continue indefinitely</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However, if you just want to understand how gravity can produce oscillating motion, it’s pretty good</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another purpose, you may have to introduce a dampening term in the model, to account for friction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56"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37000"/>
          </a:bodyPr>
          <a:p>
            <a:pPr algn="ctr">
              <a:lnSpc>
                <a:spcPct val="100000"/>
              </a:lnSpc>
              <a:spcAft>
                <a:spcPts val="1148"/>
              </a:spcAft>
            </a:pPr>
            <a:r>
              <a:rPr b="0" lang="en-US" sz="3200" spc="-1" strike="noStrike">
                <a:solidFill>
                  <a:srgbClr val="000000"/>
                </a:solidFill>
                <a:latin typeface="Arial"/>
                <a:ea typeface="DejaVu Sans"/>
              </a:rPr>
              <a:t>Models and theory</a:t>
            </a:r>
            <a:endParaRPr b="0" lang="en-US" sz="3200" spc="-1" strike="noStrike">
              <a:latin typeface="Arial"/>
            </a:endParaRPr>
          </a:p>
          <a:p>
            <a:pPr algn="ctr">
              <a:lnSpc>
                <a:spcPct val="100000"/>
              </a:lnSpc>
              <a:spcAft>
                <a:spcPts val="1148"/>
              </a:spcAft>
            </a:pP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Models as mediators”: theory can’t be used directly to make inferences about systems, you must first create a model, which is derived from theory but not only</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simple gravity pendulum also illustrates the relationship between models and theory</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equations were derived from fundamental laws of nature, but not only</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Some assumptions were made about the physical setup, mathematical approximations were used, etc.</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Similar for other, more complicated scientific models, but different scientific models are more or less directly related to theory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504000" y="140760"/>
            <a:ext cx="701856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Introduction to scientific modeling</a:t>
            </a:r>
            <a:endParaRPr b="0" lang="en-US" sz="3570" spc="-1" strike="noStrike">
              <a:latin typeface="Arial"/>
            </a:endParaRPr>
          </a:p>
        </p:txBody>
      </p:sp>
      <p:sp>
        <p:nvSpPr>
          <p:cNvPr id="58" name="CustomShape 2"/>
          <p:cNvSpPr/>
          <p:nvPr/>
        </p:nvSpPr>
        <p:spPr>
          <a:xfrm>
            <a:off x="504000" y="1368000"/>
            <a:ext cx="9070560" cy="3286800"/>
          </a:xfrm>
          <a:prstGeom prst="rect">
            <a:avLst/>
          </a:prstGeom>
          <a:noFill/>
          <a:ln>
            <a:noFill/>
          </a:ln>
        </p:spPr>
        <p:style>
          <a:lnRef idx="0"/>
          <a:fillRef idx="0"/>
          <a:effectRef idx="0"/>
          <a:fontRef idx="minor"/>
        </p:style>
        <p:txBody>
          <a:bodyPr lIns="0" rIns="0" tIns="0" bIns="0">
            <a:normAutofit fontScale="97000"/>
          </a:bodyPr>
          <a:p>
            <a:pPr algn="ctr">
              <a:lnSpc>
                <a:spcPct val="100000"/>
              </a:lnSpc>
              <a:spcAft>
                <a:spcPts val="1148"/>
              </a:spcAft>
            </a:pPr>
            <a:r>
              <a:rPr b="0" lang="en-US" sz="3200" spc="-1" strike="noStrike">
                <a:solidFill>
                  <a:srgbClr val="000000"/>
                </a:solidFill>
                <a:latin typeface="Arial"/>
                <a:ea typeface="DejaVu Sans"/>
              </a:rPr>
              <a:t>What are data?</a:t>
            </a:r>
            <a:endParaRPr b="0" lang="en-US" sz="3200" spc="-1" strike="noStrike">
              <a:latin typeface="Arial"/>
            </a:endParaRPr>
          </a:p>
          <a:p>
            <a:pPr algn="ctr">
              <a:lnSpc>
                <a:spcPct val="100000"/>
              </a:lnSpc>
              <a:spcAft>
                <a:spcPts val="1148"/>
              </a:spcAft>
            </a:pPr>
            <a:endParaRPr b="0" lang="en-US" sz="32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People often think of data as “given” to scientists</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On this view, models and theories are tested against data that is given “from the outside”</a:t>
            </a:r>
            <a:endParaRPr b="0" lang="en-US" sz="2600" spc="-1" strike="noStrike">
              <a:latin typeface="Arial"/>
            </a:endParaRPr>
          </a:p>
          <a:p>
            <a:pPr marL="432000" indent="-32256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If the model or theory is consistent with the data, we say that it’s supported by the data, otherwise it’s falsified</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268</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2022-02-09T16:31:29Z</dcterms:created>
  <dc:creator>Philippe Lemoine</dc:creator>
  <dc:description/>
  <dc:language>en-US</dc:language>
  <cp:lastModifiedBy>Philippe Lemoine</cp:lastModifiedBy>
  <dcterms:modified xsi:type="dcterms:W3CDTF">2022-06-22T15:35:27Z</dcterms:modified>
  <cp:revision>96</cp:revision>
  <dc:subject/>
  <dc:title>Bright Blue</dc:title>
</cp:coreProperties>
</file>