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_rels/slideLayout7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30.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55.xml.rels" ContentType="application/vnd.openxmlformats-package.relationships+xml"/>
  <Override PartName="/ppt/slideLayouts/_rels/slideLayout6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6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46.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9.xml.rels" ContentType="application/vnd.openxmlformats-package.relationships+xml"/>
  <Override PartName="/ppt/slideLayouts/_rels/slideLayout56.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47.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43.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64.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48.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1.xml.rels" ContentType="application/vnd.openxmlformats-package.relationships+xml"/>
  <Override PartName="/ppt/slideLayouts/_rels/slideLayout24.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3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1.xml.rels" ContentType="application/vnd.openxmlformats-package.relationships+xml"/>
  <Override PartName="/ppt/slideLayouts/_rels/slideLayout17.xml.rels" ContentType="application/vnd.openxmlformats-package.relationships+xml"/>
  <Override PartName="/ppt/slideLayouts/_rels/slideLayout36.xml.rels" ContentType="application/vnd.openxmlformats-package.relationships+xml"/>
  <Override PartName="/ppt/slideLayouts/_rels/slideLayout28.xml.rels" ContentType="application/vnd.openxmlformats-package.relationships+xml"/>
  <Override PartName="/ppt/slideLayouts/_rels/slideLayout49.xml.rels" ContentType="application/vnd.openxmlformats-package.relationship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8.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7.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37.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56.xml" ContentType="application/vnd.openxmlformats-officedocument.presentationml.slideLayout+xml"/>
  <Override PartName="/ppt/slideLayouts/slideLayout38.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57.xml" ContentType="application/vnd.openxmlformats-officedocument.presentationml.slideLayout+xml"/>
  <Override PartName="/ppt/slideLayouts/slideLayout39.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15.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0"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9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9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9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99"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1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2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2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3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3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3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88600" cy="119988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88600" cy="119988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58320" y="81000"/>
            <a:ext cx="7788600" cy="1199880"/>
          </a:xfrm>
          <a:prstGeom prst="rect">
            <a:avLst/>
          </a:prstGeom>
          <a:ln>
            <a:noFill/>
          </a:ln>
        </p:spPr>
      </p:pic>
      <p:sp>
        <p:nvSpPr>
          <p:cNvPr id="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58320" y="81000"/>
            <a:ext cx="7788600" cy="1199880"/>
          </a:xfrm>
          <a:prstGeom prst="rect">
            <a:avLst/>
          </a:prstGeom>
          <a:ln>
            <a:noFill/>
          </a:ln>
        </p:spPr>
      </p:pic>
      <p:sp>
        <p:nvSpPr>
          <p:cNvPr id="1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2"/>
          <a:stretch/>
        </p:blipFill>
        <p:spPr>
          <a:xfrm>
            <a:off x="-58320" y="81000"/>
            <a:ext cx="7788600" cy="1199880"/>
          </a:xfrm>
          <a:prstGeom prst="rect">
            <a:avLst/>
          </a:prstGeom>
          <a:ln>
            <a:noFill/>
          </a:ln>
        </p:spPr>
      </p:pic>
      <p:sp>
        <p:nvSpPr>
          <p:cNvPr id="1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8"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 descr=""/>
          <p:cNvPicPr/>
          <p:nvPr/>
        </p:nvPicPr>
        <p:blipFill>
          <a:blip r:embed="rId2"/>
          <a:stretch/>
        </p:blipFill>
        <p:spPr>
          <a:xfrm>
            <a:off x="-58320" y="81000"/>
            <a:ext cx="7788600" cy="1199880"/>
          </a:xfrm>
          <a:prstGeom prst="rect">
            <a:avLst/>
          </a:prstGeom>
          <a:ln>
            <a:noFill/>
          </a:ln>
        </p:spPr>
      </p:pic>
      <p:sp>
        <p:nvSpPr>
          <p:cNvPr id="1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35" name="CustomShape 2"/>
          <p:cNvSpPr/>
          <p:nvPr/>
        </p:nvSpPr>
        <p:spPr>
          <a:xfrm>
            <a:off x="504000" y="1368000"/>
            <a:ext cx="9066240" cy="3282480"/>
          </a:xfrm>
          <a:prstGeom prst="rect">
            <a:avLst/>
          </a:prstGeom>
          <a:noFill/>
          <a:ln>
            <a:noFill/>
          </a:ln>
        </p:spPr>
        <p:style>
          <a:lnRef idx="0"/>
          <a:fillRef idx="0"/>
          <a:effectRef idx="0"/>
          <a:fontRef idx="minor"/>
        </p:style>
        <p:txBody>
          <a:bodyPr lIns="0" rIns="0" tIns="0" bIns="0">
            <a:normAutofit/>
          </a:bodyPr>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Now that we have briefly talked about scientific modeling in general, we are going to start discussing epidemic modeling specifically</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More precisely, we are going to study the SIR model and its variants</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is the basic model of the epidemiology of infectious disease and most of the more complicated models that are used in practice are based on it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62" name="CustomShape 2"/>
          <p:cNvSpPr/>
          <p:nvPr/>
        </p:nvSpPr>
        <p:spPr>
          <a:xfrm>
            <a:off x="504000" y="1368000"/>
            <a:ext cx="9066240" cy="3282480"/>
          </a:xfrm>
          <a:prstGeom prst="rect">
            <a:avLst/>
          </a:prstGeom>
          <a:noFill/>
          <a:ln>
            <a:noFill/>
          </a:ln>
        </p:spPr>
        <p:style>
          <a:lnRef idx="0"/>
          <a:fillRef idx="0"/>
          <a:effectRef idx="0"/>
          <a:fontRef idx="minor"/>
        </p:style>
        <p:txBody>
          <a:bodyPr lIns="0" rIns="0" tIns="0" bIns="0">
            <a:normAutofit fontScale="28000"/>
          </a:bodyPr>
          <a:p>
            <a:pPr algn="ctr">
              <a:lnSpc>
                <a:spcPct val="100000"/>
              </a:lnSpc>
              <a:spcBef>
                <a:spcPts val="1417"/>
              </a:spcBef>
            </a:pPr>
            <a:r>
              <a:rPr b="0" lang="en-US" sz="3200" spc="-1" strike="noStrike">
                <a:solidFill>
                  <a:srgbClr val="000000"/>
                </a:solidFill>
                <a:latin typeface="Arial"/>
                <a:ea typeface="Arial"/>
              </a:rPr>
              <a:t>Basic reproduction number and effective reproduction number in the SIR model</a:t>
            </a:r>
            <a:endParaRPr b="0" lang="en-US" sz="32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Arial"/>
              </a:rPr>
              <a:t>Note that the epidemic will start receding when the number of people in the infected compartment starts going down, i. e.                       or                </a:t>
            </a:r>
            <a:endParaRPr b="0" lang="en-US" sz="26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Arial"/>
              </a:rPr>
              <a:t>This condition can be rewritten as</a:t>
            </a:r>
            <a:endParaRPr b="0" lang="en-US" sz="26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Arial"/>
              </a:rPr>
              <a:t>But             is the average number of people that someone who is infected would infect during the course of the infectious period if everyone in the population were susceptible, which is called the </a:t>
            </a:r>
            <a:r>
              <a:rPr b="0" i="1" lang="en-US" sz="2600" spc="-1" strike="noStrike">
                <a:solidFill>
                  <a:srgbClr val="000000"/>
                </a:solidFill>
                <a:latin typeface="Arial"/>
                <a:ea typeface="Arial"/>
              </a:rPr>
              <a:t>basic reproduction number</a:t>
            </a:r>
            <a:r>
              <a:rPr b="0" lang="en-US" sz="2600" spc="-1" strike="noStrike">
                <a:solidFill>
                  <a:srgbClr val="000000"/>
                </a:solidFill>
                <a:latin typeface="Arial"/>
                <a:ea typeface="Arial"/>
              </a:rPr>
              <a:t> (noted R</a:t>
            </a:r>
            <a:r>
              <a:rPr b="0" lang="en-US" sz="2600" spc="-1" strike="noStrike" baseline="-33000">
                <a:solidFill>
                  <a:srgbClr val="000000"/>
                </a:solidFill>
                <a:latin typeface="Arial"/>
                <a:ea typeface="Arial"/>
              </a:rPr>
              <a:t>0</a:t>
            </a:r>
            <a:r>
              <a:rPr b="0" lang="en-US" sz="2600" spc="-1" strike="noStrike">
                <a:solidFill>
                  <a:srgbClr val="000000"/>
                </a:solidFill>
                <a:latin typeface="Arial"/>
                <a:ea typeface="Arial"/>
              </a:rPr>
              <a:t>)</a:t>
            </a:r>
            <a:endParaRPr b="0" lang="en-US" sz="2600" spc="-1" strike="noStrike">
              <a:latin typeface="Arial"/>
            </a:endParaRPr>
          </a:p>
          <a:p>
            <a:pPr marL="432000" indent="-3189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Arial"/>
              </a:rPr>
              <a:t>Not everyne in the population is susceptible though, so        is the average number of people that someone who is infected actually infects, which is called the </a:t>
            </a:r>
            <a:r>
              <a:rPr b="0" i="1" lang="en-US" sz="2600" spc="-1" strike="noStrike">
                <a:solidFill>
                  <a:srgbClr val="000000"/>
                </a:solidFill>
                <a:latin typeface="Arial"/>
                <a:ea typeface="Arial"/>
              </a:rPr>
              <a:t>effective reproduction number</a:t>
            </a:r>
            <a:r>
              <a:rPr b="0" lang="en-US" sz="2600" spc="-1" strike="noStrike">
                <a:solidFill>
                  <a:srgbClr val="000000"/>
                </a:solidFill>
                <a:latin typeface="Arial"/>
                <a:ea typeface="Arial"/>
              </a:rPr>
              <a:t> (noted R</a:t>
            </a:r>
            <a:r>
              <a:rPr b="0" lang="en-US" sz="2600" spc="-1" strike="noStrike" baseline="-33000">
                <a:solidFill>
                  <a:srgbClr val="000000"/>
                </a:solidFill>
                <a:latin typeface="Arial"/>
                <a:ea typeface="Arial"/>
              </a:rPr>
              <a:t>t</a:t>
            </a:r>
            <a:r>
              <a:rPr b="0" lang="en-US" sz="2600" spc="-1" strike="noStrike">
                <a:solidFill>
                  <a:srgbClr val="000000"/>
                </a:solidFill>
                <a:latin typeface="Arial"/>
                <a:ea typeface="Arial"/>
              </a:rPr>
              <a:t>), and the condition just means that the epidemic starts receding when the effective reproduction number falls below 1 </a:t>
            </a:r>
            <a:endParaRPr b="0" lang="en-US" sz="2600" spc="-1" strike="noStrike">
              <a:latin typeface="Arial"/>
            </a:endParaRPr>
          </a:p>
        </p:txBody>
      </p:sp>
      <mc:AlternateContent>
        <mc:Choice xmlns:a14="http://schemas.microsoft.com/office/drawing/2010/main" Requires="a14">
          <p:sp>
            <p:nvSpPr>
              <p:cNvPr id="263" name="Formula 3"/>
              <p:cNvSpPr txBox="1"/>
              <p:nvPr/>
            </p:nvSpPr>
            <p:spPr>
              <a:xfrm>
                <a:off x="4206240" y="1970280"/>
                <a:ext cx="1121040" cy="407880"/>
              </a:xfrm>
              <a:prstGeom prst="rect">
                <a:avLst/>
              </a:prstGeom>
            </p:spPr>
            <p:txBody>
              <a:bodyPr/>
              <a:p>
                <a14:m>
                  <m:oMath xmlns:m="http://schemas.openxmlformats.org/officeDocument/2006/math">
                    <m:r>
                      <m:t xml:space="preserve">β</m:t>
                    </m:r>
                    <m:r>
                      <m:t xml:space="preserve">I</m:t>
                    </m:r>
                    <m:f>
                      <m:num>
                        <m:r>
                          <m:t xml:space="preserve">S</m:t>
                        </m:r>
                      </m:num>
                      <m:den>
                        <m:r>
                          <m:t xml:space="preserve">N</m:t>
                        </m:r>
                      </m:den>
                    </m:f>
                    <m:r>
                      <m:t xml:space="preserve">−</m:t>
                    </m:r>
                    <m:r>
                      <m:t xml:space="preserve">γ</m:t>
                    </m:r>
                    <m:r>
                      <m:t xml:space="preserve">I</m:t>
                    </m:r>
                    <m:r>
                      <m:t xml:space="preserve">&lt;</m:t>
                    </m:r>
                    <m:r>
                      <m:t xml:space="preserve">0</m:t>
                    </m:r>
                  </m:oMath>
                </a14:m>
              </a:p>
            </p:txBody>
          </p:sp>
        </mc:Choice>
        <mc:Fallback/>
      </mc:AlternateContent>
      <mc:AlternateContent>
        <mc:Choice xmlns:a14="http://schemas.microsoft.com/office/drawing/2010/main" Requires="a14">
          <p:sp>
            <p:nvSpPr>
              <p:cNvPr id="264" name="Formula 4"/>
              <p:cNvSpPr txBox="1"/>
              <p:nvPr/>
            </p:nvSpPr>
            <p:spPr>
              <a:xfrm>
                <a:off x="5760720" y="1960560"/>
                <a:ext cx="856080" cy="407880"/>
              </a:xfrm>
              <a:prstGeom prst="rect">
                <a:avLst/>
              </a:prstGeom>
            </p:spPr>
            <p:txBody>
              <a:bodyPr/>
              <a:p>
                <a14:m>
                  <m:oMath xmlns:m="http://schemas.openxmlformats.org/officeDocument/2006/math">
                    <m:r>
                      <m:t xml:space="preserve">β</m:t>
                    </m:r>
                    <m:r>
                      <m:t xml:space="preserve">I</m:t>
                    </m:r>
                    <m:f>
                      <m:num>
                        <m:r>
                          <m:t xml:space="preserve">S</m:t>
                        </m:r>
                      </m:num>
                      <m:den>
                        <m:r>
                          <m:t xml:space="preserve">N</m:t>
                        </m:r>
                      </m:den>
                    </m:f>
                    <m:r>
                      <m:t xml:space="preserve">&lt;</m:t>
                    </m:r>
                    <m:r>
                      <m:t xml:space="preserve">γ</m:t>
                    </m:r>
                    <m:r>
                      <m:t xml:space="preserve">I</m:t>
                    </m:r>
                  </m:oMath>
                </a14:m>
              </a:p>
            </p:txBody>
          </p:sp>
        </mc:Choice>
        <mc:Fallback/>
      </mc:AlternateContent>
      <mc:AlternateContent>
        <mc:Choice xmlns:a14="http://schemas.microsoft.com/office/drawing/2010/main" Requires="a14">
          <p:sp>
            <p:nvSpPr>
              <p:cNvPr id="265" name="Formula 5"/>
              <p:cNvSpPr txBox="1"/>
              <p:nvPr/>
            </p:nvSpPr>
            <p:spPr>
              <a:xfrm>
                <a:off x="3916800" y="2286000"/>
                <a:ext cx="654840" cy="407880"/>
              </a:xfrm>
              <a:prstGeom prst="rect">
                <a:avLst/>
              </a:prstGeom>
            </p:spPr>
            <p:txBody>
              <a:bodyPr/>
              <a:p>
                <a14:m>
                  <m:oMath xmlns:m="http://schemas.openxmlformats.org/officeDocument/2006/math">
                    <m:f>
                      <m:num>
                        <m:r>
                          <m:t xml:space="preserve">β</m:t>
                        </m:r>
                      </m:num>
                      <m:den>
                        <m:r>
                          <m:t xml:space="preserve">γ</m:t>
                        </m:r>
                      </m:den>
                    </m:f>
                    <m:f>
                      <m:num>
                        <m:r>
                          <m:t xml:space="preserve">S</m:t>
                        </m:r>
                      </m:num>
                      <m:den>
                        <m:r>
                          <m:t xml:space="preserve">N</m:t>
                        </m:r>
                      </m:den>
                    </m:f>
                    <m:r>
                      <m:t xml:space="preserve">&lt;</m:t>
                    </m:r>
                    <m:r>
                      <m:t xml:space="preserve">1</m:t>
                    </m:r>
                  </m:oMath>
                </a14:m>
              </a:p>
            </p:txBody>
          </p:sp>
        </mc:Choice>
        <mc:Fallback/>
      </mc:AlternateContent>
      <mc:AlternateContent>
        <mc:Choice xmlns:a14="http://schemas.microsoft.com/office/drawing/2010/main" Requires="a14">
          <p:sp>
            <p:nvSpPr>
              <p:cNvPr id="266" name="Formula 6"/>
              <p:cNvSpPr txBox="1"/>
              <p:nvPr/>
            </p:nvSpPr>
            <p:spPr>
              <a:xfrm>
                <a:off x="1097280" y="2619000"/>
                <a:ext cx="755280" cy="362160"/>
              </a:xfrm>
              <a:prstGeom prst="rect">
                <a:avLst/>
              </a:prstGeom>
            </p:spPr>
            <p:txBody>
              <a:bodyPr/>
              <a:p>
                <a14:m>
                  <m:oMath xmlns:m="http://schemas.openxmlformats.org/officeDocument/2006/math">
                    <m:f>
                      <m:num>
                        <m:r>
                          <m:t xml:space="preserve">β</m:t>
                        </m:r>
                      </m:num>
                      <m:den>
                        <m:r>
                          <m:t xml:space="preserve">γ</m:t>
                        </m:r>
                      </m:den>
                    </m:f>
                    <m:r>
                      <m:t xml:space="preserve">=</m:t>
                    </m:r>
                    <m:r>
                      <m:t xml:space="preserve">β</m:t>
                    </m:r>
                    <m:r>
                      <m:t xml:space="preserve">D</m:t>
                    </m:r>
                  </m:oMath>
                </a14:m>
              </a:p>
            </p:txBody>
          </p:sp>
        </mc:Choice>
        <mc:Fallback/>
      </mc:AlternateContent>
      <mc:AlternateContent>
        <mc:Choice xmlns:a14="http://schemas.microsoft.com/office/drawing/2010/main" Requires="a14">
          <p:sp>
            <p:nvSpPr>
              <p:cNvPr id="267" name="Formula 7"/>
              <p:cNvSpPr txBox="1"/>
              <p:nvPr/>
            </p:nvSpPr>
            <p:spPr>
              <a:xfrm>
                <a:off x="5852160" y="3402720"/>
                <a:ext cx="389520" cy="362160"/>
              </a:xfrm>
              <a:prstGeom prst="rect">
                <a:avLst/>
              </a:prstGeom>
            </p:spPr>
            <p:txBody>
              <a:bodyPr/>
              <a:p>
                <a14:m>
                  <m:oMath xmlns:m="http://schemas.openxmlformats.org/officeDocument/2006/math">
                    <m:f>
                      <m:num>
                        <m:r>
                          <m:t xml:space="preserve">β</m:t>
                        </m:r>
                      </m:num>
                      <m:den>
                        <m:r>
                          <m:t xml:space="preserve">γ</m:t>
                        </m:r>
                      </m:den>
                    </m:f>
                    <m:f>
                      <m:num>
                        <m:r>
                          <m:t xml:space="preserve">S</m:t>
                        </m:r>
                      </m:num>
                      <m:den>
                        <m:r>
                          <m:t xml:space="preserve">N</m:t>
                        </m:r>
                      </m:den>
                    </m:f>
                  </m:oMath>
                </a14:m>
              </a:p>
            </p:txBody>
          </p:sp>
        </mc:Choice>
        <mc:Fallback/>
      </mc:AlternateContent>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155880"/>
            <a:ext cx="71733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69" name="CustomShape 2"/>
          <p:cNvSpPr/>
          <p:nvPr/>
        </p:nvSpPr>
        <p:spPr>
          <a:xfrm>
            <a:off x="504000" y="1326600"/>
            <a:ext cx="9068040" cy="3284640"/>
          </a:xfrm>
          <a:prstGeom prst="rect">
            <a:avLst/>
          </a:prstGeom>
          <a:noFill/>
          <a:ln>
            <a:noFill/>
          </a:ln>
        </p:spPr>
        <p:style>
          <a:lnRef idx="0"/>
          <a:fillRef idx="0"/>
          <a:effectRef idx="0"/>
          <a:fontRef idx="minor"/>
        </p:style>
        <p:txBody>
          <a:bodyPr lIns="0" rIns="0" tIns="0" bIns="0">
            <a:normAutofit fontScale="24000"/>
          </a:bodyPr>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This makes intuitive sense if you think about it, because the basic reproduction number depends on the rate of transmission β but also on D which is just 1/γ </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Meanwhile, the effective reproduction number is just the product of the basic reproduction and the proportion of susceptible in the population </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For instance, if the basic reproduction number is 3 and 1/3 of the population has been infected and has recovered, someone who is infected will on average infect 2 people so the I(nfected) compartment will continue to grow</a:t>
            </a:r>
            <a:endParaRPr b="0" lang="en-US" sz="3200" spc="-1" strike="noStrike">
              <a:latin typeface="Arial"/>
            </a:endParaRPr>
          </a:p>
          <a:p>
            <a:pPr marL="432000" indent="-3200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But if 2/3 of the population has been infected and has recovered, he will only infect 1 person on average, because 2/3 of the people he interacts with are no longer susceptible so the I(nfected) compartment will stop growing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504000" y="158760"/>
            <a:ext cx="7174440" cy="10807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50" spc="-1" strike="noStrike">
                <a:solidFill>
                  <a:srgbClr val="ffffff"/>
                </a:solidFill>
                <a:latin typeface="Arial"/>
                <a:ea typeface="Arial"/>
              </a:rPr>
              <a:t>Modeling the pandemic – The SIR model and its variants</a:t>
            </a:r>
            <a:endParaRPr b="0" lang="en-US" sz="3550" spc="-1" strike="noStrike">
              <a:latin typeface="Arial"/>
            </a:endParaRPr>
          </a:p>
        </p:txBody>
      </p:sp>
      <p:sp>
        <p:nvSpPr>
          <p:cNvPr id="271" name="CustomShape 2"/>
          <p:cNvSpPr/>
          <p:nvPr/>
        </p:nvSpPr>
        <p:spPr>
          <a:xfrm>
            <a:off x="504000" y="1326600"/>
            <a:ext cx="9069480" cy="3286080"/>
          </a:xfrm>
          <a:prstGeom prst="rect">
            <a:avLst/>
          </a:prstGeom>
          <a:noFill/>
          <a:ln>
            <a:noFill/>
          </a:ln>
        </p:spPr>
        <p:style>
          <a:lnRef idx="0"/>
          <a:fillRef idx="0"/>
          <a:effectRef idx="0"/>
          <a:fontRef idx="minor"/>
        </p:style>
        <p:txBody>
          <a:bodyPr lIns="0" rIns="0" tIns="0" bIns="0">
            <a:normAutofit fontScale="35000"/>
          </a:bodyPr>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At the beginning of the epidemic, when almost everyone is susceptible, the epidemic grows quasi-exponentially (i. e. at constant rate)</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However, this doesn’t last, because due to people getting infected and becoming immune R</a:t>
            </a:r>
            <a:r>
              <a:rPr b="0" lang="en-US" sz="2800" spc="-1" strike="noStrike" baseline="-33000">
                <a:solidFill>
                  <a:srgbClr val="000000"/>
                </a:solidFill>
                <a:latin typeface="Arial"/>
                <a:ea typeface="DejaVu Sans"/>
              </a:rPr>
              <a:t>t</a:t>
            </a:r>
            <a:r>
              <a:rPr b="0" lang="en-US" sz="2800" spc="-1" strike="noStrike">
                <a:solidFill>
                  <a:srgbClr val="000000"/>
                </a:solidFill>
                <a:latin typeface="Arial"/>
                <a:ea typeface="DejaVu Sans"/>
              </a:rPr>
              <a:t> gradually goes down</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Because the SIR model assumes that infection takes place at constant rate, it implies that the generation time is exponentially distributed, in which case R</a:t>
            </a:r>
            <a:r>
              <a:rPr b="0" lang="en-US" sz="2800" spc="-1" strike="noStrike" baseline="-33000">
                <a:solidFill>
                  <a:srgbClr val="000000"/>
                </a:solidFill>
                <a:latin typeface="Arial"/>
                <a:ea typeface="DejaVu Sans"/>
              </a:rPr>
              <a:t>t</a:t>
            </a:r>
            <a:r>
              <a:rPr b="0" lang="en-US" sz="2800" spc="-1" strike="noStrike">
                <a:solidFill>
                  <a:srgbClr val="000000"/>
                </a:solidFill>
                <a:latin typeface="Arial"/>
                <a:ea typeface="DejaVu Sans"/>
              </a:rPr>
              <a:t> = 1 + g(t)T (where R</a:t>
            </a:r>
            <a:r>
              <a:rPr b="0" lang="en-US" sz="2800" spc="-1" strike="noStrike" baseline="-33000">
                <a:solidFill>
                  <a:srgbClr val="000000"/>
                </a:solidFill>
                <a:latin typeface="Arial"/>
                <a:ea typeface="DejaVu Sans"/>
              </a:rPr>
              <a:t>t</a:t>
            </a:r>
            <a:r>
              <a:rPr b="0" lang="en-US" sz="2800" spc="-1" strike="noStrike">
                <a:solidFill>
                  <a:srgbClr val="000000"/>
                </a:solidFill>
                <a:latin typeface="Arial"/>
                <a:ea typeface="DejaVu Sans"/>
              </a:rPr>
              <a:t> is the effective reproduction number, g(t) the epidemic growth rate and T is the mean generation time)</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So g(t) = (R</a:t>
            </a:r>
            <a:r>
              <a:rPr b="0" lang="en-US" sz="2800" spc="-1" strike="noStrike" baseline="-33000">
                <a:solidFill>
                  <a:srgbClr val="000000"/>
                </a:solidFill>
                <a:latin typeface="Arial"/>
                <a:ea typeface="DejaVu Sans"/>
              </a:rPr>
              <a:t>t</a:t>
            </a:r>
            <a:r>
              <a:rPr b="0" lang="en-US" sz="2800" spc="-1" strike="noStrike">
                <a:solidFill>
                  <a:srgbClr val="000000"/>
                </a:solidFill>
                <a:latin typeface="Arial"/>
                <a:ea typeface="DejaVu Sans"/>
              </a:rPr>
              <a:t> – 1) / T which decreases as R</a:t>
            </a:r>
            <a:r>
              <a:rPr b="0" lang="en-US" sz="2800" spc="-1" strike="noStrike" baseline="-33000">
                <a:solidFill>
                  <a:srgbClr val="000000"/>
                </a:solidFill>
                <a:latin typeface="Arial"/>
                <a:ea typeface="DejaVu Sans"/>
              </a:rPr>
              <a:t>t</a:t>
            </a:r>
            <a:r>
              <a:rPr b="0" lang="en-US" sz="2800" spc="-1" strike="noStrike">
                <a:solidFill>
                  <a:srgbClr val="000000"/>
                </a:solidFill>
                <a:latin typeface="Arial"/>
                <a:ea typeface="DejaVu Sans"/>
              </a:rPr>
              <a:t> goes down and becomes &lt; 0 when R</a:t>
            </a:r>
            <a:r>
              <a:rPr b="0" lang="en-US" sz="2800" spc="-1" strike="noStrike" baseline="-33000">
                <a:solidFill>
                  <a:srgbClr val="000000"/>
                </a:solidFill>
                <a:latin typeface="Arial"/>
                <a:ea typeface="DejaVu Sans"/>
              </a:rPr>
              <a:t>t</a:t>
            </a:r>
            <a:r>
              <a:rPr b="0" lang="en-US" sz="2800" spc="-1" strike="noStrike">
                <a:solidFill>
                  <a:srgbClr val="000000"/>
                </a:solidFill>
                <a:latin typeface="Arial"/>
                <a:ea typeface="DejaVu Sans"/>
              </a:rPr>
              <a:t> &lt; 1</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04000" y="158760"/>
            <a:ext cx="7174440" cy="10807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50" spc="-1" strike="noStrike">
                <a:solidFill>
                  <a:srgbClr val="ffffff"/>
                </a:solidFill>
                <a:latin typeface="Arial"/>
                <a:ea typeface="Arial"/>
              </a:rPr>
              <a:t>Modeling the pandemic – The SIR model and its variants</a:t>
            </a:r>
            <a:endParaRPr b="0" lang="en-US" sz="3550" spc="-1" strike="noStrike">
              <a:latin typeface="Arial"/>
            </a:endParaRPr>
          </a:p>
        </p:txBody>
      </p:sp>
      <p:sp>
        <p:nvSpPr>
          <p:cNvPr id="273" name="CustomShape 2"/>
          <p:cNvSpPr/>
          <p:nvPr/>
        </p:nvSpPr>
        <p:spPr>
          <a:xfrm>
            <a:off x="504000" y="1326600"/>
            <a:ext cx="9069480" cy="3286080"/>
          </a:xfrm>
          <a:prstGeom prst="rect">
            <a:avLst/>
          </a:prstGeom>
          <a:noFill/>
          <a:ln>
            <a:noFill/>
          </a:ln>
        </p:spPr>
        <p:style>
          <a:lnRef idx="0"/>
          <a:fillRef idx="0"/>
          <a:effectRef idx="0"/>
          <a:fontRef idx="minor"/>
        </p:style>
        <p:txBody>
          <a:bodyPr lIns="0" rIns="0" tIns="0" bIns="0">
            <a:normAutofit fontScale="22000"/>
          </a:bodyPr>
          <a:p>
            <a:pPr algn="ctr">
              <a:lnSpc>
                <a:spcPct val="100000"/>
              </a:lnSpc>
              <a:spcAft>
                <a:spcPts val="1148"/>
              </a:spcAft>
            </a:pPr>
            <a:r>
              <a:rPr b="0" lang="en-US" sz="3200" spc="-1" strike="noStrike">
                <a:solidFill>
                  <a:srgbClr val="000000"/>
                </a:solidFill>
                <a:latin typeface="Arial"/>
                <a:ea typeface="DejaVu Sans"/>
              </a:rPr>
              <a:t>More on the distinction between the basic reproduction number and the effective reproduction number</a:t>
            </a:r>
            <a:endParaRPr b="0" lang="en-US" sz="32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800" spc="-1" strike="noStrike">
                <a:solidFill>
                  <a:srgbClr val="000000"/>
                </a:solidFill>
                <a:latin typeface="Arial"/>
                <a:ea typeface="DejaVu Sans"/>
              </a:rPr>
              <a:t>The basic reproduction number refers to a hypothetical situation in which everyone in the population is susceptible, which is never the case, so w</a:t>
            </a:r>
            <a:r>
              <a:rPr b="0" lang="en-US" sz="2600" spc="-1" strike="noStrike">
                <a:solidFill>
                  <a:srgbClr val="000000"/>
                </a:solidFill>
                <a:latin typeface="Arial"/>
                <a:ea typeface="DejaVu Sans"/>
              </a:rPr>
              <a:t>e can’t directly observe it because it’s never the case that everyone in the population is susceptible</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the situation at the beginning of the epidemic comes pretty close, which is why it’s typically measured at the beginning of outbreaks, although there are other methods</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Despite what you often hear, even from epidemiologists, this is not an intrinsic property of the virus, so it makes no sense to talk about </a:t>
            </a:r>
            <a:r>
              <a:rPr b="0" i="1" lang="en-US" sz="2600" spc="-1" strike="noStrike">
                <a:solidFill>
                  <a:srgbClr val="000000"/>
                </a:solidFill>
                <a:latin typeface="Arial"/>
                <a:ea typeface="DejaVu Sans"/>
              </a:rPr>
              <a:t>the </a:t>
            </a:r>
            <a:r>
              <a:rPr b="0" lang="en-US" sz="2600" spc="-1" strike="noStrike">
                <a:solidFill>
                  <a:srgbClr val="000000"/>
                </a:solidFill>
                <a:latin typeface="Arial"/>
                <a:ea typeface="DejaVu Sans"/>
              </a:rPr>
              <a:t>basic reproduction number of SARS-CoV-2, influenza, measles, etc.</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 depends on many things that can be and are in fact different in different populations, such as culture, behavior, population density, etc.</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Even in the same population, it can be different at different times, because those things can vary over time for all sorts of reasons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504000" y="158760"/>
            <a:ext cx="7174440" cy="10807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50" spc="-1" strike="noStrike">
                <a:solidFill>
                  <a:srgbClr val="ffffff"/>
                </a:solidFill>
                <a:latin typeface="Arial"/>
                <a:ea typeface="Arial"/>
              </a:rPr>
              <a:t>Modeling the pandemic – The SIR model and its variants</a:t>
            </a:r>
            <a:endParaRPr b="0" lang="en-US" sz="3550" spc="-1" strike="noStrike">
              <a:latin typeface="Arial"/>
            </a:endParaRPr>
          </a:p>
        </p:txBody>
      </p:sp>
      <p:sp>
        <p:nvSpPr>
          <p:cNvPr id="275" name="CustomShape 2"/>
          <p:cNvSpPr/>
          <p:nvPr/>
        </p:nvSpPr>
        <p:spPr>
          <a:xfrm>
            <a:off x="504000" y="1326600"/>
            <a:ext cx="9069480" cy="3286080"/>
          </a:xfrm>
          <a:prstGeom prst="rect">
            <a:avLst/>
          </a:prstGeom>
          <a:noFill/>
          <a:ln>
            <a:noFill/>
          </a:ln>
        </p:spPr>
        <p:style>
          <a:lnRef idx="0"/>
          <a:fillRef idx="0"/>
          <a:effectRef idx="0"/>
          <a:fontRef idx="minor"/>
        </p:style>
        <p:txBody>
          <a:bodyPr lIns="0" rIns="0" tIns="0" bIns="0">
            <a:normAutofit fontScale="28000"/>
          </a:bodyPr>
          <a:p>
            <a:pPr marL="432000" indent="-321480">
              <a:lnSpc>
                <a:spcPct val="100000"/>
              </a:lnSpc>
              <a:spcAft>
                <a:spcPts val="1148"/>
              </a:spcAft>
              <a:buClr>
                <a:srgbClr val="000000"/>
              </a:buClr>
              <a:buSzPct val="45000"/>
              <a:buFont typeface="Wingdings" charset="2"/>
              <a:buChar char=""/>
            </a:pPr>
            <a:r>
              <a:rPr b="0" lang="en-US" sz="3600" spc="-1" strike="noStrike">
                <a:solidFill>
                  <a:srgbClr val="000000"/>
                </a:solidFill>
                <a:latin typeface="Arial"/>
                <a:ea typeface="DejaVu Sans"/>
              </a:rPr>
              <a:t>The effective reproduction number is the average number of people a person who is infected </a:t>
            </a:r>
            <a:r>
              <a:rPr b="0" i="1" lang="en-US" sz="3600" spc="-1" strike="noStrike">
                <a:solidFill>
                  <a:srgbClr val="000000"/>
                </a:solidFill>
                <a:latin typeface="Arial"/>
                <a:ea typeface="DejaVu Sans"/>
              </a:rPr>
              <a:t>at time t</a:t>
            </a:r>
            <a:r>
              <a:rPr b="0" lang="en-US" sz="3600" spc="-1" strike="noStrike">
                <a:solidFill>
                  <a:srgbClr val="000000"/>
                </a:solidFill>
                <a:latin typeface="Arial"/>
                <a:ea typeface="DejaVu Sans"/>
              </a:rPr>
              <a:t> actually will go on to infect, so it doesn’t refer to a hypothetical situation</a:t>
            </a:r>
            <a:endParaRPr b="0" lang="en-US" sz="3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3600" spc="-1" strike="noStrike">
                <a:solidFill>
                  <a:srgbClr val="000000"/>
                </a:solidFill>
                <a:latin typeface="Arial"/>
                <a:ea typeface="DejaVu Sans"/>
              </a:rPr>
              <a:t>Unlike the basic reproduction number, this refers to the actual situation at a given time, not a hypothetical situation in which everyone is susceptible</a:t>
            </a:r>
            <a:endParaRPr b="0" lang="en-US" sz="3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3600" spc="-1" strike="noStrike">
                <a:solidFill>
                  <a:srgbClr val="000000"/>
                </a:solidFill>
                <a:latin typeface="Arial"/>
                <a:ea typeface="DejaVu Sans"/>
              </a:rPr>
              <a:t>It’s different from the basic reproduction number because, if everyone were susceptible, some people that were not infected despite being exposed would have been infected</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04000" y="158760"/>
            <a:ext cx="7174440" cy="10807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50" spc="-1" strike="noStrike">
                <a:solidFill>
                  <a:srgbClr val="ffffff"/>
                </a:solidFill>
                <a:latin typeface="Arial"/>
                <a:ea typeface="Arial"/>
              </a:rPr>
              <a:t>Modeling the pandemic – The SIR model and its variants</a:t>
            </a:r>
            <a:endParaRPr b="0" lang="en-US" sz="3550" spc="-1" strike="noStrike">
              <a:latin typeface="Arial"/>
            </a:endParaRPr>
          </a:p>
        </p:txBody>
      </p:sp>
      <p:sp>
        <p:nvSpPr>
          <p:cNvPr id="277" name="CustomShape 2"/>
          <p:cNvSpPr/>
          <p:nvPr/>
        </p:nvSpPr>
        <p:spPr>
          <a:xfrm>
            <a:off x="504000" y="1326600"/>
            <a:ext cx="9069480" cy="3286080"/>
          </a:xfrm>
          <a:prstGeom prst="rect">
            <a:avLst/>
          </a:prstGeom>
          <a:noFill/>
          <a:ln>
            <a:noFill/>
          </a:ln>
        </p:spPr>
        <p:style>
          <a:lnRef idx="0"/>
          <a:fillRef idx="0"/>
          <a:effectRef idx="0"/>
          <a:fontRef idx="minor"/>
        </p:style>
        <p:txBody>
          <a:bodyPr lIns="0" rIns="0" tIns="0" bIns="0">
            <a:normAutofit fontScale="43000"/>
          </a:bodyPr>
          <a:p>
            <a:pPr algn="ctr">
              <a:lnSpc>
                <a:spcPct val="100000"/>
              </a:lnSpc>
              <a:spcBef>
                <a:spcPts val="1417"/>
              </a:spcBef>
            </a:pPr>
            <a:r>
              <a:rPr b="0" lang="en-US" sz="3200" spc="-1" strike="noStrike">
                <a:solidFill>
                  <a:srgbClr val="000000"/>
                </a:solidFill>
                <a:latin typeface="Arial"/>
                <a:ea typeface="DejaVu Sans"/>
              </a:rPr>
              <a:t>The SIR model rests on unrealistic assumptions</a:t>
            </a:r>
            <a:endParaRPr b="0" lang="en-US" sz="32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Homogeneous population mixing</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No one dies from the disease</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No demography (i. e. nobody is born or dies from other causes)</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Immunity doesn’t wane</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Infection and recovery processes are assumed to take place at constant rate</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No latency period between infection and infectiousness</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000000"/>
                </a:solidFill>
                <a:latin typeface="Arial"/>
                <a:ea typeface="DejaVu Sans"/>
              </a:rPr>
              <a:t>Etc.</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37" name="CustomShape 2"/>
          <p:cNvSpPr/>
          <p:nvPr/>
        </p:nvSpPr>
        <p:spPr>
          <a:xfrm>
            <a:off x="504000" y="1368000"/>
            <a:ext cx="9066240" cy="3282480"/>
          </a:xfrm>
          <a:prstGeom prst="rect">
            <a:avLst/>
          </a:prstGeom>
          <a:noFill/>
          <a:ln>
            <a:noFill/>
          </a:ln>
        </p:spPr>
        <p:style>
          <a:lnRef idx="0"/>
          <a:fillRef idx="0"/>
          <a:effectRef idx="0"/>
          <a:fontRef idx="minor"/>
        </p:style>
        <p:txBody>
          <a:bodyPr lIns="0" rIns="0" tIns="0" bIns="0">
            <a:normAutofit/>
          </a:bodyPr>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key feature of this family of models is that they divide the population into several classes or compartments and then model the transition between them</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is why they are called “compartmental models”</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SIR model divides the population into 3 compartments: S(usceptibles)-I(nfected)-R(ecovered)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pic>
        <p:nvPicPr>
          <p:cNvPr id="239" name="" descr=""/>
          <p:cNvPicPr/>
          <p:nvPr/>
        </p:nvPicPr>
        <p:blipFill>
          <a:blip r:embed="rId1"/>
          <a:stretch/>
        </p:blipFill>
        <p:spPr>
          <a:xfrm>
            <a:off x="1256400" y="2143440"/>
            <a:ext cx="7533360" cy="2803680"/>
          </a:xfrm>
          <a:prstGeom prst="rect">
            <a:avLst/>
          </a:prstGeom>
          <a:ln>
            <a:noFill/>
          </a:ln>
        </p:spPr>
      </p:pic>
      <p:sp>
        <p:nvSpPr>
          <p:cNvPr id="240" name="CustomShape 2"/>
          <p:cNvSpPr/>
          <p:nvPr/>
        </p:nvSpPr>
        <p:spPr>
          <a:xfrm>
            <a:off x="2194560" y="1463040"/>
            <a:ext cx="612144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3200" spc="-1" strike="noStrike">
                <a:solidFill>
                  <a:srgbClr val="000000"/>
                </a:solidFill>
                <a:latin typeface="Arial"/>
                <a:ea typeface="DejaVu Sans"/>
              </a:rPr>
              <a:t>The SIR model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42" name="CustomShape 2"/>
          <p:cNvSpPr/>
          <p:nvPr/>
        </p:nvSpPr>
        <p:spPr>
          <a:xfrm>
            <a:off x="504000" y="1368000"/>
            <a:ext cx="9066240" cy="3282480"/>
          </a:xfrm>
          <a:prstGeom prst="rect">
            <a:avLst/>
          </a:prstGeom>
          <a:noFill/>
          <a:ln>
            <a:noFill/>
          </a:ln>
        </p:spPr>
        <p:style>
          <a:lnRef idx="0"/>
          <a:fillRef idx="0"/>
          <a:effectRef idx="0"/>
          <a:fontRef idx="minor"/>
        </p:style>
        <p:txBody>
          <a:bodyPr lIns="0" rIns="0" tIns="0" bIns="0">
            <a:normAutofit fontScale="76000"/>
          </a:bodyPr>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N = S + I + R = total population</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π = probability of being infected upon exposure</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ρ = contact rate (think of it as the average number of contacts per day people have)</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So β = πρ is the rate at which infected individuals </a:t>
            </a:r>
            <a:r>
              <a:rPr b="0" i="1" lang="en-US" sz="2600" spc="-1" strike="noStrike">
                <a:solidFill>
                  <a:srgbClr val="000000"/>
                </a:solidFill>
                <a:latin typeface="Arial"/>
                <a:ea typeface="Arial"/>
              </a:rPr>
              <a:t>would </a:t>
            </a:r>
            <a:r>
              <a:rPr b="0" lang="en-US" sz="2600" spc="-1" strike="noStrike">
                <a:solidFill>
                  <a:srgbClr val="000000"/>
                </a:solidFill>
                <a:latin typeface="Arial"/>
                <a:ea typeface="Arial"/>
              </a:rPr>
              <a:t>successfully transmit the virus if everyone they had a contact with were susceptible</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In that case, the daily number of new infections would be βI</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44" name="CustomShape 2"/>
          <p:cNvSpPr/>
          <p:nvPr/>
        </p:nvSpPr>
        <p:spPr>
          <a:xfrm>
            <a:off x="504000" y="1368000"/>
            <a:ext cx="9066240" cy="3282480"/>
          </a:xfrm>
          <a:prstGeom prst="rect">
            <a:avLst/>
          </a:prstGeom>
          <a:noFill/>
          <a:ln>
            <a:noFill/>
          </a:ln>
        </p:spPr>
        <p:style>
          <a:lnRef idx="0"/>
          <a:fillRef idx="0"/>
          <a:effectRef idx="0"/>
          <a:fontRef idx="minor"/>
        </p:style>
        <p:txBody>
          <a:bodyPr lIns="0" rIns="0" tIns="0" bIns="0">
            <a:normAutofit fontScale="85000"/>
          </a:bodyPr>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However, not everyone is actually susceptible, so in reality the daily number of new infections is less than that because only some of the contact infected people have can result in transmission of the virus</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When you take that into account, the daily number of new infections becomes </a:t>
            </a:r>
            <a:r>
              <a:rPr b="0" lang="en-US" sz="2600" spc="-1" strike="noStrike">
                <a:solidFill>
                  <a:srgbClr val="000000"/>
                </a:solidFill>
                <a:latin typeface="Arial"/>
                <a:ea typeface="Arial"/>
              </a:rPr>
              <a:t>βI    = Sλ with λ = β    = force of infection</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This means that the daily change in the number of susceptible is equal to -βI</a:t>
            </a:r>
            <a:endParaRPr b="0" lang="en-US" sz="2600" spc="-1" strike="noStrike">
              <a:latin typeface="Arial"/>
            </a:endParaRPr>
          </a:p>
        </p:txBody>
      </p:sp>
      <mc:AlternateContent>
        <mc:Choice xmlns:a14="http://schemas.microsoft.com/office/drawing/2010/main" Requires="a14">
          <p:sp>
            <p:nvSpPr>
              <p:cNvPr id="245" name="Formula 3"/>
              <p:cNvSpPr txBox="1"/>
              <p:nvPr/>
            </p:nvSpPr>
            <p:spPr>
              <a:xfrm>
                <a:off x="3904920" y="3365280"/>
                <a:ext cx="295920" cy="469800"/>
              </a:xfrm>
              <a:prstGeom prst="rect">
                <a:avLst/>
              </a:prstGeom>
            </p:spPr>
            <p:txBody>
              <a:bodyPr/>
              <a:p>
                <a14:m>
                  <m:oMath xmlns:m="http://schemas.openxmlformats.org/officeDocument/2006/math">
                    <m:f>
                      <m:num>
                        <m:r>
                          <m:t xml:space="preserve">S</m:t>
                        </m:r>
                      </m:num>
                      <m:den>
                        <m:r>
                          <m:t xml:space="preserve">N</m:t>
                        </m:r>
                      </m:den>
                    </m:f>
                  </m:oMath>
                </a14:m>
              </a:p>
            </p:txBody>
          </p:sp>
        </mc:Choice>
        <mc:Fallback/>
      </mc:AlternateContent>
      <mc:AlternateContent>
        <mc:Choice xmlns:a14="http://schemas.microsoft.com/office/drawing/2010/main" Requires="a14">
          <p:sp>
            <p:nvSpPr>
              <p:cNvPr id="246" name="Formula 4"/>
              <p:cNvSpPr txBox="1"/>
              <p:nvPr/>
            </p:nvSpPr>
            <p:spPr>
              <a:xfrm>
                <a:off x="2743200" y="4206240"/>
                <a:ext cx="295920" cy="469800"/>
              </a:xfrm>
              <a:prstGeom prst="rect">
                <a:avLst/>
              </a:prstGeom>
            </p:spPr>
            <p:txBody>
              <a:bodyPr/>
              <a:p>
                <a14:m>
                  <m:oMath xmlns:m="http://schemas.openxmlformats.org/officeDocument/2006/math">
                    <m:f>
                      <m:num>
                        <m:r>
                          <m:t xml:space="preserve">S</m:t>
                        </m:r>
                      </m:num>
                      <m:den>
                        <m:r>
                          <m:t xml:space="preserve">N</m:t>
                        </m:r>
                      </m:den>
                    </m:f>
                  </m:oMath>
                </a14:m>
              </a:p>
            </p:txBody>
          </p:sp>
        </mc:Choice>
        <mc:Fallback/>
      </mc:AlternateContent>
      <mc:AlternateContent>
        <mc:Choice xmlns:a14="http://schemas.microsoft.com/office/drawing/2010/main" Requires="a14">
          <p:sp>
            <p:nvSpPr>
              <p:cNvPr id="247" name="Formula 5"/>
              <p:cNvSpPr txBox="1"/>
              <p:nvPr/>
            </p:nvSpPr>
            <p:spPr>
              <a:xfrm>
                <a:off x="6282360" y="3321720"/>
                <a:ext cx="295920" cy="469800"/>
              </a:xfrm>
              <a:prstGeom prst="rect">
                <a:avLst/>
              </a:prstGeom>
            </p:spPr>
            <p:txBody>
              <a:bodyPr/>
              <a:p>
                <a14:m>
                  <m:oMath xmlns:m="http://schemas.openxmlformats.org/officeDocument/2006/math">
                    <m:f>
                      <m:num>
                        <m:r>
                          <m:t xml:space="preserve">I</m:t>
                        </m:r>
                      </m:num>
                      <m:den>
                        <m:r>
                          <m:t xml:space="preserve">N</m:t>
                        </m:r>
                      </m:den>
                    </m:f>
                  </m:oMath>
                </a14:m>
              </a:p>
            </p:txBody>
          </p:sp>
        </mc:Choice>
        <mc:Fallback/>
      </mc:AlternateContent>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49" name="CustomShape 2"/>
          <p:cNvSpPr/>
          <p:nvPr/>
        </p:nvSpPr>
        <p:spPr>
          <a:xfrm>
            <a:off x="504000" y="1368000"/>
            <a:ext cx="9066240" cy="3282480"/>
          </a:xfrm>
          <a:prstGeom prst="rect">
            <a:avLst/>
          </a:prstGeom>
          <a:noFill/>
          <a:ln>
            <a:noFill/>
          </a:ln>
        </p:spPr>
        <p:style>
          <a:lnRef idx="0"/>
          <a:fillRef idx="0"/>
          <a:effectRef idx="0"/>
          <a:fontRef idx="minor"/>
        </p:style>
        <p:txBody>
          <a:bodyPr lIns="0" rIns="0" tIns="0" bIns="0">
            <a:normAutofit/>
          </a:bodyPr>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people also recover and thus leave the I(infected) compartment to move into the R(ecovered) compartment</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γ = recovery rate (think of it as the probability of recovering during any given day)</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So the daily change in the number of recovered is γI</a:t>
            </a:r>
            <a:endParaRPr b="0" lang="en-US" sz="2600" spc="-1" strike="noStrike">
              <a:latin typeface="Arial"/>
            </a:endParaRPr>
          </a:p>
          <a:p>
            <a:pPr marL="432000" indent="-3182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This also affects the daily change in the number of infected, which becomes βI   - γI </a:t>
            </a:r>
            <a:endParaRPr b="0" lang="en-US" sz="2600" spc="-1" strike="noStrike">
              <a:latin typeface="Arial"/>
            </a:endParaRPr>
          </a:p>
        </p:txBody>
      </p:sp>
      <mc:AlternateContent>
        <mc:Choice xmlns:a14="http://schemas.microsoft.com/office/drawing/2010/main" Requires="a14">
          <p:sp>
            <p:nvSpPr>
              <p:cNvPr id="250" name="Formula 3"/>
              <p:cNvSpPr txBox="1"/>
              <p:nvPr/>
            </p:nvSpPr>
            <p:spPr>
              <a:xfrm>
                <a:off x="4890240" y="4180680"/>
                <a:ext cx="295920" cy="469800"/>
              </a:xfrm>
              <a:prstGeom prst="rect">
                <a:avLst/>
              </a:prstGeom>
            </p:spPr>
            <p:txBody>
              <a:bodyPr/>
              <a:p>
                <a14:m>
                  <m:oMath xmlns:m="http://schemas.openxmlformats.org/officeDocument/2006/math">
                    <m:f>
                      <m:num>
                        <m:r>
                          <m:t xml:space="preserve">S</m:t>
                        </m:r>
                      </m:num>
                      <m:den>
                        <m:r>
                          <m:t xml:space="preserve">N</m:t>
                        </m:r>
                      </m:den>
                    </m:f>
                  </m:oMath>
                </a14:m>
              </a:p>
            </p:txBody>
          </p:sp>
        </mc:Choice>
        <mc:Fallback/>
      </mc:AlternateContent>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52" name="CustomShape 2"/>
          <p:cNvSpPr/>
          <p:nvPr/>
        </p:nvSpPr>
        <p:spPr>
          <a:xfrm>
            <a:off x="504000" y="1368000"/>
            <a:ext cx="9066240" cy="3282480"/>
          </a:xfrm>
          <a:prstGeom prst="rect">
            <a:avLst/>
          </a:prstGeom>
          <a:noFill/>
          <a:ln>
            <a:noFill/>
          </a:ln>
        </p:spPr>
        <p:style>
          <a:lnRef idx="0"/>
          <a:fillRef idx="0"/>
          <a:effectRef idx="0"/>
          <a:fontRef idx="minor"/>
        </p:style>
        <p:txBody>
          <a:bodyPr lIns="0" rIns="0" tIns="0" bIns="0">
            <a:normAutofit/>
          </a:bodyPr>
          <a:p>
            <a:pPr marL="432000" indent="-3186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recovery rate </a:t>
            </a:r>
            <a:r>
              <a:rPr b="0" lang="en-US" sz="3200" spc="-1" strike="noStrike">
                <a:solidFill>
                  <a:srgbClr val="000000"/>
                </a:solidFill>
                <a:latin typeface="Arial"/>
                <a:ea typeface="Arial"/>
              </a:rPr>
              <a:t>γ is related to the average duration D of the infectious period, i. e. the time people spend in the I(nfected) compartment</a:t>
            </a:r>
            <a:endParaRPr b="0" lang="en-US" sz="3200" spc="-1" strike="noStrike">
              <a:latin typeface="Arial"/>
            </a:endParaRPr>
          </a:p>
          <a:p>
            <a:pPr marL="432000" indent="-3186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γ =    </a:t>
            </a:r>
            <a:endParaRPr b="0" lang="en-US" sz="3200" spc="-1" strike="noStrike">
              <a:latin typeface="Arial"/>
            </a:endParaRPr>
          </a:p>
          <a:p>
            <a:pPr marL="432000" indent="-3186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Arial"/>
              </a:rPr>
              <a:t>This is just what it means to say that γ is the probability of recovering during any given day</a:t>
            </a:r>
            <a:endParaRPr b="0" lang="en-US" sz="3200" spc="-1" strike="noStrike">
              <a:latin typeface="Arial"/>
            </a:endParaRPr>
          </a:p>
        </p:txBody>
      </p:sp>
      <mc:AlternateContent>
        <mc:Choice xmlns:a14="http://schemas.microsoft.com/office/drawing/2010/main" Requires="a14">
          <p:sp>
            <p:nvSpPr>
              <p:cNvPr id="253" name="Formula 3"/>
              <p:cNvSpPr txBox="1"/>
              <p:nvPr/>
            </p:nvSpPr>
            <p:spPr>
              <a:xfrm>
                <a:off x="1554480" y="2898720"/>
                <a:ext cx="360360" cy="570600"/>
              </a:xfrm>
              <a:prstGeom prst="rect">
                <a:avLst/>
              </a:prstGeom>
            </p:spPr>
            <p:txBody>
              <a:bodyPr/>
              <a:p>
                <a14:m>
                  <m:oMath xmlns:m="http://schemas.openxmlformats.org/officeDocument/2006/math">
                    <m:f>
                      <m:num>
                        <m:r>
                          <m:t xml:space="preserve">1</m:t>
                        </m:r>
                      </m:num>
                      <m:den>
                        <m:r>
                          <m:t xml:space="preserve">D</m:t>
                        </m:r>
                      </m:den>
                    </m:f>
                  </m:oMath>
                </a14:m>
              </a:p>
            </p:txBody>
          </p:sp>
        </mc:Choice>
        <mc:Fallback/>
      </mc:AlternateContent>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140760"/>
            <a:ext cx="70142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sp>
        <p:nvSpPr>
          <p:cNvPr id="255" name="CustomShape 2"/>
          <p:cNvSpPr/>
          <p:nvPr/>
        </p:nvSpPr>
        <p:spPr>
          <a:xfrm>
            <a:off x="504000" y="1368000"/>
            <a:ext cx="9066240" cy="328248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US" sz="3200" spc="-1" strike="noStrike">
                <a:solidFill>
                  <a:srgbClr val="000000"/>
                </a:solidFill>
                <a:latin typeface="Arial"/>
                <a:ea typeface="DejaVu Sans"/>
              </a:rPr>
              <a:t>If we put all this together, we get the following system of differential equations</a:t>
            </a:r>
            <a:endParaRPr b="0" lang="en-US" sz="3200" spc="-1" strike="noStrike">
              <a:latin typeface="Arial"/>
            </a:endParaRPr>
          </a:p>
          <a:p>
            <a:pPr algn="ctr">
              <a:lnSpc>
                <a:spcPct val="100000"/>
              </a:lnSpc>
              <a:spcBef>
                <a:spcPts val="1417"/>
              </a:spcBef>
            </a:pPr>
            <a:endParaRPr b="0" lang="en-US" sz="3200" spc="-1" strike="noStrike">
              <a:latin typeface="Arial"/>
            </a:endParaRPr>
          </a:p>
        </p:txBody>
      </p:sp>
      <mc:AlternateContent>
        <mc:Choice xmlns:a14="http://schemas.microsoft.com/office/drawing/2010/main" Requires="a14">
          <p:sp>
            <p:nvSpPr>
              <p:cNvPr id="256" name="Formula 3"/>
              <p:cNvSpPr txBox="1"/>
              <p:nvPr/>
            </p:nvSpPr>
            <p:spPr>
              <a:xfrm>
                <a:off x="4206240" y="2747880"/>
                <a:ext cx="1366200" cy="552240"/>
              </a:xfrm>
              <a:prstGeom prst="rect">
                <a:avLst/>
              </a:prstGeom>
            </p:spPr>
            <p:txBody>
              <a:bodyPr/>
              <a:p>
                <a14:m>
                  <m:oMath xmlns:m="http://schemas.openxmlformats.org/officeDocument/2006/math">
                    <m:f>
                      <m:num>
                        <m:r>
                          <m:t xml:space="preserve">dS</m:t>
                        </m:r>
                      </m:num>
                      <m:den>
                        <m:r>
                          <m:t xml:space="preserve">dt</m:t>
                        </m:r>
                      </m:den>
                    </m:f>
                    <m:r>
                      <m:t xml:space="preserve">=</m:t>
                    </m:r>
                    <m:r>
                      <m:t xml:space="preserve">−</m:t>
                    </m:r>
                    <m:r>
                      <m:t xml:space="preserve">β</m:t>
                    </m:r>
                    <m:r>
                      <m:t xml:space="preserve">I</m:t>
                    </m:r>
                    <m:f>
                      <m:num>
                        <m:r>
                          <m:t xml:space="preserve">S</m:t>
                        </m:r>
                      </m:num>
                      <m:den>
                        <m:r>
                          <m:t xml:space="preserve">N</m:t>
                        </m:r>
                      </m:den>
                    </m:f>
                  </m:oMath>
                </a14:m>
              </a:p>
            </p:txBody>
          </p:sp>
        </mc:Choice>
        <mc:Fallback/>
      </mc:AlternateContent>
      <mc:AlternateContent>
        <mc:Choice xmlns:a14="http://schemas.microsoft.com/office/drawing/2010/main" Requires="a14">
          <p:sp>
            <p:nvSpPr>
              <p:cNvPr id="257" name="Formula 4"/>
              <p:cNvSpPr txBox="1"/>
              <p:nvPr/>
            </p:nvSpPr>
            <p:spPr>
              <a:xfrm>
                <a:off x="4206240" y="3465720"/>
                <a:ext cx="1686600" cy="552240"/>
              </a:xfrm>
              <a:prstGeom prst="rect">
                <a:avLst/>
              </a:prstGeom>
            </p:spPr>
            <p:txBody>
              <a:bodyPr/>
              <a:p>
                <a14:m>
                  <m:oMath xmlns:m="http://schemas.openxmlformats.org/officeDocument/2006/math">
                    <m:f>
                      <m:num>
                        <m:r>
                          <m:t xml:space="preserve">dI</m:t>
                        </m:r>
                      </m:num>
                      <m:den>
                        <m:r>
                          <m:t xml:space="preserve">dt</m:t>
                        </m:r>
                      </m:den>
                    </m:f>
                    <m:r>
                      <m:t xml:space="preserve">=</m:t>
                    </m:r>
                    <m:r>
                      <m:t xml:space="preserve">β</m:t>
                    </m:r>
                    <m:r>
                      <m:t xml:space="preserve">I</m:t>
                    </m:r>
                    <m:f>
                      <m:num>
                        <m:r>
                          <m:t xml:space="preserve">S</m:t>
                        </m:r>
                      </m:num>
                      <m:den>
                        <m:r>
                          <m:t xml:space="preserve">N</m:t>
                        </m:r>
                      </m:den>
                    </m:f>
                    <m:r>
                      <m:t xml:space="preserve">−</m:t>
                    </m:r>
                    <m:r>
                      <m:t xml:space="preserve">γ</m:t>
                    </m:r>
                    <m:r>
                      <m:t xml:space="preserve">I</m:t>
                    </m:r>
                  </m:oMath>
                </a14:m>
              </a:p>
            </p:txBody>
          </p:sp>
        </mc:Choice>
        <mc:Fallback/>
      </mc:AlternateContent>
      <mc:AlternateContent>
        <mc:Choice xmlns:a14="http://schemas.microsoft.com/office/drawing/2010/main" Requires="a14">
          <p:sp>
            <p:nvSpPr>
              <p:cNvPr id="258" name="Formula 5"/>
              <p:cNvSpPr txBox="1"/>
              <p:nvPr/>
            </p:nvSpPr>
            <p:spPr>
              <a:xfrm>
                <a:off x="4206240" y="4197240"/>
                <a:ext cx="958680" cy="552240"/>
              </a:xfrm>
              <a:prstGeom prst="rect">
                <a:avLst/>
              </a:prstGeom>
            </p:spPr>
            <p:txBody>
              <a:bodyPr/>
              <a:p>
                <a14:m>
                  <m:oMath xmlns:m="http://schemas.openxmlformats.org/officeDocument/2006/math">
                    <m:f>
                      <m:num>
                        <m:r>
                          <m:t xml:space="preserve">dR</m:t>
                        </m:r>
                      </m:num>
                      <m:den>
                        <m:r>
                          <m:t xml:space="preserve">dt</m:t>
                        </m:r>
                      </m:den>
                    </m:f>
                    <m:r>
                      <m:t xml:space="preserve">=</m:t>
                    </m:r>
                    <m:r>
                      <m:t xml:space="preserve">γ</m:t>
                    </m:r>
                    <m:r>
                      <m:t xml:space="preserve">I</m:t>
                    </m:r>
                  </m:oMath>
                </a14:m>
              </a:p>
            </p:txBody>
          </p:sp>
        </mc:Choice>
        <mc:Fallback/>
      </mc:AlternateContent>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04000" y="155880"/>
            <a:ext cx="71748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SIR model and its variants</a:t>
            </a:r>
            <a:endParaRPr b="0" lang="en-US" sz="3570" spc="-1" strike="noStrike">
              <a:latin typeface="Arial"/>
            </a:endParaRPr>
          </a:p>
        </p:txBody>
      </p:sp>
      <p:pic>
        <p:nvPicPr>
          <p:cNvPr id="260" name="" descr=""/>
          <p:cNvPicPr/>
          <p:nvPr/>
        </p:nvPicPr>
        <p:blipFill>
          <a:blip r:embed="rId1"/>
          <a:stretch/>
        </p:blipFill>
        <p:spPr>
          <a:xfrm>
            <a:off x="1328040" y="1532880"/>
            <a:ext cx="7539480" cy="3768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3510</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2022-02-16T17:08:45Z</dcterms:created>
  <dc:creator>Philippe Lemoine</dc:creator>
  <dc:description/>
  <dc:language>en-US</dc:language>
  <cp:lastModifiedBy>Philippe Lemoine</cp:lastModifiedBy>
  <dcterms:modified xsi:type="dcterms:W3CDTF">2022-06-30T15:46:51Z</dcterms:modified>
  <cp:revision>175</cp:revision>
  <dc:subject/>
  <dc:title>Bright Blue</dc:title>
</cp:coreProperties>
</file>