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5" r:id="rId13"/>
    <p:sldId id="272" r:id="rId14"/>
    <p:sldId id="267" r:id="rId15"/>
    <p:sldId id="273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C2599-2950-48DD-8397-A0D827461FC9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CA6E-041D-4E68-89DD-BFCA1D5F16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87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9F958-328A-4977-BB9A-92D1574ED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D5F6A-CAF7-4B5A-A749-DED9EA439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49AAE-552A-480A-8E1F-4CDC7652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6333-F6B7-45BB-9310-6D8285B053B9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02549-D100-4B0F-9568-8A6BC912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A0B90-5413-4756-937C-B6935414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42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AA0B5-83DA-4EEC-ACC2-7BE1F3EF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EF6C1-BB94-4C23-AD93-3025B43F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5E5F2-DD0A-4E42-9E65-20FFAC7D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003-1128-4ACA-A965-080BD3850B15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52E95-4AA9-40DA-A512-320EFB7E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385D3-FC84-4F9A-9131-998E24B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50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3261E3-7AFF-4800-A5E4-B855F10AD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C8A06-C9CF-4FB4-9592-3D30F7DD2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67218-B06D-465E-A3EC-4206B49A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D6AC-B6D1-4D49-B595-8E7EA8C46CBB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D85C7E-4495-47D7-A382-DE68FBBB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A5AEC3-B295-449F-B00A-730C5809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70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C4148-064C-4463-9C7C-9756ABBB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50BF8-C179-401A-AE18-8896B001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1C231-B4A2-4D4C-84E9-2C8C0772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EC4-25D1-481F-9341-D3E7234677A7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CEA30-BB3E-494E-8FC9-22D48BA9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B1C23-6355-4646-AB2E-BF185245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A13F4-FA0E-4238-B84A-C62CB2B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12895E-A22B-4225-B6A4-2CABD402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A51F83-6900-4F56-B184-A38D7B3A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D099-B638-4B3D-99ED-B2525C5EFF37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06760-0108-44BA-BB34-38FF8E69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8B7208-66F8-42F3-BF74-E2238D8C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65EA6-4C3B-4668-BA76-90A4EE2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14025-3AB3-4C38-B845-B0CD88649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650D59-3F52-4F1E-8030-08AFF0F10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63E835-04AB-4AA2-B487-FD23CF0D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7F0D-462E-4E87-9A83-799181553B85}" type="datetime1">
              <a:rPr lang="en-GB" smtClean="0"/>
              <a:t>30/09/2020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74DBB-2C66-4CA6-A958-41620AB4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C25C61-6749-4433-AEA8-51D3F9D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3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B4ECB-0FEF-4C2E-8009-6B20FAF0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11211-4B96-4962-B80F-4A084AC02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A0439A-3194-4DF8-8E79-D332A5B04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AECC40-0A26-4634-827A-4E713F2C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17E4AA-9B73-4A30-88A0-16B2177EE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960C07-9007-4F72-9FD8-C9E59CA8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610-F1A3-48E0-A9EF-0588C4A43FDB}" type="datetime1">
              <a:rPr lang="en-GB" smtClean="0"/>
              <a:t>30/09/2020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95AAA5-7DC8-49EA-9FA9-CC6F1BEB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318F52-7A89-4C93-9818-7706A2FA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C6DD7-4DBD-4527-93F3-69A9CDDA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6BA41B-6B08-4533-A8CA-F1D122D1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B48C-757B-4EC6-A241-A68F00A079DD}" type="datetime1">
              <a:rPr lang="en-GB" smtClean="0"/>
              <a:t>30/09/2020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99358-4F88-4A0E-983E-AE4319F9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D63B5-857F-40A1-9CF2-AF6F5B68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026000-9C6F-435E-8DEA-07185CCF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B6B4-4E6F-488C-BCAC-A168F1EFA656}" type="datetime1">
              <a:rPr lang="en-GB" smtClean="0"/>
              <a:t>30/09/2020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FD844B-86FF-4A2C-A264-963414C2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97E2E5-7C20-4229-80B9-3AF818E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B01A8-1A1D-42DC-BE93-DF7A8E0E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01D4D-5B09-4F96-BD64-69FC0549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715C5-2718-4BF9-8C84-35FC3D49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388E1B-3A3F-4A87-B7CB-BFE9009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0F99-9F96-4603-8CCD-52E7429ECEE5}" type="datetime1">
              <a:rPr lang="en-GB" smtClean="0"/>
              <a:t>30/09/2020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1E0CC5-86FD-452D-852D-7BA7ACDC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EE1CB1-E7AA-4B64-9523-E7FC4F9E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5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30785-3787-40B3-AF6D-8558F8BD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E462C0-8014-4600-AD65-5A788984C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B1ACF-6317-46CE-AF65-6B68C47D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244B1F-8C00-4273-98C1-54C414A7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7442-70B5-4F0B-AFCF-F027CFA37571}" type="datetime1">
              <a:rPr lang="en-GB" smtClean="0"/>
              <a:t>30/09/2020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7743B-7AEA-46C4-AA97-D4B4AAB4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64AB41-2D7D-49C9-B79C-15821282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6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8539B9-EFFA-41D5-9613-446693FD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8480EF-4E2E-4D78-A422-10E2C0AC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18ECF-E9D6-4D8C-8C81-DA55A592E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8B57-C286-4DD2-8E7F-1F21BF9E5F56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4C70C-A356-4A0B-9E0D-84C971AFC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D28F2-EC45-4F39-BE9F-7BD7F512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5C68C-BFD5-494C-9A57-EA258B7AB5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96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image" Target="../media/image720.png"/><Relationship Id="rId7" Type="http://schemas.openxmlformats.org/officeDocument/2006/relationships/image" Target="../media/image77.png"/><Relationship Id="rId12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2.png"/><Relationship Id="rId5" Type="http://schemas.openxmlformats.org/officeDocument/2006/relationships/image" Target="../media/image740.png"/><Relationship Id="rId10" Type="http://schemas.openxmlformats.org/officeDocument/2006/relationships/image" Target="../media/image81.png"/><Relationship Id="rId4" Type="http://schemas.openxmlformats.org/officeDocument/2006/relationships/image" Target="../media/image730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AFBB34D-8666-4AC3-BDF5-38A45F9C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5" y="1904999"/>
            <a:ext cx="5359224" cy="4508189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8055AB66-3BFB-452C-BE88-EE5FAE7E03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Dendritic cortical microcircuits approximate the </a:t>
            </a:r>
            <a:r>
              <a:rPr lang="en-GB" sz="4400" dirty="0" err="1"/>
              <a:t>backprob</a:t>
            </a:r>
            <a:r>
              <a:rPr lang="en-GB" sz="4400" dirty="0"/>
              <a:t> algorithm </a:t>
            </a:r>
            <a:r>
              <a:rPr lang="en-GB" sz="2000" dirty="0"/>
              <a:t>(Sacramento 2017)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3CD7A21-521F-4203-AC5D-A1901E0A17CD}"/>
                  </a:ext>
                </a:extLst>
              </p:cNvPr>
              <p:cNvSpPr txBox="1"/>
              <p:nvPr/>
            </p:nvSpPr>
            <p:spPr>
              <a:xfrm>
                <a:off x="6075214" y="2370338"/>
                <a:ext cx="611678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reproduce lost code (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/>
                  <a:t> repository with source and examples will be available online)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How does the model work? Any subtleties?</a:t>
                </a:r>
                <a:br>
                  <a:rPr lang="en-GB" sz="2400" dirty="0"/>
                </a:br>
                <a:endParaRPr lang="en-GB" sz="2400" dirty="0"/>
              </a:p>
              <a:p>
                <a:r>
                  <a:rPr lang="en-GB" sz="2400" dirty="0"/>
                  <a:t>(future: bring to Hardware)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3CD7A21-521F-4203-AC5D-A1901E0A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214" y="2370338"/>
                <a:ext cx="6116785" cy="1938992"/>
              </a:xfrm>
              <a:prstGeom prst="rect">
                <a:avLst/>
              </a:prstGeom>
              <a:blipFill>
                <a:blip r:embed="rId3"/>
                <a:stretch>
                  <a:fillRect l="-1595" t="-2516" b="-6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5BDF9-811F-48B1-A143-91F74155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227ECD7E-D778-420A-A1D5-B3C0ED7B80E7}"/>
              </a:ext>
            </a:extLst>
          </p:cNvPr>
          <p:cNvSpPr txBox="1"/>
          <p:nvPr/>
        </p:nvSpPr>
        <p:spPr>
          <a:xfrm>
            <a:off x="241271" y="5502417"/>
            <a:ext cx="26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relative rms deviation of weights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120A44-81C0-40C2-A371-AD25C085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90916"/>
            <a:ext cx="9534525" cy="63341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21D803-FD25-4D02-BB37-945FFF3B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41275"/>
            <a:ext cx="3645302" cy="2684170"/>
          </a:xfrm>
        </p:spPr>
        <p:txBody>
          <a:bodyPr>
            <a:normAutofit/>
          </a:bodyPr>
          <a:lstStyle/>
          <a:p>
            <a:r>
              <a:rPr lang="en-GB" sz="3600" dirty="0"/>
              <a:t>Steady-State </a:t>
            </a:r>
            <a:br>
              <a:rPr lang="en-GB" sz="3600" dirty="0"/>
            </a:br>
            <a:r>
              <a:rPr lang="en-GB" sz="3600" dirty="0"/>
              <a:t>Approximation:</a:t>
            </a:r>
            <a:br>
              <a:rPr lang="en-GB" sz="3600" dirty="0"/>
            </a:br>
            <a:r>
              <a:rPr lang="en-GB" sz="3600" dirty="0"/>
              <a:t> Validity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A77A2-76A8-481D-8B57-8FB9B85E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2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9290-56D9-43E4-A6F0-44B5BD93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Yin-Yang results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417E5A-5A4D-424E-A65E-82691573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87" y="2290763"/>
            <a:ext cx="4829175" cy="2895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EDB8B69-413A-4106-B7E1-9D097FB09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1" y="1900237"/>
            <a:ext cx="7941949" cy="3609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102BBD5-0B40-418D-BE3D-5C8E3554C9A3}"/>
                  </a:ext>
                </a:extLst>
              </p:cNvPr>
              <p:cNvSpPr txBox="1"/>
              <p:nvPr/>
            </p:nvSpPr>
            <p:spPr>
              <a:xfrm>
                <a:off x="1695635" y="5961078"/>
                <a:ext cx="6098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trained on 55 epochs a 6000 samples: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97.2±1.1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GB" dirty="0"/>
                  <a:t>accuracy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102BBD5-0B40-418D-BE3D-5C8E3554C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35" y="5961078"/>
                <a:ext cx="6098959" cy="369332"/>
              </a:xfrm>
              <a:prstGeom prst="rect">
                <a:avLst/>
              </a:prstGeom>
              <a:blipFill>
                <a:blip r:embed="rId4"/>
                <a:stretch>
                  <a:fillRect l="-79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E796C7-3F76-4473-8442-90B7A1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2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27C-F3CA-4C1D-9907-D6CA75E7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91" y="365125"/>
            <a:ext cx="4133850" cy="1711325"/>
          </a:xfrm>
        </p:spPr>
        <p:txBody>
          <a:bodyPr>
            <a:normAutofit/>
          </a:bodyPr>
          <a:lstStyle/>
          <a:p>
            <a:r>
              <a:rPr lang="en-GB" sz="3600" dirty="0"/>
              <a:t>Yin-Yang results: </a:t>
            </a:r>
            <a:br>
              <a:rPr lang="en-GB" sz="3600" dirty="0"/>
            </a:br>
            <a:r>
              <a:rPr lang="en-GB" sz="3600" dirty="0"/>
              <a:t>learning-lag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6BC9E2D-DE87-46B7-A433-176727C5C04F}"/>
              </a:ext>
            </a:extLst>
          </p:cNvPr>
          <p:cNvSpPr/>
          <p:nvPr/>
        </p:nvSpPr>
        <p:spPr>
          <a:xfrm>
            <a:off x="444069" y="3071227"/>
            <a:ext cx="488272" cy="186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E9A3D4-C3D7-4D37-A3E4-0932BEEF2EB3}"/>
              </a:ext>
            </a:extLst>
          </p:cNvPr>
          <p:cNvSpPr txBox="1"/>
          <p:nvPr/>
        </p:nvSpPr>
        <p:spPr>
          <a:xfrm>
            <a:off x="444069" y="2964387"/>
            <a:ext cx="3563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         introduce learning-lag: no plasticity for fixed time after each new pattern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ECAB0D-5644-41EE-929E-BFFBDF84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2856"/>
            <a:ext cx="8382000" cy="6696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04910F2-4ED6-4C92-AD9E-9DBB9D6A537D}"/>
                  </a:ext>
                </a:extLst>
              </p:cNvPr>
              <p:cNvSpPr txBox="1"/>
              <p:nvPr/>
            </p:nvSpPr>
            <p:spPr>
              <a:xfrm>
                <a:off x="275112" y="1766656"/>
                <a:ext cx="39909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during settling unwanted plasticity is induced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dirty="0"/>
                  <a:t> chokes learning beyond a certain point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04910F2-4ED6-4C92-AD9E-9DBB9D6A5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2" y="1766656"/>
                <a:ext cx="3990974" cy="1015663"/>
              </a:xfrm>
              <a:prstGeom prst="rect">
                <a:avLst/>
              </a:prstGeom>
              <a:blipFill>
                <a:blip r:embed="rId3"/>
                <a:stretch>
                  <a:fillRect l="-1527" t="-3614" r="-2290" b="-10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8153EC8A-DE96-49B0-8D9E-41C06F1E626B}"/>
              </a:ext>
            </a:extLst>
          </p:cNvPr>
          <p:cNvSpPr txBox="1"/>
          <p:nvPr/>
        </p:nvSpPr>
        <p:spPr>
          <a:xfrm>
            <a:off x="541724" y="5415657"/>
            <a:ext cx="3563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*the network is initialized in the self-predicting state and PI-plasticity is switched of</a:t>
            </a:r>
          </a:p>
          <a:p>
            <a:r>
              <a:rPr lang="en-GB" sz="1600" dirty="0"/>
              <a:t>*trained on 6000 samples for 45 epochs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08737B2-F67E-4969-8317-24B8A522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56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40600-9CE7-418B-BAC1-4F282A4E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7216D-429C-408F-BCD0-B808EE49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Code for simulation (</a:t>
            </a:r>
            <a:r>
              <a:rPr lang="en-GB" sz="2400" dirty="0" err="1"/>
              <a:t>PyraLNet</a:t>
            </a:r>
            <a:r>
              <a:rPr lang="en-GB" sz="2400" dirty="0"/>
              <a:t>) and steady-state approximation (</a:t>
            </a:r>
            <a:r>
              <a:rPr lang="en-GB" sz="2400" dirty="0" err="1"/>
              <a:t>SteadNet</a:t>
            </a:r>
            <a:r>
              <a:rPr lang="en-GB" sz="2400" dirty="0"/>
              <a:t>) is available</a:t>
            </a:r>
          </a:p>
          <a:p>
            <a:r>
              <a:rPr lang="en-GB" sz="2400" dirty="0"/>
              <a:t>model is able to solve the Yin-Yang problem effectively once learning-lag is introduced</a:t>
            </a:r>
          </a:p>
          <a:p>
            <a:r>
              <a:rPr lang="en-GB" sz="2400" dirty="0" err="1"/>
              <a:t>SteadNet</a:t>
            </a:r>
            <a:r>
              <a:rPr lang="en-GB" sz="2400" dirty="0"/>
              <a:t> is able to solve MNIST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However: </a:t>
            </a:r>
          </a:p>
          <a:p>
            <a:r>
              <a:rPr lang="en-GB" sz="2400" dirty="0" err="1"/>
              <a:t>SteadNet</a:t>
            </a:r>
            <a:r>
              <a:rPr lang="en-GB" sz="2400" dirty="0"/>
              <a:t> results cannot directly be generalized to full simulation (since unwanted plasticity during settling might cause problems)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90D1B8-D202-43EB-BBCF-423FFFC7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5BF6D-7D2E-4642-9A7E-FA02064F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Deep cortical microcircuits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71CED2-884E-45BC-B490-244CF39AE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5" y="1416361"/>
            <a:ext cx="5917460" cy="4977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D8EE6C1-62FE-4C9C-9418-839CD6E38A4D}"/>
                  </a:ext>
                </a:extLst>
              </p:cNvPr>
              <p:cNvSpPr txBox="1"/>
              <p:nvPr/>
            </p:nvSpPr>
            <p:spPr>
              <a:xfrm>
                <a:off x="7278806" y="4716669"/>
                <a:ext cx="1243802" cy="303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𝐼𝑃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D8EE6C1-62FE-4C9C-9418-839CD6E38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806" y="4716669"/>
                <a:ext cx="1243802" cy="303545"/>
              </a:xfrm>
              <a:prstGeom prst="rect">
                <a:avLst/>
              </a:prstGeom>
              <a:blipFill>
                <a:blip r:embed="rId3"/>
                <a:stretch>
                  <a:fillRect l="-3922" r="-1961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95BF65B-7D8F-4B54-A2AF-FB8F76082207}"/>
                  </a:ext>
                </a:extLst>
              </p:cNvPr>
              <p:cNvSpPr txBox="1"/>
              <p:nvPr/>
            </p:nvSpPr>
            <p:spPr>
              <a:xfrm>
                <a:off x="7278806" y="5243552"/>
                <a:ext cx="1243802" cy="302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𝑃𝐼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95BF65B-7D8F-4B54-A2AF-FB8F7608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806" y="5243552"/>
                <a:ext cx="1243802" cy="302968"/>
              </a:xfrm>
              <a:prstGeom prst="rect">
                <a:avLst/>
              </a:prstGeom>
              <a:blipFill>
                <a:blip r:embed="rId4"/>
                <a:stretch>
                  <a:fillRect l="-3922" r="-1471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67547D5-0348-4E88-ADC1-4A8661BAF7AF}"/>
                  </a:ext>
                </a:extLst>
              </p:cNvPr>
              <p:cNvSpPr txBox="1"/>
              <p:nvPr/>
            </p:nvSpPr>
            <p:spPr>
              <a:xfrm>
                <a:off x="4152900" y="2916170"/>
                <a:ext cx="364522" cy="236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de-DE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𝑃𝑃</m:t>
                          </m:r>
                        </m:sup>
                      </m:sSubSup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67547D5-0348-4E88-ADC1-4A8661BA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2916170"/>
                <a:ext cx="364522" cy="236027"/>
              </a:xfrm>
              <a:prstGeom prst="rect">
                <a:avLst/>
              </a:prstGeom>
              <a:blipFill>
                <a:blip r:embed="rId5"/>
                <a:stretch>
                  <a:fillRect l="-6667" r="-1667"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83C64BF0-EE64-4933-BC8F-51FFEAB3A2BA}"/>
              </a:ext>
            </a:extLst>
          </p:cNvPr>
          <p:cNvSpPr/>
          <p:nvPr/>
        </p:nvSpPr>
        <p:spPr>
          <a:xfrm>
            <a:off x="8783756" y="5050043"/>
            <a:ext cx="485775" cy="211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DCC718B-5E34-4245-8FC3-AF42B4487224}"/>
                  </a:ext>
                </a:extLst>
              </p:cNvPr>
              <p:cNvSpPr txBox="1"/>
              <p:nvPr/>
            </p:nvSpPr>
            <p:spPr>
              <a:xfrm>
                <a:off x="9421931" y="4835574"/>
                <a:ext cx="740266" cy="282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DCC718B-5E34-4245-8FC3-AF42B448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931" y="4835574"/>
                <a:ext cx="740266" cy="282385"/>
              </a:xfrm>
              <a:prstGeom prst="rect">
                <a:avLst/>
              </a:prstGeom>
              <a:blipFill>
                <a:blip r:embed="rId6"/>
                <a:stretch>
                  <a:fillRect l="-4132" t="-4255" r="-7438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0B54AD-845C-4DC1-A1DE-3A2C8C04FACA}"/>
                  </a:ext>
                </a:extLst>
              </p:cNvPr>
              <p:cNvSpPr txBox="1"/>
              <p:nvPr/>
            </p:nvSpPr>
            <p:spPr>
              <a:xfrm>
                <a:off x="9483540" y="5153034"/>
                <a:ext cx="847476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0B54AD-845C-4DC1-A1DE-3A2C8C04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540" y="5153034"/>
                <a:ext cx="847476" cy="280846"/>
              </a:xfrm>
              <a:prstGeom prst="rect">
                <a:avLst/>
              </a:prstGeom>
              <a:blipFill>
                <a:blip r:embed="rId7"/>
                <a:stretch>
                  <a:fillRect l="-7194" t="-2174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D044272-F15A-4040-B35A-91BD7951F49B}"/>
                  </a:ext>
                </a:extLst>
              </p:cNvPr>
              <p:cNvSpPr txBox="1"/>
              <p:nvPr/>
            </p:nvSpPr>
            <p:spPr>
              <a:xfrm>
                <a:off x="6556419" y="4347337"/>
                <a:ext cx="390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lateral plasticity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self-predicting state: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D044272-F15A-4040-B35A-91BD7951F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419" y="4347337"/>
                <a:ext cx="3908442" cy="369332"/>
              </a:xfrm>
              <a:prstGeom prst="rect">
                <a:avLst/>
              </a:prstGeom>
              <a:blipFill>
                <a:blip r:embed="rId8"/>
                <a:stretch>
                  <a:fillRect l="-1404" t="-8197" r="-15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7E8EF42-A93A-4765-A1EE-FACE8FCB6FDF}"/>
                  </a:ext>
                </a:extLst>
              </p:cNvPr>
              <p:cNvSpPr txBox="1"/>
              <p:nvPr/>
            </p:nvSpPr>
            <p:spPr>
              <a:xfrm>
                <a:off x="6959478" y="1416652"/>
                <a:ext cx="4486806" cy="309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PP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𝑠𝑜𝑚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7E8EF42-A93A-4765-A1EE-FACE8FCB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8" y="1416652"/>
                <a:ext cx="4486806" cy="309187"/>
              </a:xfrm>
              <a:prstGeom prst="rect">
                <a:avLst/>
              </a:prstGeom>
              <a:blipFill>
                <a:blip r:embed="rId9"/>
                <a:stretch>
                  <a:fillRect l="-272" r="-408" b="-25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F5A953B-57CD-4375-BA43-528FE7E4B1E3}"/>
                  </a:ext>
                </a:extLst>
              </p:cNvPr>
              <p:cNvSpPr txBox="1"/>
              <p:nvPr/>
            </p:nvSpPr>
            <p:spPr>
              <a:xfrm>
                <a:off x="6978528" y="2005315"/>
                <a:ext cx="3987054" cy="308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IP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𝑠𝑜𝑚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F5A953B-57CD-4375-BA43-528FE7E4B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28" y="2005315"/>
                <a:ext cx="3987054" cy="308611"/>
              </a:xfrm>
              <a:prstGeom prst="rect">
                <a:avLst/>
              </a:prstGeom>
              <a:blipFill>
                <a:blip r:embed="rId10"/>
                <a:stretch>
                  <a:fillRect l="-459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98E749B-B5D1-4AC2-9BBD-5F7108A47B46}"/>
                  </a:ext>
                </a:extLst>
              </p:cNvPr>
              <p:cNvSpPr txBox="1"/>
              <p:nvPr/>
            </p:nvSpPr>
            <p:spPr>
              <a:xfrm>
                <a:off x="6959478" y="2511746"/>
                <a:ext cx="3505383" cy="309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PP</m:t>
                          </m:r>
                        </m:sup>
                      </m:sSubSup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98E749B-B5D1-4AC2-9BBD-5F7108A47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8" y="2511746"/>
                <a:ext cx="3505383" cy="309957"/>
              </a:xfrm>
              <a:prstGeom prst="rect">
                <a:avLst/>
              </a:prstGeom>
              <a:blipFill>
                <a:blip r:embed="rId11"/>
                <a:stretch>
                  <a:fillRect l="-522" r="-174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A341B4C-34CC-4A7A-916C-5470135677A1}"/>
                  </a:ext>
                </a:extLst>
              </p:cNvPr>
              <p:cNvSpPr txBox="1"/>
              <p:nvPr/>
            </p:nvSpPr>
            <p:spPr>
              <a:xfrm>
                <a:off x="6804284" y="2928383"/>
                <a:ext cx="3208764" cy="305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𝑃𝐼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A341B4C-34CC-4A7A-916C-54701356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84" y="2928383"/>
                <a:ext cx="3208764" cy="305084"/>
              </a:xfrm>
              <a:prstGeom prst="rect">
                <a:avLst/>
              </a:prstGeom>
              <a:blipFill>
                <a:blip r:embed="rId12"/>
                <a:stretch>
                  <a:fillRect t="-2000" r="-380"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17E5D91-D5D7-4CF3-A75A-FDCABAEC953F}"/>
                  </a:ext>
                </a:extLst>
              </p:cNvPr>
              <p:cNvSpPr txBox="1"/>
              <p:nvPr/>
            </p:nvSpPr>
            <p:spPr>
              <a:xfrm>
                <a:off x="7293639" y="3498917"/>
                <a:ext cx="2837059" cy="30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𝑃𝐼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𝑃𝐼</m:t>
                        </m:r>
                      </m:sup>
                    </m:sSup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 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𝑃𝑃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17E5D91-D5D7-4CF3-A75A-FDCABAEC9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39" y="3498917"/>
                <a:ext cx="2837059" cy="309315"/>
              </a:xfrm>
              <a:prstGeom prst="rect">
                <a:avLst/>
              </a:prstGeom>
              <a:blipFill>
                <a:blip r:embed="rId13"/>
                <a:stretch>
                  <a:fillRect l="-2790" t="-19608" r="-2146" b="-39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1E5E5D-8041-477F-8030-0F07918B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7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6FCA4A-64CB-4DB5-B756-039F90E8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57175"/>
            <a:ext cx="12115800" cy="6591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513E6A-71F3-4DED-8F0A-0C9F1549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920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Stability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A7ADB-2EA7-4DB2-BB59-2C388AAC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6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2193F-EDE7-4E98-9953-87D39BD8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9355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Mimic-regression-task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0C2E4-4714-4266-AF0C-DD0D8432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558727"/>
            <a:ext cx="4819650" cy="1680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task</a:t>
            </a:r>
            <a:r>
              <a:rPr lang="en-GB" sz="2200" dirty="0"/>
              <a:t>: 2x3x2 network learns to </a:t>
            </a:r>
          </a:p>
          <a:p>
            <a:pPr marL="0" indent="0">
              <a:buNone/>
            </a:pPr>
            <a:r>
              <a:rPr lang="en-GB" sz="2200" dirty="0"/>
              <a:t>mimic the output of a randomly</a:t>
            </a:r>
          </a:p>
          <a:p>
            <a:pPr marL="0" indent="0">
              <a:buNone/>
            </a:pPr>
            <a:r>
              <a:rPr lang="en-GB" sz="2200" dirty="0"/>
              <a:t>initialized network of same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4AF0830-7590-4DF4-A405-0DE262908AE8}"/>
                  </a:ext>
                </a:extLst>
              </p:cNvPr>
              <p:cNvSpPr txBox="1"/>
              <p:nvPr/>
            </p:nvSpPr>
            <p:spPr>
              <a:xfrm>
                <a:off x="247650" y="3428999"/>
                <a:ext cx="982758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Details: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=0.1−1</m:t>
                    </m:r>
                  </m:oMath>
                </a14:m>
                <a:r>
                  <a:rPr lang="en-GB" dirty="0"/>
                  <a:t>,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≈0.5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weights of order 1 (elements)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input, output patterns are presented for</a:t>
                </a:r>
              </a:p>
              <a:p>
                <a:r>
                  <a:rPr lang="en-GB" dirty="0"/>
                  <a:t>     100 </a:t>
                </a:r>
                <a:r>
                  <a:rPr lang="en-GB" dirty="0" err="1"/>
                  <a:t>ms</a:t>
                </a:r>
                <a:r>
                  <a:rPr lang="en-GB" dirty="0"/>
                  <a:t> and are smoothly transitioned </a:t>
                </a:r>
              </a:p>
              <a:p>
                <a:r>
                  <a:rPr lang="en-GB" dirty="0"/>
                  <a:t>      in between (3 </a:t>
                </a:r>
                <a:r>
                  <a:rPr lang="en-GB" dirty="0" err="1"/>
                  <a:t>ms</a:t>
                </a:r>
                <a:r>
                  <a:rPr lang="en-GB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plasticity time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=30 </m:t>
                    </m:r>
                  </m:oMath>
                </a14:m>
                <a:r>
                  <a:rPr lang="en-GB" dirty="0"/>
                  <a:t>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simulation time step: 0.1 </a:t>
                </a:r>
                <a:r>
                  <a:rPr lang="en-GB" dirty="0" err="1"/>
                  <a:t>ms</a:t>
                </a:r>
                <a:r>
                  <a:rPr lang="en-GB" dirty="0"/>
                  <a:t>     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4AF0830-7590-4DF4-A405-0DE262908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3428999"/>
                <a:ext cx="9827581" cy="2308324"/>
              </a:xfrm>
              <a:prstGeom prst="rect">
                <a:avLst/>
              </a:prstGeom>
              <a:blipFill>
                <a:blip r:embed="rId2"/>
                <a:stretch>
                  <a:fillRect l="-558" t="-13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6EB41BF6-5EBC-45B0-8482-EDB4ECC8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05" y="90487"/>
            <a:ext cx="7953375" cy="667702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952DF3-3B42-4998-ABAC-26B15B2D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80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1D803-FD25-4D02-BB37-945FFF3B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41274"/>
            <a:ext cx="3849395" cy="2911475"/>
          </a:xfrm>
        </p:spPr>
        <p:txBody>
          <a:bodyPr>
            <a:normAutofit/>
          </a:bodyPr>
          <a:lstStyle/>
          <a:p>
            <a:r>
              <a:rPr lang="en-GB" sz="3600" dirty="0"/>
              <a:t>Steady-State </a:t>
            </a:r>
            <a:br>
              <a:rPr lang="en-GB" sz="3600" dirty="0"/>
            </a:br>
            <a:r>
              <a:rPr lang="en-GB" sz="3600" dirty="0"/>
              <a:t>Approximation:</a:t>
            </a:r>
            <a:br>
              <a:rPr lang="en-GB" sz="3600" dirty="0"/>
            </a:br>
            <a:r>
              <a:rPr lang="en-GB" sz="3600" dirty="0"/>
              <a:t> Validity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DEE544-72A5-4489-85E5-B450FAB0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70" y="190500"/>
            <a:ext cx="8039100" cy="66294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36AA35-211E-4982-A8DC-9940E207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6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27C-F3CA-4C1D-9907-D6CA75E7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65125"/>
            <a:ext cx="4133850" cy="1711325"/>
          </a:xfrm>
        </p:spPr>
        <p:txBody>
          <a:bodyPr>
            <a:normAutofit/>
          </a:bodyPr>
          <a:lstStyle/>
          <a:p>
            <a:r>
              <a:rPr lang="en-GB" sz="3600" dirty="0"/>
              <a:t>Yin-Yang results: </a:t>
            </a:r>
            <a:br>
              <a:rPr lang="en-GB" sz="3600" dirty="0"/>
            </a:br>
            <a:r>
              <a:rPr lang="en-GB" sz="3600" dirty="0"/>
              <a:t>learning-lag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04910F2-4ED6-4C92-AD9E-9DBB9D6A537D}"/>
                  </a:ext>
                </a:extLst>
              </p:cNvPr>
              <p:cNvSpPr txBox="1"/>
              <p:nvPr/>
            </p:nvSpPr>
            <p:spPr>
              <a:xfrm>
                <a:off x="390526" y="1766656"/>
                <a:ext cx="39909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during settling unwanted plasticity is induced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dirty="0"/>
                  <a:t> chokes learning beyond a certain point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04910F2-4ED6-4C92-AD9E-9DBB9D6A5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6" y="1766656"/>
                <a:ext cx="3990974" cy="1015663"/>
              </a:xfrm>
              <a:prstGeom prst="rect">
                <a:avLst/>
              </a:prstGeom>
              <a:blipFill>
                <a:blip r:embed="rId2"/>
                <a:stretch>
                  <a:fillRect l="-1527" t="-3614" r="-2290" b="-10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6BC9E2D-DE87-46B7-A433-176727C5C04F}"/>
              </a:ext>
            </a:extLst>
          </p:cNvPr>
          <p:cNvSpPr/>
          <p:nvPr/>
        </p:nvSpPr>
        <p:spPr>
          <a:xfrm>
            <a:off x="541723" y="3071227"/>
            <a:ext cx="488272" cy="186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E9A3D4-C3D7-4D37-A3E4-0932BEEF2EB3}"/>
              </a:ext>
            </a:extLst>
          </p:cNvPr>
          <p:cNvSpPr txBox="1"/>
          <p:nvPr/>
        </p:nvSpPr>
        <p:spPr>
          <a:xfrm>
            <a:off x="541723" y="2964387"/>
            <a:ext cx="3563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         introduce learning-lag: no plasticity for fixed time after each new pattern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BACA97-FDA9-459E-B336-3DA7B3CC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90500"/>
            <a:ext cx="7810500" cy="66675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153EC8A-DE96-49B0-8D9E-41C06F1E626B}"/>
              </a:ext>
            </a:extLst>
          </p:cNvPr>
          <p:cNvSpPr txBox="1"/>
          <p:nvPr/>
        </p:nvSpPr>
        <p:spPr>
          <a:xfrm>
            <a:off x="541724" y="5386981"/>
            <a:ext cx="3563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*the network is initialized in the self-predicting state and PI-plasticity is switched of</a:t>
            </a:r>
          </a:p>
          <a:p>
            <a:r>
              <a:rPr lang="en-GB" sz="1600" dirty="0"/>
              <a:t>*trained on 6000 samples for 45 epochs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2BA2E4-2021-4AB6-874D-73C02FBE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45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26873CD2-57F0-4BE7-8C46-617F85A8AC41}"/>
              </a:ext>
            </a:extLst>
          </p:cNvPr>
          <p:cNvSpPr/>
          <p:nvPr/>
        </p:nvSpPr>
        <p:spPr>
          <a:xfrm>
            <a:off x="8937907" y="5052357"/>
            <a:ext cx="1866825" cy="9652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93361F-48F2-44CA-A6EC-5DDB8C72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From point neurons to multi-compartment neurons</a:t>
            </a:r>
          </a:p>
        </p:txBody>
      </p:sp>
      <p:pic>
        <p:nvPicPr>
          <p:cNvPr id="4" name="Grafik 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E3871AC-93A8-4022-8376-C749F46C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6" y="1905925"/>
            <a:ext cx="3674650" cy="424815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18F90017-3D7E-4636-BA5A-964D0ED5C37C}"/>
              </a:ext>
            </a:extLst>
          </p:cNvPr>
          <p:cNvSpPr/>
          <p:nvPr/>
        </p:nvSpPr>
        <p:spPr>
          <a:xfrm>
            <a:off x="5568232" y="236349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Pfeil: nach oben 14">
            <a:extLst>
              <a:ext uri="{FF2B5EF4-FFF2-40B4-BE49-F238E27FC236}">
                <a16:creationId xmlns:a16="http://schemas.microsoft.com/office/drawing/2014/main" id="{8A310A9B-35E7-4CC7-91BA-03E0C65004EE}"/>
              </a:ext>
            </a:extLst>
          </p:cNvPr>
          <p:cNvSpPr/>
          <p:nvPr/>
        </p:nvSpPr>
        <p:spPr>
          <a:xfrm>
            <a:off x="5630225" y="3332136"/>
            <a:ext cx="356461" cy="30221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feil: nach oben 15">
            <a:extLst>
              <a:ext uri="{FF2B5EF4-FFF2-40B4-BE49-F238E27FC236}">
                <a16:creationId xmlns:a16="http://schemas.microsoft.com/office/drawing/2014/main" id="{47640B9D-885F-47AA-82CB-E7D1360E906F}"/>
              </a:ext>
            </a:extLst>
          </p:cNvPr>
          <p:cNvSpPr/>
          <p:nvPr/>
        </p:nvSpPr>
        <p:spPr>
          <a:xfrm>
            <a:off x="6064178" y="3332135"/>
            <a:ext cx="356461" cy="30221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FC80D63-F2AF-4AF8-B27C-4B2EDEE749AF}"/>
              </a:ext>
            </a:extLst>
          </p:cNvPr>
          <p:cNvSpPr/>
          <p:nvPr/>
        </p:nvSpPr>
        <p:spPr>
          <a:xfrm>
            <a:off x="8207090" y="2629943"/>
            <a:ext cx="585995" cy="5859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feil: nach oben 17">
            <a:extLst>
              <a:ext uri="{FF2B5EF4-FFF2-40B4-BE49-F238E27FC236}">
                <a16:creationId xmlns:a16="http://schemas.microsoft.com/office/drawing/2014/main" id="{F17016AA-57B7-40AB-9447-27ACC3097918}"/>
              </a:ext>
            </a:extLst>
          </p:cNvPr>
          <p:cNvSpPr/>
          <p:nvPr/>
        </p:nvSpPr>
        <p:spPr>
          <a:xfrm>
            <a:off x="8231432" y="3270237"/>
            <a:ext cx="228439" cy="19367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feil: nach oben 18">
            <a:extLst>
              <a:ext uri="{FF2B5EF4-FFF2-40B4-BE49-F238E27FC236}">
                <a16:creationId xmlns:a16="http://schemas.microsoft.com/office/drawing/2014/main" id="{D40EA726-CE28-4BE2-82D8-B4948A6822A5}"/>
              </a:ext>
            </a:extLst>
          </p:cNvPr>
          <p:cNvSpPr/>
          <p:nvPr/>
        </p:nvSpPr>
        <p:spPr>
          <a:xfrm>
            <a:off x="8541399" y="3270237"/>
            <a:ext cx="228439" cy="19367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1A82380-579A-4516-8FEE-6F52B74C9B93}"/>
              </a:ext>
            </a:extLst>
          </p:cNvPr>
          <p:cNvSpPr/>
          <p:nvPr/>
        </p:nvSpPr>
        <p:spPr>
          <a:xfrm>
            <a:off x="8881985" y="1583803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DB589B9-E8D3-422E-A86B-376DA178BE0A}"/>
              </a:ext>
            </a:extLst>
          </p:cNvPr>
          <p:cNvSpPr/>
          <p:nvPr/>
        </p:nvSpPr>
        <p:spPr>
          <a:xfrm>
            <a:off x="9994351" y="2688029"/>
            <a:ext cx="585995" cy="5859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feil: nach oben 25">
            <a:extLst>
              <a:ext uri="{FF2B5EF4-FFF2-40B4-BE49-F238E27FC236}">
                <a16:creationId xmlns:a16="http://schemas.microsoft.com/office/drawing/2014/main" id="{83C81607-694D-4598-B6D5-024C99EE11C8}"/>
              </a:ext>
            </a:extLst>
          </p:cNvPr>
          <p:cNvSpPr/>
          <p:nvPr/>
        </p:nvSpPr>
        <p:spPr>
          <a:xfrm>
            <a:off x="10018693" y="3328323"/>
            <a:ext cx="228439" cy="19367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feil: nach oben 26">
            <a:extLst>
              <a:ext uri="{FF2B5EF4-FFF2-40B4-BE49-F238E27FC236}">
                <a16:creationId xmlns:a16="http://schemas.microsoft.com/office/drawing/2014/main" id="{3943903A-D393-4564-8171-33A7EE75BFDA}"/>
              </a:ext>
            </a:extLst>
          </p:cNvPr>
          <p:cNvSpPr/>
          <p:nvPr/>
        </p:nvSpPr>
        <p:spPr>
          <a:xfrm>
            <a:off x="10328660" y="3328323"/>
            <a:ext cx="228439" cy="19367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EEF954A-025B-4E69-93FB-4C6996CFDF3E}"/>
              </a:ext>
            </a:extLst>
          </p:cNvPr>
          <p:cNvSpPr/>
          <p:nvPr/>
        </p:nvSpPr>
        <p:spPr>
          <a:xfrm>
            <a:off x="10615248" y="1857909"/>
            <a:ext cx="585995" cy="5859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feil: nach oben 28">
            <a:extLst>
              <a:ext uri="{FF2B5EF4-FFF2-40B4-BE49-F238E27FC236}">
                <a16:creationId xmlns:a16="http://schemas.microsoft.com/office/drawing/2014/main" id="{33114AC4-A8E5-4B40-A132-36590A48142B}"/>
              </a:ext>
            </a:extLst>
          </p:cNvPr>
          <p:cNvSpPr/>
          <p:nvPr/>
        </p:nvSpPr>
        <p:spPr>
          <a:xfrm>
            <a:off x="10639590" y="2498203"/>
            <a:ext cx="228439" cy="19367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feil: nach oben 29">
            <a:extLst>
              <a:ext uri="{FF2B5EF4-FFF2-40B4-BE49-F238E27FC236}">
                <a16:creationId xmlns:a16="http://schemas.microsoft.com/office/drawing/2014/main" id="{BAA79DDE-2057-4311-BCED-E6B93DA73CF0}"/>
              </a:ext>
            </a:extLst>
          </p:cNvPr>
          <p:cNvSpPr/>
          <p:nvPr/>
        </p:nvSpPr>
        <p:spPr>
          <a:xfrm>
            <a:off x="10949557" y="2498203"/>
            <a:ext cx="228439" cy="19367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587487E-F7ED-4A38-AE7A-BF49CE07AAF2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8707268" y="2364292"/>
            <a:ext cx="308628" cy="35146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1490029-9834-43B1-BB81-B2312D6F8825}"/>
              </a:ext>
            </a:extLst>
          </p:cNvPr>
          <p:cNvCxnSpPr>
            <a:cxnSpLocks/>
            <a:stCxn id="25" idx="1"/>
            <a:endCxn id="20" idx="5"/>
          </p:cNvCxnSpPr>
          <p:nvPr/>
        </p:nvCxnSpPr>
        <p:spPr>
          <a:xfrm flipH="1" flipV="1">
            <a:off x="9662474" y="2364292"/>
            <a:ext cx="417694" cy="40955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60DD66-CE48-4D65-9FAD-5D55F6A89D42}"/>
              </a:ext>
            </a:extLst>
          </p:cNvPr>
          <p:cNvCxnSpPr>
            <a:cxnSpLocks/>
            <a:stCxn id="28" idx="2"/>
            <a:endCxn id="20" idx="6"/>
          </p:cNvCxnSpPr>
          <p:nvPr/>
        </p:nvCxnSpPr>
        <p:spPr>
          <a:xfrm flipH="1" flipV="1">
            <a:off x="9796385" y="2041003"/>
            <a:ext cx="818863" cy="1099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5175932-68DD-4922-801F-7AB978E414FB}"/>
                  </a:ext>
                </a:extLst>
              </p:cNvPr>
              <p:cNvSpPr txBox="1"/>
              <p:nvPr/>
            </p:nvSpPr>
            <p:spPr>
              <a:xfrm>
                <a:off x="5304676" y="3625384"/>
                <a:ext cx="1817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presynaptic input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5175932-68DD-4922-801F-7AB978E4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76" y="3625384"/>
                <a:ext cx="1817934" cy="307777"/>
              </a:xfrm>
              <a:prstGeom prst="rect">
                <a:avLst/>
              </a:prstGeom>
              <a:blipFill>
                <a:blip r:embed="rId3"/>
                <a:stretch>
                  <a:fillRect l="-1007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D31FC98D-145F-40B6-AA2C-6E63011AB531}"/>
              </a:ext>
            </a:extLst>
          </p:cNvPr>
          <p:cNvSpPr txBox="1"/>
          <p:nvPr/>
        </p:nvSpPr>
        <p:spPr>
          <a:xfrm>
            <a:off x="5077719" y="2351129"/>
            <a:ext cx="18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98BDF92A-FFA3-43DF-A74A-D5621A5B9F5F}"/>
                  </a:ext>
                </a:extLst>
              </p:cNvPr>
              <p:cNvSpPr txBox="1"/>
              <p:nvPr/>
            </p:nvSpPr>
            <p:spPr>
              <a:xfrm>
                <a:off x="7903396" y="3010427"/>
                <a:ext cx="4834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98BDF92A-FFA3-43DF-A74A-D5621A5B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96" y="3010427"/>
                <a:ext cx="48340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9426615-5049-47D1-A80C-34A7F1FC300C}"/>
                  </a:ext>
                </a:extLst>
              </p:cNvPr>
              <p:cNvSpPr txBox="1"/>
              <p:nvPr/>
            </p:nvSpPr>
            <p:spPr>
              <a:xfrm>
                <a:off x="5406633" y="3140206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9426615-5049-47D1-A80C-34A7F1FC3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633" y="3140206"/>
                <a:ext cx="43473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ACD080E8-38EA-4BB5-8B82-462F4CB51DCD}"/>
                  </a:ext>
                </a:extLst>
              </p:cNvPr>
              <p:cNvSpPr txBox="1"/>
              <p:nvPr/>
            </p:nvSpPr>
            <p:spPr>
              <a:xfrm>
                <a:off x="5929540" y="2694153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ACD080E8-38EA-4BB5-8B82-462F4CB5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540" y="2694153"/>
                <a:ext cx="191784" cy="276999"/>
              </a:xfrm>
              <a:prstGeom prst="rect">
                <a:avLst/>
              </a:prstGeom>
              <a:blipFill>
                <a:blip r:embed="rId6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C6D7D1F-35CA-4EAA-BCA5-889EE6F98C6E}"/>
                  </a:ext>
                </a:extLst>
              </p:cNvPr>
              <p:cNvSpPr txBox="1"/>
              <p:nvPr/>
            </p:nvSpPr>
            <p:spPr>
              <a:xfrm>
                <a:off x="9246603" y="1902503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C6D7D1F-35CA-4EAA-BCA5-889EE6F98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603" y="1902503"/>
                <a:ext cx="191784" cy="276999"/>
              </a:xfrm>
              <a:prstGeom prst="rect">
                <a:avLst/>
              </a:prstGeom>
              <a:blipFill>
                <a:blip r:embed="rId7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780FBC1F-0C6F-409C-807B-C685EBA50993}"/>
                  </a:ext>
                </a:extLst>
              </p:cNvPr>
              <p:cNvSpPr txBox="1"/>
              <p:nvPr/>
            </p:nvSpPr>
            <p:spPr>
              <a:xfrm>
                <a:off x="8402310" y="2783666"/>
                <a:ext cx="1917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780FBC1F-0C6F-409C-807B-C685EBA5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310" y="2783666"/>
                <a:ext cx="191784" cy="276999"/>
              </a:xfrm>
              <a:prstGeom prst="rect">
                <a:avLst/>
              </a:prstGeom>
              <a:blipFill>
                <a:blip r:embed="rId8"/>
                <a:stretch>
                  <a:fillRect l="-31250" r="-3437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>
            <a:extLst>
              <a:ext uri="{FF2B5EF4-FFF2-40B4-BE49-F238E27FC236}">
                <a16:creationId xmlns:a16="http://schemas.microsoft.com/office/drawing/2014/main" id="{F2B3BAEE-189C-4CC4-959F-A4648CA6B0B4}"/>
              </a:ext>
            </a:extLst>
          </p:cNvPr>
          <p:cNvSpPr txBox="1"/>
          <p:nvPr/>
        </p:nvSpPr>
        <p:spPr>
          <a:xfrm>
            <a:off x="9211556" y="28257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3613154E-6298-46BA-AFC6-F1C1FF64D295}"/>
                  </a:ext>
                </a:extLst>
              </p:cNvPr>
              <p:cNvSpPr txBox="1"/>
              <p:nvPr/>
            </p:nvSpPr>
            <p:spPr>
              <a:xfrm>
                <a:off x="7543983" y="3981339"/>
                <a:ext cx="271164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3613154E-6298-46BA-AFC6-F1C1FF64D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83" y="3981339"/>
                <a:ext cx="2711640" cy="6721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9270458F-5E99-429C-9949-6E735291E8F1}"/>
                  </a:ext>
                </a:extLst>
              </p:cNvPr>
              <p:cNvSpPr txBox="1"/>
              <p:nvPr/>
            </p:nvSpPr>
            <p:spPr>
              <a:xfrm>
                <a:off x="4890397" y="5152418"/>
                <a:ext cx="2156809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𝜏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9270458F-5E99-429C-9949-6E735291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397" y="5152418"/>
                <a:ext cx="2156809" cy="6721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6E2A1F74-F1C1-4CD0-B156-2502C06E5E5B}"/>
                  </a:ext>
                </a:extLst>
              </p:cNvPr>
              <p:cNvSpPr txBox="1"/>
              <p:nvPr/>
            </p:nvSpPr>
            <p:spPr>
              <a:xfrm>
                <a:off x="5162150" y="5756828"/>
                <a:ext cx="99321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400" b="0" dirty="0"/>
                  <a:t>1/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+∑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6E2A1F74-F1C1-4CD0-B156-2502C06E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50" y="5756828"/>
                <a:ext cx="993210" cy="430887"/>
              </a:xfrm>
              <a:prstGeom prst="rect">
                <a:avLst/>
              </a:prstGeom>
              <a:blipFill>
                <a:blip r:embed="rId11"/>
                <a:stretch>
                  <a:fillRect l="-11043" t="-11268" b="-15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FDE4373D-49CB-499D-B979-694A24DA8823}"/>
                  </a:ext>
                </a:extLst>
              </p:cNvPr>
              <p:cNvSpPr txBox="1"/>
              <p:nvPr/>
            </p:nvSpPr>
            <p:spPr>
              <a:xfrm>
                <a:off x="9061355" y="5135672"/>
                <a:ext cx="1619931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FDE4373D-49CB-499D-B979-694A24DA8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355" y="5135672"/>
                <a:ext cx="1619931" cy="7468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Pfeil: nach rechts 66">
            <a:extLst>
              <a:ext uri="{FF2B5EF4-FFF2-40B4-BE49-F238E27FC236}">
                <a16:creationId xmlns:a16="http://schemas.microsoft.com/office/drawing/2014/main" id="{0480EA88-BD3A-483C-88CE-FD850ABCEA31}"/>
              </a:ext>
            </a:extLst>
          </p:cNvPr>
          <p:cNvSpPr/>
          <p:nvPr/>
        </p:nvSpPr>
        <p:spPr>
          <a:xfrm>
            <a:off x="7512646" y="5371848"/>
            <a:ext cx="947225" cy="2745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12463140-155D-426B-9B47-1FC2A42B3219}"/>
                  </a:ext>
                </a:extLst>
              </p:cNvPr>
              <p:cNvSpPr txBox="1"/>
              <p:nvPr/>
            </p:nvSpPr>
            <p:spPr>
              <a:xfrm>
                <a:off x="7618201" y="5144486"/>
                <a:ext cx="642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12463140-155D-426B-9B47-1FC2A42B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01" y="5144486"/>
                <a:ext cx="642933" cy="276999"/>
              </a:xfrm>
              <a:prstGeom prst="rect">
                <a:avLst/>
              </a:prstGeom>
              <a:blipFill>
                <a:blip r:embed="rId13"/>
                <a:stretch>
                  <a:fillRect l="-8571" r="-381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293F943F-2BDD-40F1-B532-D9410E29796A}"/>
              </a:ext>
            </a:extLst>
          </p:cNvPr>
          <p:cNvSpPr txBox="1"/>
          <p:nvPr/>
        </p:nvSpPr>
        <p:spPr>
          <a:xfrm>
            <a:off x="9015896" y="6054430"/>
            <a:ext cx="214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steady-state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7447B7C-7ABC-47CD-A327-97B7FC514A30}"/>
                  </a:ext>
                </a:extLst>
              </p:cNvPr>
              <p:cNvSpPr txBox="1"/>
              <p:nvPr/>
            </p:nvSpPr>
            <p:spPr>
              <a:xfrm>
                <a:off x="8625740" y="2329136"/>
                <a:ext cx="1917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7447B7C-7ABC-47CD-A327-97B7FC514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740" y="2329136"/>
                <a:ext cx="191784" cy="246221"/>
              </a:xfrm>
              <a:prstGeom prst="rect">
                <a:avLst/>
              </a:prstGeom>
              <a:blipFill>
                <a:blip r:embed="rId14"/>
                <a:stretch>
                  <a:fillRect l="-38710" r="-2580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5B035D8-F522-4CE5-95A0-C83BC779B219}"/>
                  </a:ext>
                </a:extLst>
              </p:cNvPr>
              <p:cNvSpPr txBox="1"/>
              <p:nvPr/>
            </p:nvSpPr>
            <p:spPr>
              <a:xfrm>
                <a:off x="10255623" y="3657695"/>
                <a:ext cx="154426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5B035D8-F522-4CE5-95A0-C83BC779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623" y="3657695"/>
                <a:ext cx="1544269" cy="6722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B92D711D-B9E0-451A-9744-BCFB46E44BE4}"/>
                  </a:ext>
                </a:extLst>
              </p:cNvPr>
              <p:cNvSpPr txBox="1"/>
              <p:nvPr/>
            </p:nvSpPr>
            <p:spPr>
              <a:xfrm>
                <a:off x="10738936" y="4310609"/>
                <a:ext cx="961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B92D711D-B9E0-451A-9744-BCFB46E4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936" y="4310609"/>
                <a:ext cx="961610" cy="276999"/>
              </a:xfrm>
              <a:prstGeom prst="rect">
                <a:avLst/>
              </a:prstGeom>
              <a:blipFill>
                <a:blip r:embed="rId16"/>
                <a:stretch>
                  <a:fillRect l="-3185" t="-2174" r="-891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BF562E87-0D43-40A7-8973-0FCB90457606}"/>
                  </a:ext>
                </a:extLst>
              </p:cNvPr>
              <p:cNvSpPr txBox="1"/>
              <p:nvPr/>
            </p:nvSpPr>
            <p:spPr>
              <a:xfrm>
                <a:off x="8425943" y="3379163"/>
                <a:ext cx="1917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BF562E87-0D43-40A7-8973-0FCB904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943" y="3379163"/>
                <a:ext cx="191784" cy="246221"/>
              </a:xfrm>
              <a:prstGeom prst="rect">
                <a:avLst/>
              </a:prstGeom>
              <a:blipFill>
                <a:blip r:embed="rId17"/>
                <a:stretch>
                  <a:fillRect l="-18750" r="-6250" b="-97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>
            <a:extLst>
              <a:ext uri="{FF2B5EF4-FFF2-40B4-BE49-F238E27FC236}">
                <a16:creationId xmlns:a16="http://schemas.microsoft.com/office/drawing/2014/main" id="{458E8CC4-CC72-4011-B8C2-E9118CA8AB13}"/>
              </a:ext>
            </a:extLst>
          </p:cNvPr>
          <p:cNvSpPr/>
          <p:nvPr/>
        </p:nvSpPr>
        <p:spPr>
          <a:xfrm>
            <a:off x="8541399" y="1714573"/>
            <a:ext cx="201687" cy="1143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402597C6-DFC7-485B-A5A4-7DCED90B4A9D}"/>
              </a:ext>
            </a:extLst>
          </p:cNvPr>
          <p:cNvCxnSpPr>
            <a:cxnSpLocks/>
            <a:stCxn id="20" idx="1"/>
            <a:endCxn id="76" idx="0"/>
          </p:cNvCxnSpPr>
          <p:nvPr/>
        </p:nvCxnSpPr>
        <p:spPr>
          <a:xfrm rot="16200000" flipV="1">
            <a:off x="8827500" y="1529317"/>
            <a:ext cx="3141" cy="373653"/>
          </a:xfrm>
          <a:prstGeom prst="curvedConnector3">
            <a:avLst>
              <a:gd name="adj1" fmla="val 5373543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68BE1EB5-4DAF-4C53-8626-789F8BE6151A}"/>
                  </a:ext>
                </a:extLst>
              </p:cNvPr>
              <p:cNvSpPr txBox="1"/>
              <p:nvPr/>
            </p:nvSpPr>
            <p:spPr>
              <a:xfrm>
                <a:off x="8965463" y="1347715"/>
                <a:ext cx="1917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68BE1EB5-4DAF-4C53-8626-789F8BE61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463" y="1347715"/>
                <a:ext cx="191784" cy="246221"/>
              </a:xfrm>
              <a:prstGeom prst="rect">
                <a:avLst/>
              </a:prstGeom>
              <a:blipFill>
                <a:blip r:embed="rId18"/>
                <a:stretch>
                  <a:fillRect l="-35484" r="-16129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8B426E-D5D5-4149-9DDD-9B4AF8CF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52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 animBg="1"/>
      <p:bldP spid="68" grpId="0"/>
      <p:bldP spid="70" grpId="0"/>
      <p:bldP spid="72" grpId="0"/>
      <p:bldP spid="73" grpId="0"/>
      <p:bldP spid="74" grpId="0"/>
      <p:bldP spid="75" grpId="0"/>
      <p:bldP spid="76" grpId="0" animBg="1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574DF-3257-4E20-A545-94FA465D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Learning by dendritic prediction of somatic spiking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792158A-AA8F-4DDB-8D84-433911E80E80}"/>
              </a:ext>
            </a:extLst>
          </p:cNvPr>
          <p:cNvSpPr/>
          <p:nvPr/>
        </p:nvSpPr>
        <p:spPr>
          <a:xfrm>
            <a:off x="1336188" y="4035347"/>
            <a:ext cx="585995" cy="5859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53124454-4697-44EF-8E1A-8408DC714091}"/>
              </a:ext>
            </a:extLst>
          </p:cNvPr>
          <p:cNvSpPr/>
          <p:nvPr/>
        </p:nvSpPr>
        <p:spPr>
          <a:xfrm>
            <a:off x="1345319" y="4658799"/>
            <a:ext cx="228439" cy="19367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C2CBD095-6681-430E-A138-E8FE887CA307}"/>
              </a:ext>
            </a:extLst>
          </p:cNvPr>
          <p:cNvSpPr/>
          <p:nvPr/>
        </p:nvSpPr>
        <p:spPr>
          <a:xfrm>
            <a:off x="1655286" y="4658799"/>
            <a:ext cx="228439" cy="19367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0ECEE9-D616-4C2D-83C4-2E56A96CF48D}"/>
              </a:ext>
            </a:extLst>
          </p:cNvPr>
          <p:cNvSpPr/>
          <p:nvPr/>
        </p:nvSpPr>
        <p:spPr>
          <a:xfrm>
            <a:off x="1264568" y="2707430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00DBCB9-D3DD-4795-8A97-DC5393CA2417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629186" y="3621830"/>
            <a:ext cx="92582" cy="41351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B270AC1-663A-4B3B-9110-80E4A801C7F1}"/>
                  </a:ext>
                </a:extLst>
              </p:cNvPr>
              <p:cNvSpPr txBox="1"/>
              <p:nvPr/>
            </p:nvSpPr>
            <p:spPr>
              <a:xfrm>
                <a:off x="1037365" y="445872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B270AC1-663A-4B3B-9110-80E4A801C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65" y="4458729"/>
                <a:ext cx="434734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43F98E7-ED7F-4D9E-B34B-F7018D9CB842}"/>
                  </a:ext>
                </a:extLst>
              </p:cNvPr>
              <p:cNvSpPr txBox="1"/>
              <p:nvPr/>
            </p:nvSpPr>
            <p:spPr>
              <a:xfrm>
                <a:off x="1629186" y="302613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43F98E7-ED7F-4D9E-B34B-F7018D9CB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186" y="3026130"/>
                <a:ext cx="191784" cy="276999"/>
              </a:xfrm>
              <a:prstGeom prst="rect">
                <a:avLst/>
              </a:prstGeom>
              <a:blipFill>
                <a:blip r:embed="rId3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F190F21-A4E8-46CB-99B2-746201DA57C4}"/>
                  </a:ext>
                </a:extLst>
              </p:cNvPr>
              <p:cNvSpPr txBox="1"/>
              <p:nvPr/>
            </p:nvSpPr>
            <p:spPr>
              <a:xfrm>
                <a:off x="1509743" y="4181730"/>
                <a:ext cx="1917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F190F21-A4E8-46CB-99B2-746201DA5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43" y="418173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32258" r="-54839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CBBAE84-A35D-4223-B7BA-C74DA2AD9E60}"/>
                  </a:ext>
                </a:extLst>
              </p:cNvPr>
              <p:cNvSpPr txBox="1"/>
              <p:nvPr/>
            </p:nvSpPr>
            <p:spPr>
              <a:xfrm>
                <a:off x="1386795" y="3642743"/>
                <a:ext cx="1917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CBBAE84-A35D-4223-B7BA-C74DA2AD9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95" y="3642743"/>
                <a:ext cx="191784" cy="246221"/>
              </a:xfrm>
              <a:prstGeom prst="rect">
                <a:avLst/>
              </a:prstGeom>
              <a:blipFill>
                <a:blip r:embed="rId5"/>
                <a:stretch>
                  <a:fillRect l="-37500" r="-3750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EEAF728-EE4E-40AD-A8A7-9586335BB272}"/>
                  </a:ext>
                </a:extLst>
              </p:cNvPr>
              <p:cNvSpPr txBox="1"/>
              <p:nvPr/>
            </p:nvSpPr>
            <p:spPr>
              <a:xfrm>
                <a:off x="1509743" y="4767725"/>
                <a:ext cx="1917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EEAF728-EE4E-40AD-A8A7-9586335BB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43" y="4767725"/>
                <a:ext cx="191784" cy="246221"/>
              </a:xfrm>
              <a:prstGeom prst="rect">
                <a:avLst/>
              </a:prstGeom>
              <a:blipFill>
                <a:blip r:embed="rId6"/>
                <a:stretch>
                  <a:fillRect l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>
            <a:extLst>
              <a:ext uri="{FF2B5EF4-FFF2-40B4-BE49-F238E27FC236}">
                <a16:creationId xmlns:a16="http://schemas.microsoft.com/office/drawing/2014/main" id="{9ADD0607-93A0-4FA4-8C25-E97F6678BBA0}"/>
              </a:ext>
            </a:extLst>
          </p:cNvPr>
          <p:cNvSpPr/>
          <p:nvPr/>
        </p:nvSpPr>
        <p:spPr>
          <a:xfrm>
            <a:off x="923982" y="2838200"/>
            <a:ext cx="201687" cy="1143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D693266C-4E2A-4BDC-BF50-D4F972C51966}"/>
              </a:ext>
            </a:extLst>
          </p:cNvPr>
          <p:cNvCxnSpPr>
            <a:cxnSpLocks/>
            <a:stCxn id="7" idx="1"/>
            <a:endCxn id="23" idx="0"/>
          </p:cNvCxnSpPr>
          <p:nvPr/>
        </p:nvCxnSpPr>
        <p:spPr>
          <a:xfrm rot="16200000" flipV="1">
            <a:off x="1210083" y="2652944"/>
            <a:ext cx="3141" cy="373653"/>
          </a:xfrm>
          <a:prstGeom prst="curvedConnector3">
            <a:avLst>
              <a:gd name="adj1" fmla="val 5373543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BABCE00-7C58-483A-AB87-901C0A90226F}"/>
                  </a:ext>
                </a:extLst>
              </p:cNvPr>
              <p:cNvSpPr txBox="1"/>
              <p:nvPr/>
            </p:nvSpPr>
            <p:spPr>
              <a:xfrm>
                <a:off x="1348046" y="2471342"/>
                <a:ext cx="1917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BABCE00-7C58-483A-AB87-901C0A902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46" y="2471342"/>
                <a:ext cx="191784" cy="246221"/>
              </a:xfrm>
              <a:prstGeom prst="rect">
                <a:avLst/>
              </a:prstGeom>
              <a:blipFill>
                <a:blip r:embed="rId7"/>
                <a:stretch>
                  <a:fillRect l="-34375" r="-15625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>
            <a:extLst>
              <a:ext uri="{FF2B5EF4-FFF2-40B4-BE49-F238E27FC236}">
                <a16:creationId xmlns:a16="http://schemas.microsoft.com/office/drawing/2014/main" id="{0A3D6348-3A5A-4AC1-8E81-79E3EC36E65E}"/>
              </a:ext>
            </a:extLst>
          </p:cNvPr>
          <p:cNvSpPr/>
          <p:nvPr/>
        </p:nvSpPr>
        <p:spPr>
          <a:xfrm>
            <a:off x="2152981" y="3003270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9A97B808-964A-4582-8B67-AD633549C070}"/>
              </a:ext>
            </a:extLst>
          </p:cNvPr>
          <p:cNvCxnSpPr>
            <a:cxnSpLocks/>
            <a:endCxn id="33" idx="0"/>
          </p:cNvCxnSpPr>
          <p:nvPr/>
        </p:nvCxnSpPr>
        <p:spPr>
          <a:xfrm rot="10800000" flipV="1">
            <a:off x="2175842" y="2752940"/>
            <a:ext cx="294993" cy="250329"/>
          </a:xfrm>
          <a:prstGeom prst="curved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6E97A0F-1491-42D0-B885-7418260AA57F}"/>
                  </a:ext>
                </a:extLst>
              </p:cNvPr>
              <p:cNvSpPr txBox="1"/>
              <p:nvPr/>
            </p:nvSpPr>
            <p:spPr>
              <a:xfrm>
                <a:off x="2551184" y="2614440"/>
                <a:ext cx="1917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6E97A0F-1491-42D0-B885-7418260AA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84" y="2614440"/>
                <a:ext cx="191784" cy="276999"/>
              </a:xfrm>
              <a:prstGeom prst="rect">
                <a:avLst/>
              </a:prstGeom>
              <a:blipFill>
                <a:blip r:embed="rId8"/>
                <a:stretch>
                  <a:fillRect l="-32258" t="-4444" r="-3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F11E1FB0-B346-4BEC-971B-103DAABB1590}"/>
                  </a:ext>
                </a:extLst>
              </p:cNvPr>
              <p:cNvSpPr txBox="1"/>
              <p:nvPr/>
            </p:nvSpPr>
            <p:spPr>
              <a:xfrm>
                <a:off x="2279050" y="2868391"/>
                <a:ext cx="1917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𝑠𝑜𝑚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F11E1FB0-B346-4BEC-971B-103DAABB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050" y="2868391"/>
                <a:ext cx="191784" cy="246221"/>
              </a:xfrm>
              <a:prstGeom prst="rect">
                <a:avLst/>
              </a:prstGeom>
              <a:blipFill>
                <a:blip r:embed="rId9"/>
                <a:stretch>
                  <a:fillRect l="-38710" r="-135484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8D36957-D5B5-48FC-ABF9-4B43CF6423F6}"/>
                  </a:ext>
                </a:extLst>
              </p:cNvPr>
              <p:cNvSpPr txBox="1"/>
              <p:nvPr/>
            </p:nvSpPr>
            <p:spPr>
              <a:xfrm>
                <a:off x="4183380" y="2107728"/>
                <a:ext cx="3846245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8D36957-D5B5-48FC-ABF9-4B43CF64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380" y="2107728"/>
                <a:ext cx="3846245" cy="522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10C0853-B733-45E6-9233-84DBA344385C}"/>
                  </a:ext>
                </a:extLst>
              </p:cNvPr>
              <p:cNvSpPr txBox="1"/>
              <p:nvPr/>
            </p:nvSpPr>
            <p:spPr>
              <a:xfrm>
                <a:off x="3423402" y="3173138"/>
                <a:ext cx="587282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="0" dirty="0" err="1"/>
                  <a:t>ith</a:t>
                </a:r>
                <a:r>
                  <a:rPr lang="de-DE" b="0" dirty="0"/>
                  <a:t> </a:t>
                </a:r>
                <a:r>
                  <a:rPr lang="de-DE" b="0" dirty="0" err="1"/>
                  <a:t>nudging</a:t>
                </a:r>
                <a:r>
                  <a:rPr lang="de-DE" b="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p>
                    </m:sSup>
                  </m:oMath>
                </a14:m>
                <a:r>
                  <a:rPr lang="en-GB" dirty="0"/>
                  <a:t>,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𝑠𝑜𝑚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𝑠𝑜𝑚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10C0853-B733-45E6-9233-84DBA3443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402" y="3173138"/>
                <a:ext cx="5872826" cy="414537"/>
              </a:xfrm>
              <a:prstGeom prst="rect">
                <a:avLst/>
              </a:prstGeom>
              <a:blipFill>
                <a:blip r:embed="rId11"/>
                <a:stretch>
                  <a:fillRect l="-2492" t="-10294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5D202E47-AF6C-4971-AE62-B6EF24E3AD74}"/>
                  </a:ext>
                </a:extLst>
              </p:cNvPr>
              <p:cNvSpPr txBox="1"/>
              <p:nvPr/>
            </p:nvSpPr>
            <p:spPr>
              <a:xfrm>
                <a:off x="3353039" y="4035036"/>
                <a:ext cx="4448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d</a:t>
                </a:r>
                <a:r>
                  <a:rPr lang="de-DE" b="0" dirty="0" err="1"/>
                  <a:t>endritic</a:t>
                </a:r>
                <a:r>
                  <a:rPr lang="de-DE" b="0" dirty="0"/>
                  <a:t> </a:t>
                </a:r>
                <a:r>
                  <a:rPr lang="de-DE" b="0" dirty="0" err="1"/>
                  <a:t>prediction</a:t>
                </a:r>
                <a:r>
                  <a:rPr lang="de-DE" b="0" dirty="0"/>
                  <a:t> </a:t>
                </a:r>
                <a:r>
                  <a:rPr lang="de-DE" b="0" dirty="0" err="1"/>
                  <a:t>error</a:t>
                </a:r>
                <a:r>
                  <a:rPr lang="de-DE" b="0" dirty="0"/>
                  <a:t>: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5D202E47-AF6C-4971-AE62-B6EF24E3A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039" y="4035036"/>
                <a:ext cx="4448590" cy="276999"/>
              </a:xfrm>
              <a:prstGeom prst="rect">
                <a:avLst/>
              </a:prstGeom>
              <a:blipFill>
                <a:blip r:embed="rId12"/>
                <a:stretch>
                  <a:fillRect l="-3151" t="-28889" r="-2877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A4A8883D-895E-45AC-9AFB-3BC0FA404E18}"/>
              </a:ext>
            </a:extLst>
          </p:cNvPr>
          <p:cNvSpPr/>
          <p:nvPr/>
        </p:nvSpPr>
        <p:spPr>
          <a:xfrm>
            <a:off x="4523778" y="4644988"/>
            <a:ext cx="1298882" cy="39973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978E721-C2F5-4F03-8211-F91370164D28}"/>
                  </a:ext>
                </a:extLst>
              </p:cNvPr>
              <p:cNvSpPr txBox="1"/>
              <p:nvPr/>
            </p:nvSpPr>
            <p:spPr>
              <a:xfrm>
                <a:off x="4531398" y="4668079"/>
                <a:ext cx="1298882" cy="3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978E721-C2F5-4F03-8211-F91370164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398" y="4668079"/>
                <a:ext cx="1298882" cy="317523"/>
              </a:xfrm>
              <a:prstGeom prst="rect">
                <a:avLst/>
              </a:prstGeom>
              <a:blipFill>
                <a:blip r:embed="rId13"/>
                <a:stretch>
                  <a:fillRect l="-3756" t="-15385" r="-1408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Pfeil: nach rechts 45">
            <a:extLst>
              <a:ext uri="{FF2B5EF4-FFF2-40B4-BE49-F238E27FC236}">
                <a16:creationId xmlns:a16="http://schemas.microsoft.com/office/drawing/2014/main" id="{C140D746-0B63-4B37-B8E3-B6A993DDDB3D}"/>
              </a:ext>
            </a:extLst>
          </p:cNvPr>
          <p:cNvSpPr/>
          <p:nvPr/>
        </p:nvSpPr>
        <p:spPr>
          <a:xfrm>
            <a:off x="3543300" y="4767725"/>
            <a:ext cx="627405" cy="19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FD586FFF-D1FD-41C0-BCE6-09A8CAE2F17A}"/>
                  </a:ext>
                </a:extLst>
              </p:cNvPr>
              <p:cNvSpPr txBox="1"/>
              <p:nvPr/>
            </p:nvSpPr>
            <p:spPr>
              <a:xfrm>
                <a:off x="8897658" y="5343280"/>
                <a:ext cx="1965923" cy="637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FD586FFF-D1FD-41C0-BCE6-09A8CAE2F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658" y="5343280"/>
                <a:ext cx="1965923" cy="637034"/>
              </a:xfrm>
              <a:prstGeom prst="rect">
                <a:avLst/>
              </a:prstGeom>
              <a:blipFill>
                <a:blip r:embed="rId14"/>
                <a:stretch>
                  <a:fillRect l="-1553" t="-7692" r="-621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B3937BDB-F7DF-4302-915F-99A7486D2D7C}"/>
              </a:ext>
            </a:extLst>
          </p:cNvPr>
          <p:cNvSpPr txBox="1"/>
          <p:nvPr/>
        </p:nvSpPr>
        <p:spPr>
          <a:xfrm>
            <a:off x="7711440" y="5435869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praxis: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3F938A8D-0CB1-4731-85D2-3B21A2D964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771" y="1271706"/>
            <a:ext cx="1699322" cy="2399271"/>
          </a:xfrm>
          <a:prstGeom prst="rect">
            <a:avLst/>
          </a:prstGeom>
        </p:spPr>
      </p:pic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5BD030FF-A499-48E8-94D2-17CEC01C76C5}"/>
              </a:ext>
            </a:extLst>
          </p:cNvPr>
          <p:cNvSpPr/>
          <p:nvPr/>
        </p:nvSpPr>
        <p:spPr>
          <a:xfrm>
            <a:off x="6183353" y="4755637"/>
            <a:ext cx="627405" cy="19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2AF0A652-2881-4D18-9C1B-26A6908A8964}"/>
                  </a:ext>
                </a:extLst>
              </p:cNvPr>
              <p:cNvSpPr txBox="1"/>
              <p:nvPr/>
            </p:nvSpPr>
            <p:spPr>
              <a:xfrm>
                <a:off x="7056998" y="4700672"/>
                <a:ext cx="1819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b="0" dirty="0"/>
                  <a:t>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2AF0A652-2881-4D18-9C1B-26A6908A8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98" y="4700672"/>
                <a:ext cx="1819472" cy="276999"/>
              </a:xfrm>
              <a:prstGeom prst="rect">
                <a:avLst/>
              </a:prstGeom>
              <a:blipFill>
                <a:blip r:embed="rId16"/>
                <a:stretch>
                  <a:fillRect l="-5034" t="-28261" r="-671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441B851F-2145-4B59-95BA-75D5D5482881}"/>
              </a:ext>
            </a:extLst>
          </p:cNvPr>
          <p:cNvSpPr txBox="1"/>
          <p:nvPr/>
        </p:nvSpPr>
        <p:spPr>
          <a:xfrm>
            <a:off x="8109735" y="6165400"/>
            <a:ext cx="296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Supplements; </a:t>
            </a:r>
            <a:r>
              <a:rPr lang="en-GB" sz="1600" dirty="0" err="1"/>
              <a:t>Urbanczik</a:t>
            </a:r>
            <a:r>
              <a:rPr lang="en-GB" sz="1600" dirty="0"/>
              <a:t> 2014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C1C6B2-E69F-42AE-BE77-83F80E51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6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9" grpId="0"/>
      <p:bldP spid="41" grpId="0"/>
      <p:bldP spid="42" grpId="0"/>
      <p:bldP spid="44" grpId="0"/>
      <p:bldP spid="47" grpId="0" animBg="1"/>
      <p:bldP spid="45" grpId="0"/>
      <p:bldP spid="46" grpId="0" animBg="1"/>
      <p:bldP spid="48" grpId="0"/>
      <p:bldP spid="49" grpId="0"/>
      <p:bldP spid="53" grpId="0" animBg="1"/>
      <p:bldP spid="5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58CCC-7D41-4530-92F7-AAF734DB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Pyramidal neurons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FCF412-55B8-4060-B0DF-57CC01E73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21" y="252971"/>
            <a:ext cx="2892181" cy="4429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4035FEC-DD78-46E5-BE54-2557FEB89725}"/>
                  </a:ext>
                </a:extLst>
              </p:cNvPr>
              <p:cNvSpPr txBox="1"/>
              <p:nvPr/>
            </p:nvSpPr>
            <p:spPr>
              <a:xfrm>
                <a:off x="3441533" y="2196257"/>
                <a:ext cx="4879990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4035FEC-DD78-46E5-BE54-2557FEB8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533" y="2196257"/>
                <a:ext cx="4879990" cy="522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3DB2A73-68CB-4BEA-8F31-39FE5A678C1C}"/>
                  </a:ext>
                </a:extLst>
              </p:cNvPr>
              <p:cNvSpPr txBox="1"/>
              <p:nvPr/>
            </p:nvSpPr>
            <p:spPr>
              <a:xfrm>
                <a:off x="3571073" y="3465363"/>
                <a:ext cx="326448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/>
                  <a:t> ,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3DB2A73-68CB-4BEA-8F31-39FE5A678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073" y="3465363"/>
                <a:ext cx="3264483" cy="414537"/>
              </a:xfrm>
              <a:prstGeom prst="rect">
                <a:avLst/>
              </a:prstGeom>
              <a:blipFill>
                <a:blip r:embed="rId4"/>
                <a:stretch>
                  <a:fillRect l="-374" t="-10294" b="-13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527097E-9480-4A91-98D7-1FC2657863A5}"/>
                  </a:ext>
                </a:extLst>
              </p:cNvPr>
              <p:cNvSpPr txBox="1"/>
              <p:nvPr/>
            </p:nvSpPr>
            <p:spPr>
              <a:xfrm>
                <a:off x="2624300" y="3014609"/>
                <a:ext cx="287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527097E-9480-4A91-98D7-1FC265786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00" y="3014609"/>
                <a:ext cx="287643" cy="276999"/>
              </a:xfrm>
              <a:prstGeom prst="rect">
                <a:avLst/>
              </a:prstGeom>
              <a:blipFill>
                <a:blip r:embed="rId5"/>
                <a:stretch>
                  <a:fillRect l="-10417" r="-833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EB2CAEF-3AD0-4527-862F-E30D7421DBFF}"/>
                  </a:ext>
                </a:extLst>
              </p:cNvPr>
              <p:cNvSpPr txBox="1"/>
              <p:nvPr/>
            </p:nvSpPr>
            <p:spPr>
              <a:xfrm rot="18889168">
                <a:off x="2930194" y="2604161"/>
                <a:ext cx="3239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EB2CAEF-3AD0-4527-862F-E30D7421D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9168">
                <a:off x="2930194" y="2604161"/>
                <a:ext cx="323998" cy="215444"/>
              </a:xfrm>
              <a:prstGeom prst="rect">
                <a:avLst/>
              </a:prstGeom>
              <a:blipFill>
                <a:blip r:embed="rId6"/>
                <a:stretch>
                  <a:fillRect t="-1563" r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3D7F684-1E3B-40D0-BE68-0C91379F5874}"/>
                  </a:ext>
                </a:extLst>
              </p:cNvPr>
              <p:cNvSpPr txBox="1"/>
              <p:nvPr/>
            </p:nvSpPr>
            <p:spPr>
              <a:xfrm rot="2023519">
                <a:off x="3124622" y="3260977"/>
                <a:ext cx="3239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3D7F684-1E3B-40D0-BE68-0C91379F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519">
                <a:off x="3124622" y="3260977"/>
                <a:ext cx="323998" cy="215444"/>
              </a:xfrm>
              <a:prstGeom prst="rect">
                <a:avLst/>
              </a:prstGeom>
              <a:blipFill>
                <a:blip r:embed="rId7"/>
                <a:stretch>
                  <a:fillRect l="-7692" r="-3077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AE5F4D9-9C81-4B93-BB05-771AC37E1168}"/>
              </a:ext>
            </a:extLst>
          </p:cNvPr>
          <p:cNvCxnSpPr>
            <a:endCxn id="10" idx="1"/>
          </p:cNvCxnSpPr>
          <p:nvPr/>
        </p:nvCxnSpPr>
        <p:spPr>
          <a:xfrm flipV="1">
            <a:off x="2911943" y="2457739"/>
            <a:ext cx="529590" cy="55687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B2A2886-509E-4B11-9768-E9D2F82DC94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68041" y="3266119"/>
            <a:ext cx="603032" cy="4065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40DFB55-7113-411B-8F54-6743B2A0D1F8}"/>
              </a:ext>
            </a:extLst>
          </p:cNvPr>
          <p:cNvSpPr/>
          <p:nvPr/>
        </p:nvSpPr>
        <p:spPr>
          <a:xfrm>
            <a:off x="1009428" y="4351365"/>
            <a:ext cx="585995" cy="5859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C62EE03E-AAC7-4798-92FD-D52C6D992117}"/>
              </a:ext>
            </a:extLst>
          </p:cNvPr>
          <p:cNvSpPr/>
          <p:nvPr/>
        </p:nvSpPr>
        <p:spPr>
          <a:xfrm>
            <a:off x="1018559" y="4974817"/>
            <a:ext cx="228439" cy="19367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feil: nach oben 21">
            <a:extLst>
              <a:ext uri="{FF2B5EF4-FFF2-40B4-BE49-F238E27FC236}">
                <a16:creationId xmlns:a16="http://schemas.microsoft.com/office/drawing/2014/main" id="{9E1BC33D-C96B-4E9D-88F2-2B5BD33F7359}"/>
              </a:ext>
            </a:extLst>
          </p:cNvPr>
          <p:cNvSpPr/>
          <p:nvPr/>
        </p:nvSpPr>
        <p:spPr>
          <a:xfrm>
            <a:off x="1328526" y="4974817"/>
            <a:ext cx="228439" cy="19367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881A5A9-4053-49E0-BF15-272C9D2EB0E6}"/>
              </a:ext>
            </a:extLst>
          </p:cNvPr>
          <p:cNvSpPr/>
          <p:nvPr/>
        </p:nvSpPr>
        <p:spPr>
          <a:xfrm>
            <a:off x="937808" y="3023448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D38FE05-099E-4163-A0EC-0CC9FF7E2B42}"/>
              </a:ext>
            </a:extLst>
          </p:cNvPr>
          <p:cNvCxnSpPr>
            <a:cxnSpLocks/>
            <a:stCxn id="20" idx="0"/>
            <a:endCxn id="23" idx="4"/>
          </p:cNvCxnSpPr>
          <p:nvPr/>
        </p:nvCxnSpPr>
        <p:spPr>
          <a:xfrm flipV="1">
            <a:off x="1302426" y="3937848"/>
            <a:ext cx="92582" cy="41351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732B9B9-B8EF-4697-A2AE-CD123EDA6D0A}"/>
                  </a:ext>
                </a:extLst>
              </p:cNvPr>
              <p:cNvSpPr txBox="1"/>
              <p:nvPr/>
            </p:nvSpPr>
            <p:spPr>
              <a:xfrm>
                <a:off x="710605" y="4774747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732B9B9-B8EF-4697-A2AE-CD123EDA6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5" y="4774747"/>
                <a:ext cx="43473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008A213-712A-4754-AA6A-584424BD8A27}"/>
                  </a:ext>
                </a:extLst>
              </p:cNvPr>
              <p:cNvSpPr txBox="1"/>
              <p:nvPr/>
            </p:nvSpPr>
            <p:spPr>
              <a:xfrm>
                <a:off x="1302426" y="3342148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008A213-712A-4754-AA6A-584424BD8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426" y="3342148"/>
                <a:ext cx="191784" cy="276999"/>
              </a:xfrm>
              <a:prstGeom prst="rect">
                <a:avLst/>
              </a:prstGeom>
              <a:blipFill>
                <a:blip r:embed="rId9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F83B075-7C4F-405F-ACFB-5ADB88B4C213}"/>
                  </a:ext>
                </a:extLst>
              </p:cNvPr>
              <p:cNvSpPr txBox="1"/>
              <p:nvPr/>
            </p:nvSpPr>
            <p:spPr>
              <a:xfrm>
                <a:off x="1182983" y="4497748"/>
                <a:ext cx="1917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F83B075-7C4F-405F-ACFB-5ADB88B4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83" y="4497748"/>
                <a:ext cx="191784" cy="276999"/>
              </a:xfrm>
              <a:prstGeom prst="rect">
                <a:avLst/>
              </a:prstGeom>
              <a:blipFill>
                <a:blip r:embed="rId10"/>
                <a:stretch>
                  <a:fillRect l="-31250" r="-5312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55E7D77-7D7C-449E-AF73-DE9CD21F3256}"/>
                  </a:ext>
                </a:extLst>
              </p:cNvPr>
              <p:cNvSpPr txBox="1"/>
              <p:nvPr/>
            </p:nvSpPr>
            <p:spPr>
              <a:xfrm>
                <a:off x="1060035" y="3958761"/>
                <a:ext cx="1917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55E7D77-7D7C-449E-AF73-DE9CD21F3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35" y="3958761"/>
                <a:ext cx="191784" cy="246221"/>
              </a:xfrm>
              <a:prstGeom prst="rect">
                <a:avLst/>
              </a:prstGeom>
              <a:blipFill>
                <a:blip r:embed="rId11"/>
                <a:stretch>
                  <a:fillRect l="-38710" r="-38710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C16E9EA2-F813-45A2-80E2-5849E7E9F8B1}"/>
                  </a:ext>
                </a:extLst>
              </p:cNvPr>
              <p:cNvSpPr txBox="1"/>
              <p:nvPr/>
            </p:nvSpPr>
            <p:spPr>
              <a:xfrm>
                <a:off x="1182983" y="5083743"/>
                <a:ext cx="1917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C16E9EA2-F813-45A2-80E2-5849E7E9F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83" y="5083743"/>
                <a:ext cx="191784" cy="246221"/>
              </a:xfrm>
              <a:prstGeom prst="rect">
                <a:avLst/>
              </a:prstGeom>
              <a:blipFill>
                <a:blip r:embed="rId1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>
            <a:extLst>
              <a:ext uri="{FF2B5EF4-FFF2-40B4-BE49-F238E27FC236}">
                <a16:creationId xmlns:a16="http://schemas.microsoft.com/office/drawing/2014/main" id="{6EDED96B-FB5B-4532-9468-F9B2712C4428}"/>
              </a:ext>
            </a:extLst>
          </p:cNvPr>
          <p:cNvSpPr/>
          <p:nvPr/>
        </p:nvSpPr>
        <p:spPr>
          <a:xfrm>
            <a:off x="597222" y="3154218"/>
            <a:ext cx="201687" cy="1143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C4343F72-3020-4EAA-B8F4-742FE1A67A7C}"/>
              </a:ext>
            </a:extLst>
          </p:cNvPr>
          <p:cNvCxnSpPr>
            <a:cxnSpLocks/>
            <a:stCxn id="23" idx="1"/>
            <a:endCxn id="30" idx="0"/>
          </p:cNvCxnSpPr>
          <p:nvPr/>
        </p:nvCxnSpPr>
        <p:spPr>
          <a:xfrm rot="16200000" flipV="1">
            <a:off x="883323" y="2968962"/>
            <a:ext cx="3141" cy="373653"/>
          </a:xfrm>
          <a:prstGeom prst="curvedConnector3">
            <a:avLst>
              <a:gd name="adj1" fmla="val 5373543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9BD93AE2-005B-4991-A2EF-FF8A52AF12C2}"/>
                  </a:ext>
                </a:extLst>
              </p:cNvPr>
              <p:cNvSpPr txBox="1"/>
              <p:nvPr/>
            </p:nvSpPr>
            <p:spPr>
              <a:xfrm>
                <a:off x="1021286" y="2787360"/>
                <a:ext cx="1917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9BD93AE2-005B-4991-A2EF-FF8A52AF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86" y="2787360"/>
                <a:ext cx="191784" cy="246221"/>
              </a:xfrm>
              <a:prstGeom prst="rect">
                <a:avLst/>
              </a:prstGeom>
              <a:blipFill>
                <a:blip r:embed="rId13"/>
                <a:stretch>
                  <a:fillRect l="-35484" r="-16129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>
            <a:extLst>
              <a:ext uri="{FF2B5EF4-FFF2-40B4-BE49-F238E27FC236}">
                <a16:creationId xmlns:a16="http://schemas.microsoft.com/office/drawing/2014/main" id="{D61DEE31-FE81-4C10-AC3B-82C72C7A5A9F}"/>
              </a:ext>
            </a:extLst>
          </p:cNvPr>
          <p:cNvSpPr/>
          <p:nvPr/>
        </p:nvSpPr>
        <p:spPr>
          <a:xfrm>
            <a:off x="920072" y="1518210"/>
            <a:ext cx="585995" cy="5859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71B2B0A-C882-46C9-B061-2163495BFBC1}"/>
              </a:ext>
            </a:extLst>
          </p:cNvPr>
          <p:cNvCxnSpPr>
            <a:cxnSpLocks/>
            <a:stCxn id="37" idx="4"/>
            <a:endCxn id="23" idx="0"/>
          </p:cNvCxnSpPr>
          <p:nvPr/>
        </p:nvCxnSpPr>
        <p:spPr>
          <a:xfrm>
            <a:off x="1213070" y="2104205"/>
            <a:ext cx="181938" cy="91924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23F833B-8811-4FF4-9ED6-4929E1BC453F}"/>
                  </a:ext>
                </a:extLst>
              </p:cNvPr>
              <p:cNvSpPr txBox="1"/>
              <p:nvPr/>
            </p:nvSpPr>
            <p:spPr>
              <a:xfrm>
                <a:off x="1113918" y="1671704"/>
                <a:ext cx="1917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23F833B-8811-4FF4-9ED6-4929E1BC4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18" y="1671704"/>
                <a:ext cx="191784" cy="276999"/>
              </a:xfrm>
              <a:prstGeom prst="rect">
                <a:avLst/>
              </a:prstGeom>
              <a:blipFill>
                <a:blip r:embed="rId14"/>
                <a:stretch>
                  <a:fillRect l="-32258" r="-4838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4EDC2519-24D4-4B86-AF45-379972D06D6C}"/>
                  </a:ext>
                </a:extLst>
              </p:cNvPr>
              <p:cNvSpPr txBox="1"/>
              <p:nvPr/>
            </p:nvSpPr>
            <p:spPr>
              <a:xfrm>
                <a:off x="1335932" y="2176684"/>
                <a:ext cx="1917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4EDC2519-24D4-4B86-AF45-379972D0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932" y="2176684"/>
                <a:ext cx="191784" cy="246221"/>
              </a:xfrm>
              <a:prstGeom prst="rect">
                <a:avLst/>
              </a:prstGeom>
              <a:blipFill>
                <a:blip r:embed="rId15"/>
                <a:stretch>
                  <a:fillRect l="-37500" r="-3437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96742BF8-A10E-49C4-8104-8F4061306CAD}"/>
                  </a:ext>
                </a:extLst>
              </p:cNvPr>
              <p:cNvSpPr txBox="1"/>
              <p:nvPr/>
            </p:nvSpPr>
            <p:spPr>
              <a:xfrm>
                <a:off x="3153915" y="4327408"/>
                <a:ext cx="4448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d</a:t>
                </a:r>
                <a:r>
                  <a:rPr lang="de-DE" b="0" dirty="0" err="1"/>
                  <a:t>endritic</a:t>
                </a:r>
                <a:r>
                  <a:rPr lang="de-DE" b="0" dirty="0"/>
                  <a:t> </a:t>
                </a:r>
                <a:r>
                  <a:rPr lang="de-DE" b="0" dirty="0" err="1"/>
                  <a:t>prediction</a:t>
                </a:r>
                <a:r>
                  <a:rPr lang="de-DE" b="0" dirty="0"/>
                  <a:t> </a:t>
                </a:r>
                <a:r>
                  <a:rPr lang="de-DE" b="0" dirty="0" err="1"/>
                  <a:t>error</a:t>
                </a:r>
                <a:r>
                  <a:rPr lang="de-DE" b="0" dirty="0"/>
                  <a:t>: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96742BF8-A10E-49C4-8104-8F4061306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915" y="4327408"/>
                <a:ext cx="4448590" cy="276999"/>
              </a:xfrm>
              <a:prstGeom prst="rect">
                <a:avLst/>
              </a:prstGeom>
              <a:blipFill>
                <a:blip r:embed="rId16"/>
                <a:stretch>
                  <a:fillRect l="-3151" t="-28889" r="-2877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955CAB2B-9E73-4B53-8A5B-21D525AAFE72}"/>
              </a:ext>
            </a:extLst>
          </p:cNvPr>
          <p:cNvSpPr/>
          <p:nvPr/>
        </p:nvSpPr>
        <p:spPr>
          <a:xfrm>
            <a:off x="4324654" y="4937360"/>
            <a:ext cx="1298882" cy="39973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9BDE564-E4D4-4607-BF67-9E8DE1215CA1}"/>
                  </a:ext>
                </a:extLst>
              </p:cNvPr>
              <p:cNvSpPr txBox="1"/>
              <p:nvPr/>
            </p:nvSpPr>
            <p:spPr>
              <a:xfrm>
                <a:off x="4332274" y="4960451"/>
                <a:ext cx="1298882" cy="3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9BDE564-E4D4-4607-BF67-9E8DE121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74" y="4960451"/>
                <a:ext cx="1298882" cy="317523"/>
              </a:xfrm>
              <a:prstGeom prst="rect">
                <a:avLst/>
              </a:prstGeom>
              <a:blipFill>
                <a:blip r:embed="rId17"/>
                <a:stretch>
                  <a:fillRect l="-4225" t="-15385" r="-939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562029C5-E540-41C8-A4C1-F380C4DB69D7}"/>
              </a:ext>
            </a:extLst>
          </p:cNvPr>
          <p:cNvSpPr/>
          <p:nvPr/>
        </p:nvSpPr>
        <p:spPr>
          <a:xfrm>
            <a:off x="3344176" y="5060097"/>
            <a:ext cx="627405" cy="19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6B088A2D-7FAE-47D2-9AA4-29256BE2FFD9}"/>
              </a:ext>
            </a:extLst>
          </p:cNvPr>
          <p:cNvSpPr/>
          <p:nvPr/>
        </p:nvSpPr>
        <p:spPr>
          <a:xfrm>
            <a:off x="5940990" y="5055771"/>
            <a:ext cx="627405" cy="19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EE2E95C-ACC7-4934-8178-F02388BA6DFF}"/>
              </a:ext>
            </a:extLst>
          </p:cNvPr>
          <p:cNvSpPr txBox="1"/>
          <p:nvPr/>
        </p:nvSpPr>
        <p:spPr>
          <a:xfrm>
            <a:off x="6814635" y="5000806"/>
            <a:ext cx="13138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0" dirty="0"/>
              <a:t> </a:t>
            </a:r>
            <a:r>
              <a:rPr lang="de-DE" b="0" dirty="0" err="1"/>
              <a:t>until</a:t>
            </a:r>
            <a:r>
              <a:rPr lang="de-DE" b="0" dirty="0"/>
              <a:t> </a:t>
            </a:r>
            <a:r>
              <a:rPr lang="de-DE" b="0" dirty="0" err="1"/>
              <a:t>forever</a:t>
            </a:r>
            <a:r>
              <a:rPr lang="de-DE" b="0" dirty="0"/>
              <a:t>?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E74BA2-885F-4943-B421-D4C1431C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52" grpId="0"/>
      <p:bldP spid="53" grpId="0" animBg="1"/>
      <p:bldP spid="54" grpId="0"/>
      <p:bldP spid="55" grpId="0" animBg="1"/>
      <p:bldP spid="56" grpId="0" animBg="1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7DBD6267-E8FC-442E-A50F-AB41C0F62A19}"/>
              </a:ext>
            </a:extLst>
          </p:cNvPr>
          <p:cNvSpPr/>
          <p:nvPr/>
        </p:nvSpPr>
        <p:spPr>
          <a:xfrm>
            <a:off x="361816" y="5616290"/>
            <a:ext cx="4234594" cy="5368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2F269CE7-D950-4963-8611-194D9C1ECF96}"/>
              </a:ext>
            </a:extLst>
          </p:cNvPr>
          <p:cNvSpPr/>
          <p:nvPr/>
        </p:nvSpPr>
        <p:spPr>
          <a:xfrm>
            <a:off x="590550" y="3627295"/>
            <a:ext cx="3819525" cy="15366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1BC0E9A-7D89-42E9-846B-E5E508C36813}"/>
              </a:ext>
            </a:extLst>
          </p:cNvPr>
          <p:cNvSpPr/>
          <p:nvPr/>
        </p:nvSpPr>
        <p:spPr>
          <a:xfrm>
            <a:off x="733425" y="1790700"/>
            <a:ext cx="3495675" cy="15366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24746-911C-4E49-8214-99F04D47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Deep cortical microcircuits (naïve)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1C2368-C49C-43C6-A1BE-565FA1819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22" y="1984058"/>
            <a:ext cx="865573" cy="13255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F0227F-94B6-4B7F-89A8-CD2679C58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42" y="1984058"/>
            <a:ext cx="865573" cy="13255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F7604B-E650-4423-9D7C-CA35E58B3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63" y="3767138"/>
            <a:ext cx="865573" cy="132556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1A30BE-3E02-4268-ABCE-17B3719A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28" y="3767138"/>
            <a:ext cx="865573" cy="13255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58DB1D2-BAF9-4475-865A-3E339955E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93" y="3767137"/>
            <a:ext cx="865573" cy="1325563"/>
          </a:xfrm>
          <a:prstGeom prst="rect">
            <a:avLst/>
          </a:prstGeom>
        </p:spPr>
      </p:pic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8A224A1E-6004-49D5-A06C-A63FD06397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1595" y="3598069"/>
            <a:ext cx="1397793" cy="711995"/>
          </a:xfrm>
          <a:prstGeom prst="curvedConnector3">
            <a:avLst>
              <a:gd name="adj1" fmla="val -400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577F5A33-C0D1-4991-8D65-9384B2B0B3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7244" y="2198972"/>
            <a:ext cx="990603" cy="393137"/>
          </a:xfrm>
          <a:prstGeom prst="curvedConnector3">
            <a:avLst>
              <a:gd name="adj1" fmla="val -81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: nach oben 40">
            <a:extLst>
              <a:ext uri="{FF2B5EF4-FFF2-40B4-BE49-F238E27FC236}">
                <a16:creationId xmlns:a16="http://schemas.microsoft.com/office/drawing/2014/main" id="{4346910D-18E7-4548-AC7D-07F2D984C0BB}"/>
              </a:ext>
            </a:extLst>
          </p:cNvPr>
          <p:cNvSpPr/>
          <p:nvPr/>
        </p:nvSpPr>
        <p:spPr>
          <a:xfrm>
            <a:off x="1647255" y="5251758"/>
            <a:ext cx="356461" cy="30221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feil: nach oben 41">
            <a:extLst>
              <a:ext uri="{FF2B5EF4-FFF2-40B4-BE49-F238E27FC236}">
                <a16:creationId xmlns:a16="http://schemas.microsoft.com/office/drawing/2014/main" id="{9688DA38-94AC-428F-A6F9-FF4C33796BA4}"/>
              </a:ext>
            </a:extLst>
          </p:cNvPr>
          <p:cNvSpPr/>
          <p:nvPr/>
        </p:nvSpPr>
        <p:spPr>
          <a:xfrm>
            <a:off x="2081208" y="5251757"/>
            <a:ext cx="356461" cy="30221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09805A-DB99-4E18-850C-08CBCDBE92F2}"/>
                  </a:ext>
                </a:extLst>
              </p:cNvPr>
              <p:cNvSpPr txBox="1"/>
              <p:nvPr/>
            </p:nvSpPr>
            <p:spPr>
              <a:xfrm>
                <a:off x="1825485" y="5730831"/>
                <a:ext cx="1438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sensory input,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09805A-DB99-4E18-850C-08CBCDBE9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485" y="5730831"/>
                <a:ext cx="1438421" cy="307777"/>
              </a:xfrm>
              <a:prstGeom prst="rect">
                <a:avLst/>
              </a:prstGeom>
              <a:blipFill>
                <a:blip r:embed="rId3"/>
                <a:stretch>
                  <a:fillRect l="-1271"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feil: nach oben 43">
            <a:extLst>
              <a:ext uri="{FF2B5EF4-FFF2-40B4-BE49-F238E27FC236}">
                <a16:creationId xmlns:a16="http://schemas.microsoft.com/office/drawing/2014/main" id="{23153791-A278-470C-BFDC-A2091146F777}"/>
              </a:ext>
            </a:extLst>
          </p:cNvPr>
          <p:cNvSpPr/>
          <p:nvPr/>
        </p:nvSpPr>
        <p:spPr>
          <a:xfrm>
            <a:off x="2521981" y="5251758"/>
            <a:ext cx="356461" cy="30221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Pfeil: nach oben 44">
            <a:extLst>
              <a:ext uri="{FF2B5EF4-FFF2-40B4-BE49-F238E27FC236}">
                <a16:creationId xmlns:a16="http://schemas.microsoft.com/office/drawing/2014/main" id="{9588CFDB-115B-4FD8-9AD1-985A7F618E29}"/>
              </a:ext>
            </a:extLst>
          </p:cNvPr>
          <p:cNvSpPr/>
          <p:nvPr/>
        </p:nvSpPr>
        <p:spPr>
          <a:xfrm>
            <a:off x="2955934" y="5251757"/>
            <a:ext cx="356461" cy="30221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0B23899-E7B7-4EBC-80DE-1C81EA5B30F9}"/>
                  </a:ext>
                </a:extLst>
              </p:cNvPr>
              <p:cNvSpPr txBox="1"/>
              <p:nvPr/>
            </p:nvSpPr>
            <p:spPr>
              <a:xfrm>
                <a:off x="1180425" y="3300310"/>
                <a:ext cx="1438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0B23899-E7B7-4EBC-80DE-1C81EA5B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25" y="3300310"/>
                <a:ext cx="143842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>
            <a:extLst>
              <a:ext uri="{FF2B5EF4-FFF2-40B4-BE49-F238E27FC236}">
                <a16:creationId xmlns:a16="http://schemas.microsoft.com/office/drawing/2014/main" id="{6ACE323F-349A-4951-B2B2-CEF3DCFE64D5}"/>
              </a:ext>
            </a:extLst>
          </p:cNvPr>
          <p:cNvSpPr txBox="1"/>
          <p:nvPr/>
        </p:nvSpPr>
        <p:spPr>
          <a:xfrm>
            <a:off x="5581652" y="2210874"/>
            <a:ext cx="410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 the learning rule in the output layer</a:t>
            </a:r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6D07B14E-259D-467A-ACA4-453DB366B386}"/>
              </a:ext>
            </a:extLst>
          </p:cNvPr>
          <p:cNvSpPr/>
          <p:nvPr/>
        </p:nvSpPr>
        <p:spPr>
          <a:xfrm>
            <a:off x="6095999" y="2638425"/>
            <a:ext cx="48577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68E768D-895C-4550-AE41-A97D59DA0104}"/>
                  </a:ext>
                </a:extLst>
              </p:cNvPr>
              <p:cNvSpPr txBox="1"/>
              <p:nvPr/>
            </p:nvSpPr>
            <p:spPr>
              <a:xfrm>
                <a:off x="6743702" y="2550085"/>
                <a:ext cx="3271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/>
                  <a:t>learns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68E768D-895C-4550-AE41-A97D59DA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2" y="2550085"/>
                <a:ext cx="3271793" cy="369332"/>
              </a:xfrm>
              <a:prstGeom prst="rect">
                <a:avLst/>
              </a:prstGeom>
              <a:blipFill>
                <a:blip r:embed="rId5"/>
                <a:stretch>
                  <a:fillRect l="-149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518A306-7FD8-42B7-A010-9406B963829B}"/>
                  </a:ext>
                </a:extLst>
              </p:cNvPr>
              <p:cNvSpPr txBox="1"/>
              <p:nvPr/>
            </p:nvSpPr>
            <p:spPr>
              <a:xfrm>
                <a:off x="6095999" y="3255170"/>
                <a:ext cx="42928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hidden</a:t>
                </a:r>
                <a:r>
                  <a:rPr lang="de-DE" dirty="0"/>
                  <a:t> </a:t>
                </a:r>
                <a:r>
                  <a:rPr lang="de-DE" dirty="0" err="1"/>
                  <a:t>layer</a:t>
                </a:r>
                <a:r>
                  <a:rPr lang="de-DE" dirty="0"/>
                  <a:t> support </a:t>
                </a:r>
                <a:r>
                  <a:rPr lang="de-DE" dirty="0" err="1"/>
                  <a:t>learning</a:t>
                </a:r>
                <a:r>
                  <a:rPr lang="de-DE" dirty="0"/>
                  <a:t>?</a:t>
                </a:r>
              </a:p>
              <a:p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should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adjust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518A306-7FD8-42B7-A010-9406B9638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255170"/>
                <a:ext cx="4292842" cy="646331"/>
              </a:xfrm>
              <a:prstGeom prst="rect">
                <a:avLst/>
              </a:prstGeom>
              <a:blipFill>
                <a:blip r:embed="rId6"/>
                <a:stretch>
                  <a:fillRect l="-1136" t="-5660" r="-568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Pfeil: nach rechts 53">
            <a:extLst>
              <a:ext uri="{FF2B5EF4-FFF2-40B4-BE49-F238E27FC236}">
                <a16:creationId xmlns:a16="http://schemas.microsoft.com/office/drawing/2014/main" id="{E522CA1C-B582-4099-A0BE-A548DD6AAA30}"/>
              </a:ext>
            </a:extLst>
          </p:cNvPr>
          <p:cNvSpPr/>
          <p:nvPr/>
        </p:nvSpPr>
        <p:spPr>
          <a:xfrm>
            <a:off x="5853111" y="5220621"/>
            <a:ext cx="48577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99AFF30-4390-4140-B751-E8D9311BE19E}"/>
                  </a:ext>
                </a:extLst>
              </p:cNvPr>
              <p:cNvSpPr txBox="1"/>
              <p:nvPr/>
            </p:nvSpPr>
            <p:spPr>
              <a:xfrm>
                <a:off x="5338764" y="4652963"/>
                <a:ext cx="5310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/>
                  <a:t>propagate</a:t>
                </a:r>
                <a:r>
                  <a:rPr lang="de-DE" dirty="0"/>
                  <a:t> </a:t>
                </a:r>
                <a:r>
                  <a:rPr lang="de-DE" dirty="0" err="1"/>
                  <a:t>output</a:t>
                </a:r>
                <a:r>
                  <a:rPr lang="de-DE" dirty="0"/>
                  <a:t> </a:t>
                </a:r>
                <a:r>
                  <a:rPr lang="de-DE" dirty="0" err="1"/>
                  <a:t>error</a:t>
                </a:r>
                <a:r>
                  <a:rPr lang="de-DE" dirty="0"/>
                  <a:t> back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hidden</a:t>
                </a:r>
                <a:r>
                  <a:rPr lang="de-DE" dirty="0"/>
                  <a:t> </a:t>
                </a:r>
                <a:r>
                  <a:rPr lang="de-DE" dirty="0" err="1"/>
                  <a:t>layer</a:t>
                </a:r>
                <a:r>
                  <a:rPr lang="de-DE" dirty="0"/>
                  <a:t>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99AFF30-4390-4140-B751-E8D9311BE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764" y="4652963"/>
                <a:ext cx="5310108" cy="369332"/>
              </a:xfrm>
              <a:prstGeom prst="rect">
                <a:avLst/>
              </a:prstGeom>
              <a:blipFill>
                <a:blip r:embed="rId7"/>
                <a:stretch>
                  <a:fillRect l="-1033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feld 55">
            <a:extLst>
              <a:ext uri="{FF2B5EF4-FFF2-40B4-BE49-F238E27FC236}">
                <a16:creationId xmlns:a16="http://schemas.microsoft.com/office/drawing/2014/main" id="{6EA2A833-B86F-4DB7-B2AE-EC9EEEE7E9D6}"/>
              </a:ext>
            </a:extLst>
          </p:cNvPr>
          <p:cNvSpPr txBox="1"/>
          <p:nvPr/>
        </p:nvSpPr>
        <p:spPr>
          <a:xfrm>
            <a:off x="6424614" y="5113194"/>
            <a:ext cx="277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Implement a feedback-loop</a:t>
            </a:r>
            <a:endParaRPr lang="en-GB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D18AE96-1B1F-4CB3-B432-5641CB9D6E1A}"/>
              </a:ext>
            </a:extLst>
          </p:cNvPr>
          <p:cNvSpPr txBox="1"/>
          <p:nvPr/>
        </p:nvSpPr>
        <p:spPr>
          <a:xfrm>
            <a:off x="2344212" y="1559355"/>
            <a:ext cx="71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679D86-AA9B-489A-B353-931F741F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9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3" grpId="0"/>
      <p:bldP spid="54" grpId="0" animBg="1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5BF6D-7D2E-4642-9A7E-FA02064F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Deep cortical microcircuits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71CED2-884E-45BC-B490-244CF39AE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5" y="1416361"/>
            <a:ext cx="5917460" cy="4977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D8EE6C1-62FE-4C9C-9418-839CD6E38A4D}"/>
                  </a:ext>
                </a:extLst>
              </p:cNvPr>
              <p:cNvSpPr txBox="1"/>
              <p:nvPr/>
            </p:nvSpPr>
            <p:spPr>
              <a:xfrm>
                <a:off x="7491870" y="2807970"/>
                <a:ext cx="1243802" cy="303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𝐼𝑃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D8EE6C1-62FE-4C9C-9418-839CD6E38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870" y="2807970"/>
                <a:ext cx="1243802" cy="303545"/>
              </a:xfrm>
              <a:prstGeom prst="rect">
                <a:avLst/>
              </a:prstGeom>
              <a:blipFill>
                <a:blip r:embed="rId3"/>
                <a:stretch>
                  <a:fillRect l="-4412" r="-1471" b="-1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95BF65B-7D8F-4B54-A2AF-FB8F76082207}"/>
                  </a:ext>
                </a:extLst>
              </p:cNvPr>
              <p:cNvSpPr txBox="1"/>
              <p:nvPr/>
            </p:nvSpPr>
            <p:spPr>
              <a:xfrm>
                <a:off x="7491870" y="3334853"/>
                <a:ext cx="1416926" cy="303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𝑃𝐼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95BF65B-7D8F-4B54-A2AF-FB8F7608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870" y="3334853"/>
                <a:ext cx="1416926" cy="303545"/>
              </a:xfrm>
              <a:prstGeom prst="rect">
                <a:avLst/>
              </a:prstGeom>
              <a:blipFill>
                <a:blip r:embed="rId4"/>
                <a:stretch>
                  <a:fillRect l="-3879" r="-862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67547D5-0348-4E88-ADC1-4A8661BAF7AF}"/>
                  </a:ext>
                </a:extLst>
              </p:cNvPr>
              <p:cNvSpPr txBox="1"/>
              <p:nvPr/>
            </p:nvSpPr>
            <p:spPr>
              <a:xfrm>
                <a:off x="4152900" y="2916170"/>
                <a:ext cx="364522" cy="236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de-DE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𝑃𝑃</m:t>
                          </m:r>
                        </m:sup>
                      </m:sSubSup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67547D5-0348-4E88-ADC1-4A8661BA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2916170"/>
                <a:ext cx="364522" cy="236027"/>
              </a:xfrm>
              <a:prstGeom prst="rect">
                <a:avLst/>
              </a:prstGeom>
              <a:blipFill>
                <a:blip r:embed="rId5"/>
                <a:stretch>
                  <a:fillRect l="-6667" r="-1667"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83C64BF0-EE64-4933-BC8F-51FFEAB3A2BA}"/>
              </a:ext>
            </a:extLst>
          </p:cNvPr>
          <p:cNvSpPr/>
          <p:nvPr/>
        </p:nvSpPr>
        <p:spPr>
          <a:xfrm>
            <a:off x="8996820" y="3141344"/>
            <a:ext cx="485775" cy="211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DCC718B-5E34-4245-8FC3-AF42B4487224}"/>
                  </a:ext>
                </a:extLst>
              </p:cNvPr>
              <p:cNvSpPr txBox="1"/>
              <p:nvPr/>
            </p:nvSpPr>
            <p:spPr>
              <a:xfrm>
                <a:off x="9634995" y="2926875"/>
                <a:ext cx="740266" cy="282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DCC718B-5E34-4245-8FC3-AF42B448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995" y="2926875"/>
                <a:ext cx="740266" cy="282385"/>
              </a:xfrm>
              <a:prstGeom prst="rect">
                <a:avLst/>
              </a:prstGeom>
              <a:blipFill>
                <a:blip r:embed="rId6"/>
                <a:stretch>
                  <a:fillRect l="-4132" t="-4348" r="-7438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0B54AD-845C-4DC1-A1DE-3A2C8C04FACA}"/>
                  </a:ext>
                </a:extLst>
              </p:cNvPr>
              <p:cNvSpPr txBox="1"/>
              <p:nvPr/>
            </p:nvSpPr>
            <p:spPr>
              <a:xfrm>
                <a:off x="9696604" y="3244335"/>
                <a:ext cx="847476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30B54AD-845C-4DC1-A1DE-3A2C8C04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04" y="3244335"/>
                <a:ext cx="847476" cy="280846"/>
              </a:xfrm>
              <a:prstGeom prst="rect">
                <a:avLst/>
              </a:prstGeom>
              <a:blipFill>
                <a:blip r:embed="rId7"/>
                <a:stretch>
                  <a:fillRect l="-7194" t="-2174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D044272-F15A-4040-B35A-91BD7951F49B}"/>
                  </a:ext>
                </a:extLst>
              </p:cNvPr>
              <p:cNvSpPr txBox="1"/>
              <p:nvPr/>
            </p:nvSpPr>
            <p:spPr>
              <a:xfrm>
                <a:off x="6769483" y="2438638"/>
                <a:ext cx="390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lateral plasticity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self-predicting state: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D044272-F15A-4040-B35A-91BD7951F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83" y="2438638"/>
                <a:ext cx="3908442" cy="369332"/>
              </a:xfrm>
              <a:prstGeom prst="rect">
                <a:avLst/>
              </a:prstGeom>
              <a:blipFill>
                <a:blip r:embed="rId8"/>
                <a:stretch>
                  <a:fillRect l="-1246" t="-8197" r="-15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7E113F7-EEC5-4BF5-B52A-E318A52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2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0C2E4-4714-4266-AF0C-DD0D8432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558727"/>
            <a:ext cx="4819650" cy="1680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task</a:t>
            </a:r>
            <a:r>
              <a:rPr lang="en-GB" sz="2200" dirty="0"/>
              <a:t>: 2x3x2 network learns to </a:t>
            </a:r>
          </a:p>
          <a:p>
            <a:pPr marL="0" indent="0">
              <a:buNone/>
            </a:pPr>
            <a:r>
              <a:rPr lang="en-GB" sz="2200" dirty="0"/>
              <a:t>mimic the output of a randomly</a:t>
            </a:r>
          </a:p>
          <a:p>
            <a:pPr marL="0" indent="0">
              <a:buNone/>
            </a:pPr>
            <a:r>
              <a:rPr lang="en-GB" sz="2200" dirty="0"/>
              <a:t>initialized network of same size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1F2EF6-0931-44AF-ABC0-6898391C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663" y="608859"/>
            <a:ext cx="8024445" cy="59300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CB12E4D-C45C-4405-8620-85E082317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08" y="369050"/>
            <a:ext cx="7971565" cy="61698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C4AFDE-2F24-4681-B266-1EBE67EA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7</a:t>
            </a:fld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52193F-EDE7-4E98-9953-87D39BD8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33164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Mimic-regression-task</a:t>
            </a:r>
          </a:p>
        </p:txBody>
      </p:sp>
    </p:spTree>
    <p:extLst>
      <p:ext uri="{BB962C8B-B14F-4D97-AF65-F5344CB8AC3E}">
        <p14:creationId xmlns:p14="http://schemas.microsoft.com/office/powerpoint/2010/main" val="39887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2AD87-6142-44F7-AA77-5B97D456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Steady-State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7FB90F-BEF9-49FD-AF6C-E6CA74158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927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100 </a:t>
                </a:r>
                <a:r>
                  <a:rPr lang="en-GB" sz="2400" dirty="0" err="1"/>
                  <a:t>ms</a:t>
                </a:r>
                <a:r>
                  <a:rPr lang="en-GB" sz="2400" dirty="0"/>
                  <a:t> pattern time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GB" sz="2400" dirty="0"/>
                  <a:t> 0.1 </a:t>
                </a:r>
                <a:r>
                  <a:rPr lang="en-GB" sz="2400" dirty="0" err="1"/>
                  <a:t>ms</a:t>
                </a:r>
                <a:r>
                  <a:rPr lang="en-GB" sz="2400" dirty="0"/>
                  <a:t> time step dt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dirty="0"/>
                  <a:t> training is slow</a:t>
                </a:r>
              </a:p>
              <a:p>
                <a:pPr marL="0" indent="0">
                  <a:buNone/>
                </a:pPr>
                <a:r>
                  <a:rPr lang="en-GB" sz="2400" dirty="0"/>
                  <a:t>idea: approximate the settling process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7FB90F-BEF9-49FD-AF6C-E6CA74158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92783"/>
              </a:xfrm>
              <a:blipFill>
                <a:blip r:embed="rId2"/>
                <a:stretch>
                  <a:fillRect l="-928" t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8486C53D-D8F9-4603-B321-12F32DA67F78}"/>
              </a:ext>
            </a:extLst>
          </p:cNvPr>
          <p:cNvSpPr txBox="1"/>
          <p:nvPr/>
        </p:nvSpPr>
        <p:spPr>
          <a:xfrm>
            <a:off x="976543" y="3018408"/>
            <a:ext cx="91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  propagate the input upwards, layer by layer with dendritic prediction / steady-state solution: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19C649-9948-429B-847A-76DADBCAAE22}"/>
              </a:ext>
            </a:extLst>
          </p:cNvPr>
          <p:cNvSpPr txBox="1"/>
          <p:nvPr/>
        </p:nvSpPr>
        <p:spPr>
          <a:xfrm>
            <a:off x="976543" y="3470261"/>
            <a:ext cx="85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  propagate corrections downwards with full steady-state solution: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E572268-07CB-42B2-8EB7-5567F9A9C961}"/>
                  </a:ext>
                </a:extLst>
              </p:cNvPr>
              <p:cNvSpPr txBox="1"/>
              <p:nvPr/>
            </p:nvSpPr>
            <p:spPr>
              <a:xfrm>
                <a:off x="976543" y="3839593"/>
                <a:ext cx="852256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3.   repeat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𝑝𝑎𝑠𝑠𝑒𝑠</m:t>
                        </m:r>
                      </m:sub>
                    </m:sSub>
                  </m:oMath>
                </a14:m>
                <a:r>
                  <a:rPr lang="en-GB" dirty="0"/>
                  <a:t> times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(hopefully) converge to steady-state of entire network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E572268-07CB-42B2-8EB7-5567F9A9C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43" y="3839593"/>
                <a:ext cx="8522564" cy="390748"/>
              </a:xfrm>
              <a:prstGeom prst="rect">
                <a:avLst/>
              </a:prstGeom>
              <a:blipFill>
                <a:blip r:embed="rId3"/>
                <a:stretch>
                  <a:fillRect l="-572" t="-7813" b="-20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F3AA31A-A958-4AAF-A212-EBE00708B4E6}"/>
                  </a:ext>
                </a:extLst>
              </p:cNvPr>
              <p:cNvSpPr txBox="1"/>
              <p:nvPr/>
            </p:nvSpPr>
            <p:spPr>
              <a:xfrm>
                <a:off x="838200" y="4494960"/>
                <a:ext cx="9388878" cy="1025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Plasticity: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dirty="0" err="1"/>
                  <a:t>solve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000" dirty="0"/>
                  <a:t> with time step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de-DE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update potentials after each weight update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F3AA31A-A958-4AAF-A212-EBE00708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4960"/>
                <a:ext cx="9388878" cy="1025409"/>
              </a:xfrm>
              <a:prstGeom prst="rect">
                <a:avLst/>
              </a:prstGeom>
              <a:blipFill>
                <a:blip r:embed="rId4"/>
                <a:stretch>
                  <a:fillRect l="-714" t="-2959" b="-94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849688C1-5172-4045-9021-AD017DC9FDC6}"/>
              </a:ext>
            </a:extLst>
          </p:cNvPr>
          <p:cNvSpPr txBox="1"/>
          <p:nvPr/>
        </p:nvSpPr>
        <p:spPr>
          <a:xfrm>
            <a:off x="838199" y="5784989"/>
            <a:ext cx="10045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What</a:t>
            </a:r>
            <a:r>
              <a:rPr lang="de-DE" sz="2400" dirty="0"/>
              <a:t> do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hope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gain</a:t>
            </a:r>
            <a:r>
              <a:rPr lang="de-DE" sz="2400" dirty="0"/>
              <a:t>? Approximation </a:t>
            </a:r>
            <a:r>
              <a:rPr lang="de-DE" sz="2400" dirty="0" err="1"/>
              <a:t>might</a:t>
            </a:r>
            <a:r>
              <a:rPr lang="de-DE" sz="2400" dirty="0"/>
              <a:t> not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accurate</a:t>
            </a:r>
            <a:r>
              <a:rPr lang="de-DE" sz="2400" dirty="0"/>
              <a:t>, but </a:t>
            </a:r>
            <a:r>
              <a:rPr lang="de-DE" sz="2400" dirty="0" err="1"/>
              <a:t>good</a:t>
            </a:r>
            <a:r>
              <a:rPr lang="de-DE" sz="2400" dirty="0"/>
              <a:t> </a:t>
            </a:r>
            <a:r>
              <a:rPr lang="de-DE" sz="2400" dirty="0" err="1"/>
              <a:t>approach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hyperparameter</a:t>
            </a:r>
            <a:r>
              <a:rPr lang="de-DE" sz="2400" dirty="0"/>
              <a:t> </a:t>
            </a:r>
            <a:r>
              <a:rPr lang="de-DE" sz="2400" dirty="0" err="1"/>
              <a:t>search</a:t>
            </a:r>
            <a:r>
              <a:rPr lang="de-DE" sz="2400" dirty="0"/>
              <a:t>!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B1D550-0D3B-4ADB-BE57-3225AAEE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9832431-5456-475E-9995-74441FBA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19" y="252412"/>
            <a:ext cx="9372600" cy="63531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21D803-FD25-4D02-BB37-945FFF3B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41275"/>
            <a:ext cx="3645302" cy="2684170"/>
          </a:xfrm>
        </p:spPr>
        <p:txBody>
          <a:bodyPr>
            <a:normAutofit/>
          </a:bodyPr>
          <a:lstStyle/>
          <a:p>
            <a:r>
              <a:rPr lang="en-GB" sz="3600" dirty="0"/>
              <a:t>Steady-State </a:t>
            </a:r>
            <a:br>
              <a:rPr lang="en-GB" sz="3600" dirty="0"/>
            </a:br>
            <a:r>
              <a:rPr lang="en-GB" sz="3600" dirty="0"/>
              <a:t>Approximation:</a:t>
            </a:r>
            <a:br>
              <a:rPr lang="en-GB" sz="3600" dirty="0"/>
            </a:br>
            <a:r>
              <a:rPr lang="en-GB" sz="3600" dirty="0"/>
              <a:t> Validity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7ECD7E-D778-420A-A1D5-B3C0ED7B80E7}"/>
              </a:ext>
            </a:extLst>
          </p:cNvPr>
          <p:cNvSpPr txBox="1"/>
          <p:nvPr/>
        </p:nvSpPr>
        <p:spPr>
          <a:xfrm>
            <a:off x="241271" y="5502417"/>
            <a:ext cx="267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relative rms deviation of soma potentials, when plasticity is switched off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DC6F7A-8EA7-419A-BE76-2F71FFDC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C68C-BFD5-494C-9A57-EA258B7AB5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8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Breitbild</PresentationFormat>
  <Paragraphs>158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</vt:lpstr>
      <vt:lpstr>PowerPoint-Präsentation</vt:lpstr>
      <vt:lpstr>From point neurons to multi-compartment neurons</vt:lpstr>
      <vt:lpstr>Learning by dendritic prediction of somatic spiking</vt:lpstr>
      <vt:lpstr>Pyramidal neurons</vt:lpstr>
      <vt:lpstr>Deep cortical microcircuits (naïve)</vt:lpstr>
      <vt:lpstr>Deep cortical microcircuits</vt:lpstr>
      <vt:lpstr>Mimic-regression-task</vt:lpstr>
      <vt:lpstr>Steady-State Approximation</vt:lpstr>
      <vt:lpstr>Steady-State  Approximation:  Validity</vt:lpstr>
      <vt:lpstr>Steady-State  Approximation:  Validity</vt:lpstr>
      <vt:lpstr>Yin-Yang results</vt:lpstr>
      <vt:lpstr>Yin-Yang results:  learning-lag</vt:lpstr>
      <vt:lpstr>Summary</vt:lpstr>
      <vt:lpstr>Deep cortical microcircuits</vt:lpstr>
      <vt:lpstr>Stability</vt:lpstr>
      <vt:lpstr>Mimic-regression-task</vt:lpstr>
      <vt:lpstr>Steady-State  Approximation:  Validity</vt:lpstr>
      <vt:lpstr>Yin-Yang results:  learning-lag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Hill</dc:creator>
  <cp:lastModifiedBy>Paul Hill</cp:lastModifiedBy>
  <cp:revision>84</cp:revision>
  <dcterms:created xsi:type="dcterms:W3CDTF">2020-09-28T14:35:40Z</dcterms:created>
  <dcterms:modified xsi:type="dcterms:W3CDTF">2020-09-30T11:19:26Z</dcterms:modified>
</cp:coreProperties>
</file>