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61" r:id="rId7"/>
    <p:sldId id="265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7A6DB-1311-462C-B36A-B6F30F70912A}" v="638" dt="2022-03-15T20:36:35.950"/>
  </p1510:revLst>
</p1510:revInfo>
</file>

<file path=ppt/tableStyles.xml><?xml version="1.0" encoding="utf-8"?>
<a:tblStyleLst xmlns:a="http://schemas.openxmlformats.org/drawingml/2006/main" def="{1611B818-37D4-49B8-9208-AF255F728DAE}">
  <a:tblStyle styleId="{1611B818-37D4-49B8-9208-AF255F728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2a75a668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2a75a668_0_3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ed1d3ee59_0_10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f1bce38b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f1bce38b0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www.freepik.com%2F" TargetMode="External"/><Relationship Id="rId4" Type="http://schemas.openxmlformats.org/officeDocument/2006/relationships/hyperlink" Target="http://bit.ly/2TyoMs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270652" y="1495188"/>
            <a:ext cx="6602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1306633" y="3245115"/>
            <a:ext cx="6530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 hasCustomPrompt="1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3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6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_AND_TWO_COLUMNS_2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705425" y="2095772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2"/>
          </p:nvPr>
        </p:nvSpPr>
        <p:spPr>
          <a:xfrm>
            <a:off x="2269012" y="2101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3"/>
          </p:nvPr>
        </p:nvSpPr>
        <p:spPr>
          <a:xfrm>
            <a:off x="3832599" y="2093098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4"/>
          </p:nvPr>
        </p:nvSpPr>
        <p:spPr>
          <a:xfrm>
            <a:off x="5399648" y="2093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5"/>
          </p:nvPr>
        </p:nvSpPr>
        <p:spPr>
          <a:xfrm>
            <a:off x="705300" y="1705872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6"/>
          </p:nvPr>
        </p:nvSpPr>
        <p:spPr>
          <a:xfrm>
            <a:off x="2269007" y="1705863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7"/>
          </p:nvPr>
        </p:nvSpPr>
        <p:spPr>
          <a:xfrm>
            <a:off x="3832591" y="1705863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8"/>
          </p:nvPr>
        </p:nvSpPr>
        <p:spPr>
          <a:xfrm>
            <a:off x="5396177" y="1705601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9"/>
          </p:nvPr>
        </p:nvSpPr>
        <p:spPr>
          <a:xfrm>
            <a:off x="6970150" y="2093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3"/>
          </p:nvPr>
        </p:nvSpPr>
        <p:spPr>
          <a:xfrm>
            <a:off x="6966677" y="1705601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_1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2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 b="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300" b="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300" b="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300" b="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300" b="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300" b="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300" b="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300" b="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300" b="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3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3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5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7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2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1210650" y="3281540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49969" y="3281549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3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4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5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6"/>
          </p:nvPr>
        </p:nvSpPr>
        <p:spPr>
          <a:xfrm>
            <a:off x="6089288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7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8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9"/>
          </p:nvPr>
        </p:nvSpPr>
        <p:spPr>
          <a:xfrm>
            <a:off x="6142720" y="2020266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3"/>
          </p:nvPr>
        </p:nvSpPr>
        <p:spPr>
          <a:xfrm>
            <a:off x="1260043" y="3673194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4"/>
          </p:nvPr>
        </p:nvSpPr>
        <p:spPr>
          <a:xfrm>
            <a:off x="3701381" y="3673200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5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700800" y="1657650"/>
            <a:ext cx="35892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1098600" y="2310750"/>
            <a:ext cx="3191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TWO_COLUMNS_1_1_2_1_2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215800" y="1406049"/>
            <a:ext cx="4712400" cy="31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508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sz="1200" b="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0" y="486600"/>
            <a:ext cx="84390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>
            <a:spLocks noGrp="1"/>
          </p:cNvSpPr>
          <p:nvPr>
            <p:ph type="title" hasCustomPrompt="1"/>
          </p:nvPr>
        </p:nvSpPr>
        <p:spPr>
          <a:xfrm>
            <a:off x="859100" y="2078713"/>
            <a:ext cx="35844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8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1165648" y="2966388"/>
            <a:ext cx="29712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709925" y="2078713"/>
            <a:ext cx="35844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8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3"/>
          </p:nvPr>
        </p:nvSpPr>
        <p:spPr>
          <a:xfrm flipH="1">
            <a:off x="5016577" y="2966388"/>
            <a:ext cx="29712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8288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marR="18288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marR="18288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marR="18288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marR="18288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marR="18288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marR="18288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marR="18288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marR="18288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4"/>
          </p:nvPr>
        </p:nvSpPr>
        <p:spPr>
          <a:xfrm>
            <a:off x="690400" y="492275"/>
            <a:ext cx="77634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_1_2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767525" y="3966838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2"/>
          </p:nvPr>
        </p:nvSpPr>
        <p:spPr>
          <a:xfrm>
            <a:off x="2698062" y="3974125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3"/>
          </p:nvPr>
        </p:nvSpPr>
        <p:spPr>
          <a:xfrm>
            <a:off x="4628600" y="3963341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4"/>
          </p:nvPr>
        </p:nvSpPr>
        <p:spPr>
          <a:xfrm>
            <a:off x="6563412" y="3963667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5"/>
          </p:nvPr>
        </p:nvSpPr>
        <p:spPr>
          <a:xfrm>
            <a:off x="767375" y="3556661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6"/>
          </p:nvPr>
        </p:nvSpPr>
        <p:spPr>
          <a:xfrm>
            <a:off x="2698062" y="3556650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7"/>
          </p:nvPr>
        </p:nvSpPr>
        <p:spPr>
          <a:xfrm>
            <a:off x="4628600" y="3556650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8"/>
          </p:nvPr>
        </p:nvSpPr>
        <p:spPr>
          <a:xfrm>
            <a:off x="6559137" y="3556325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 idx="9" hasCustomPrompt="1"/>
          </p:nvPr>
        </p:nvSpPr>
        <p:spPr>
          <a:xfrm>
            <a:off x="1143875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13" hasCustomPrompt="1"/>
          </p:nvPr>
        </p:nvSpPr>
        <p:spPr>
          <a:xfrm>
            <a:off x="3074550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idx="14" hasCustomPrompt="1"/>
          </p:nvPr>
        </p:nvSpPr>
        <p:spPr>
          <a:xfrm>
            <a:off x="5005225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15" hasCustomPrompt="1"/>
          </p:nvPr>
        </p:nvSpPr>
        <p:spPr>
          <a:xfrm>
            <a:off x="6935900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0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50"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300" b="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l="89" r="99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00800" y="696095"/>
            <a:ext cx="2214000" cy="18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  <p:grpSp>
        <p:nvGrpSpPr>
          <p:cNvPr id="45" name="Google Shape;45;p10"/>
          <p:cNvGrpSpPr/>
          <p:nvPr/>
        </p:nvGrpSpPr>
        <p:grpSpPr>
          <a:xfrm rot="-314594">
            <a:off x="697904" y="3638848"/>
            <a:ext cx="5417927" cy="4501663"/>
            <a:chOff x="-3" y="3778988"/>
            <a:chExt cx="4902105" cy="4073075"/>
          </a:xfrm>
        </p:grpSpPr>
        <p:sp>
          <p:nvSpPr>
            <p:cNvPr id="46" name="Google Shape;46;p10"/>
            <p:cNvSpPr/>
            <p:nvPr/>
          </p:nvSpPr>
          <p:spPr>
            <a:xfrm rot="10800000" flipH="1">
              <a:off x="-3" y="3778988"/>
              <a:ext cx="4902105" cy="4073075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Google Shape;47;p10"/>
            <p:cNvSpPr/>
            <p:nvPr/>
          </p:nvSpPr>
          <p:spPr>
            <a:xfrm rot="-1634205" flipH="1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10"/>
          <p:cNvGrpSpPr/>
          <p:nvPr/>
        </p:nvGrpSpPr>
        <p:grpSpPr>
          <a:xfrm rot="899893">
            <a:off x="-1263539" y="-763369"/>
            <a:ext cx="5750159" cy="6398115"/>
            <a:chOff x="-2725550" y="-834739"/>
            <a:chExt cx="5203067" cy="5789374"/>
          </a:xfrm>
        </p:grpSpPr>
        <p:sp>
          <p:nvSpPr>
            <p:cNvPr id="49" name="Google Shape;49;p10"/>
            <p:cNvSpPr/>
            <p:nvPr/>
          </p:nvSpPr>
          <p:spPr>
            <a:xfrm rot="-6300050" flipH="1">
              <a:off x="-2575178" y="23471"/>
              <a:ext cx="4902323" cy="4072953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Google Shape;50;p10"/>
            <p:cNvSpPr/>
            <p:nvPr/>
          </p:nvSpPr>
          <p:spPr>
            <a:xfrm rot="7938030" flipH="1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 rot="2876940" flipH="1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>
            <a:off x="1913100" y="1500169"/>
            <a:ext cx="5317800" cy="1588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Spyware</a:t>
            </a:r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1"/>
          </p:nvPr>
        </p:nvSpPr>
        <p:spPr>
          <a:xfrm>
            <a:off x="260447" y="3491000"/>
            <a:ext cx="5758200" cy="1376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4000" dirty="0"/>
              <a:t>Konstantin Vetrov</a:t>
            </a:r>
            <a:endParaRPr lang="ru-RU"/>
          </a:p>
          <a:p>
            <a:pPr marL="0" indent="0" algn="l"/>
            <a:r>
              <a:rPr lang="en" sz="3200" dirty="0"/>
              <a:t>Voronezh State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700800" y="491503"/>
            <a:ext cx="7882133" cy="4074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" sz="5000" dirty="0">
                <a:solidFill>
                  <a:schemeClr val="accent4"/>
                </a:solidFill>
              </a:rPr>
              <a:t>Types of spyware</a:t>
            </a:r>
            <a:endParaRPr lang="ru-RU" sz="5000" dirty="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" sz="5000" dirty="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5000" dirty="0">
                <a:solidFill>
                  <a:schemeClr val="accent4"/>
                </a:solidFill>
              </a:rPr>
              <a:t>Spyware spread methods</a:t>
            </a:r>
          </a:p>
          <a:p>
            <a:pPr marL="571500" indent="-571500">
              <a:buFont typeface="Arial"/>
              <a:buChar char="•"/>
            </a:pPr>
            <a:endParaRPr lang="en" sz="5000" dirty="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5000" dirty="0">
                <a:solidFill>
                  <a:schemeClr val="accent4"/>
                </a:solidFill>
              </a:rPr>
              <a:t>Antispyware techniques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 idx="15"/>
          </p:nvPr>
        </p:nvSpPr>
        <p:spPr>
          <a:xfrm>
            <a:off x="700800" y="230769"/>
            <a:ext cx="7742400" cy="755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Adware</a:t>
            </a:r>
            <a:endParaRPr lang="ru-RU" sz="4800"/>
          </a:p>
        </p:txBody>
      </p:sp>
      <p:pic>
        <p:nvPicPr>
          <p:cNvPr id="30" name="Рисунок 30">
            <a:extLst>
              <a:ext uri="{FF2B5EF4-FFF2-40B4-BE49-F238E27FC236}">
                <a16:creationId xmlns:a16="http://schemas.microsoft.com/office/drawing/2014/main" id="{D9FC398C-9345-4B34-B922-3F05BD17C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22" y="1117571"/>
            <a:ext cx="5367866" cy="35998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9;p39">
            <a:extLst>
              <a:ext uri="{FF2B5EF4-FFF2-40B4-BE49-F238E27FC236}">
                <a16:creationId xmlns:a16="http://schemas.microsoft.com/office/drawing/2014/main" id="{E8E0B020-68BE-4BE9-9489-58A1F91764AE}"/>
              </a:ext>
            </a:extLst>
          </p:cNvPr>
          <p:cNvSpPr txBox="1">
            <a:spLocks/>
          </p:cNvSpPr>
          <p:nvPr/>
        </p:nvSpPr>
        <p:spPr>
          <a:xfrm>
            <a:off x="1244078" y="304872"/>
            <a:ext cx="6340643" cy="86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sz="4800" dirty="0">
                <a:solidFill>
                  <a:schemeClr val="tx1"/>
                </a:solidFill>
              </a:rPr>
              <a:t>Browser Hijackers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BEE6A771-55A6-4936-A0A3-CFD5BB308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455" y="1173009"/>
            <a:ext cx="4711698" cy="37217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9;p39">
            <a:extLst>
              <a:ext uri="{FF2B5EF4-FFF2-40B4-BE49-F238E27FC236}">
                <a16:creationId xmlns:a16="http://schemas.microsoft.com/office/drawing/2014/main" id="{BF2B0BD5-1388-4E39-A8E1-CA3E68A8F2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4078" y="304872"/>
            <a:ext cx="6340643" cy="8639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 dirty="0">
                <a:solidFill>
                  <a:schemeClr val="tx1"/>
                </a:solidFill>
              </a:rPr>
              <a:t>Key Loggers</a:t>
            </a:r>
            <a:endParaRPr lang="ru-RU" dirty="0"/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18CF9D62-DC40-45CC-BB20-7330F2DB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57" y="1172184"/>
            <a:ext cx="6927142" cy="31448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title"/>
          </p:nvPr>
        </p:nvSpPr>
        <p:spPr>
          <a:xfrm>
            <a:off x="700800" y="378937"/>
            <a:ext cx="7742400" cy="910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 dirty="0"/>
              <a:t>Spread Methods</a:t>
            </a:r>
            <a:endParaRPr lang="ru-RU" dirty="0"/>
          </a:p>
        </p:txBody>
      </p:sp>
      <p:sp>
        <p:nvSpPr>
          <p:cNvPr id="69" name="Google Shape;199;p36">
            <a:extLst>
              <a:ext uri="{FF2B5EF4-FFF2-40B4-BE49-F238E27FC236}">
                <a16:creationId xmlns:a16="http://schemas.microsoft.com/office/drawing/2014/main" id="{843C24BF-B007-4896-8944-481BB94EFA39}"/>
              </a:ext>
            </a:extLst>
          </p:cNvPr>
          <p:cNvSpPr txBox="1">
            <a:spLocks noGrp="1"/>
          </p:cNvSpPr>
          <p:nvPr/>
        </p:nvSpPr>
        <p:spPr>
          <a:xfrm>
            <a:off x="700800" y="1393871"/>
            <a:ext cx="7882133" cy="327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Char char="●"/>
              <a:defRPr sz="115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" sz="4400" dirty="0">
                <a:solidFill>
                  <a:schemeClr val="accent4"/>
                </a:solidFill>
              </a:rPr>
              <a:t>Shareware software</a:t>
            </a:r>
            <a:endParaRPr lang="ru-RU" sz="440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4400" dirty="0">
                <a:solidFill>
                  <a:schemeClr val="accent4"/>
                </a:solidFill>
              </a:rPr>
              <a:t>Useful software</a:t>
            </a:r>
          </a:p>
          <a:p>
            <a:pPr marL="571500" indent="-571500">
              <a:buFont typeface="Arial"/>
              <a:buChar char="•"/>
            </a:pPr>
            <a:r>
              <a:rPr lang="en" sz="4400" dirty="0">
                <a:solidFill>
                  <a:schemeClr val="accent4"/>
                </a:solidFill>
              </a:rPr>
              <a:t>Drive by download</a:t>
            </a:r>
          </a:p>
          <a:p>
            <a:pPr marL="571500" indent="-571500">
              <a:buFont typeface="Arial"/>
              <a:buChar char="•"/>
            </a:pPr>
            <a:r>
              <a:rPr lang="en" sz="4400" dirty="0">
                <a:solidFill>
                  <a:schemeClr val="accent4"/>
                </a:solidFill>
              </a:rPr>
              <a:t>Fake antispyware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>
            <a:spLocks noGrp="1"/>
          </p:cNvSpPr>
          <p:nvPr>
            <p:ph type="title"/>
          </p:nvPr>
        </p:nvSpPr>
        <p:spPr>
          <a:xfrm>
            <a:off x="707275" y="379479"/>
            <a:ext cx="7729500" cy="843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 dirty="0"/>
              <a:t>Antispyware techniques</a:t>
            </a:r>
          </a:p>
        </p:txBody>
      </p:sp>
      <p:sp>
        <p:nvSpPr>
          <p:cNvPr id="15" name="Google Shape;199;p36">
            <a:extLst>
              <a:ext uri="{FF2B5EF4-FFF2-40B4-BE49-F238E27FC236}">
                <a16:creationId xmlns:a16="http://schemas.microsoft.com/office/drawing/2014/main" id="{D542494C-DFA5-44DC-9AAB-C55356D7AB43}"/>
              </a:ext>
            </a:extLst>
          </p:cNvPr>
          <p:cNvSpPr txBox="1">
            <a:spLocks noGrp="1"/>
          </p:cNvSpPr>
          <p:nvPr/>
        </p:nvSpPr>
        <p:spPr>
          <a:xfrm>
            <a:off x="708320" y="1093082"/>
            <a:ext cx="7882133" cy="327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Char char="●"/>
              <a:defRPr sz="115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571500" indent="-571500">
              <a:buFont typeface="Arial"/>
              <a:buChar char="•"/>
            </a:pPr>
            <a:endParaRPr lang="en" sz="4000" dirty="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4000" dirty="0">
                <a:solidFill>
                  <a:schemeClr val="accent4"/>
                </a:solidFill>
              </a:rPr>
              <a:t>Manual identification</a:t>
            </a:r>
            <a:endParaRPr lang="en" dirty="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4000" dirty="0">
                <a:solidFill>
                  <a:schemeClr val="accent4"/>
                </a:solidFill>
              </a:rPr>
              <a:t>Signature based identification</a:t>
            </a:r>
          </a:p>
          <a:p>
            <a:pPr marL="571500" indent="-571500">
              <a:buFont typeface="Arial"/>
              <a:buChar char="•"/>
            </a:pPr>
            <a:r>
              <a:rPr lang="en" sz="4000" dirty="0">
                <a:solidFill>
                  <a:schemeClr val="accent4"/>
                </a:solidFill>
              </a:rPr>
              <a:t>Behavior based identification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7</Slides>
  <Notes>7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Darkle Slideshow by Slidesgo</vt:lpstr>
      <vt:lpstr>Slidesgo Final Pages</vt:lpstr>
      <vt:lpstr>Spyware</vt:lpstr>
      <vt:lpstr>Презентация PowerPoint</vt:lpstr>
      <vt:lpstr>Adware</vt:lpstr>
      <vt:lpstr>Презентация PowerPoint</vt:lpstr>
      <vt:lpstr>Key Loggers</vt:lpstr>
      <vt:lpstr>Spread Methods</vt:lpstr>
      <vt:lpstr>Antispyware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Spyware</dc:title>
  <cp:revision>189</cp:revision>
  <dcterms:modified xsi:type="dcterms:W3CDTF">2022-03-15T21:09:54Z</dcterms:modified>
</cp:coreProperties>
</file>