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12"/>
  </p:sldMasterIdLst>
  <p:notesMasterIdLst>
    <p:notesMasterId r:id="rId14"/>
  </p:notesMasterIdLst>
  <p:sldIdLst>
    <p:sldId id="256" r:id="rId16"/>
    <p:sldId id="257" r:id="rId17"/>
    <p:sldId id="262" r:id="rId18"/>
    <p:sldId id="258" r:id="rId19"/>
    <p:sldId id="259" r:id="rId20"/>
    <p:sldId id="260" r:id="rId21"/>
    <p:sldId id="261" r:id="rId2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d9925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d992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d9925ae_0_1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58" name="Google Shape;58;g8c5d9925ae_0_1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d9925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d9925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d9925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d9925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d9925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d9925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3d9b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3d9b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353695" y="1307465"/>
            <a:ext cx="8477250" cy="35801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Ajax란?	- Asynchronous JavaScript and XML을 의미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웹페이지의 다시 로딩하지 않고, 일부분만 갱신할 수 있다. </a:t>
            </a:r>
            <a:endParaRPr lang="ko-KR" altLang="en-US"/>
          </a:p>
          <a:p>
            <a:pPr marL="45720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서버에 요청한 후 응답을 기다리지 않고 다른 처리를 수행할 수 있다.</a:t>
            </a:r>
            <a:endParaRPr lang="ko-KR" altLang="en-US"/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목적별 Ajax의 구성 요소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웹페이지 표현 : </a:t>
            </a:r>
            <a:r>
              <a:rPr b="1"/>
              <a:t>HTML, CSS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접근 및 동적인 화면 구성 : </a:t>
            </a:r>
            <a:r>
              <a:rPr b="1"/>
              <a:t>DOM (Document Object Model)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교환 : </a:t>
            </a:r>
            <a:r>
              <a:rPr b="1"/>
              <a:t>JSON, XML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 서버와의 비동기식 통신 : </a:t>
            </a:r>
            <a:r>
              <a:rPr b="1"/>
              <a:t>XMLHttpRequest 객체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사용자의 작업 흐름 컨트롤 : </a:t>
            </a:r>
            <a:r>
              <a:rPr b="1"/>
              <a:t>JavaScript or JQuery</a:t>
            </a:r>
            <a:endParaRPr lang="ko-KR" altLang="en-US" b="1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85" y="1152525"/>
            <a:ext cx="8521065" cy="341693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b="1">
                <a:solidFill>
                  <a:srgbClr val="000000"/>
                </a:solidFill>
              </a:rPr>
              <a:t>[ 예상 적용 예시 ]</a:t>
            </a:r>
            <a:endParaRPr lang="ko-KR" altLang="en-US" b="1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회원가입 시, 학번, 이름, 비밀번호 DB에서 중복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강의 시간표 생성 시, 클릭 이벤트에 따른 시간표 미리보기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실시간 데이터 갱신 시간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클릭 이벤트 사용,  강의 정보 및 요약된 기타 정보를 텍스트 상자에서 확인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/>
          </p:cNvSpPr>
          <p:nvPr>
            <p:ph type="body" idx="1"/>
          </p:nvPr>
        </p:nvSpPr>
        <p:spPr>
          <a:xfrm rot="0">
            <a:off x="311785" y="1152525"/>
            <a:ext cx="8521700" cy="3417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sz="1800" cap="none" i="0" b="1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[ 예상 적용 예시 ]</a:t>
            </a:r>
            <a:endParaRPr lang="ko-KR" altLang="en-US" sz="1800" cap="none" i="0" b="1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sz="1800" cap="none" i="0" b="0" strike="sng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회원가입 시, 학번, 이름, 비밀번호 DB에서 중복 확인</a:t>
            </a:r>
            <a:endParaRPr lang="ko-KR" altLang="en-US" sz="1800" cap="none" i="0" b="0" strike="sng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강의 시간표 생성 시, 클릭</a:t>
            </a:r>
            <a:r>
              <a:rPr lang="ko-KR"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(한번)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이벤트에 따른 시간표 미리보기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lang="ko-KR"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2-1) 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강의 시간표 생성 시, 클릭</a:t>
            </a:r>
            <a:r>
              <a:rPr lang="ko-KR"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(두번)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이벤트에 따른 시간표 </a:t>
            </a:r>
            <a:r>
              <a:rPr lang="ko-KR"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입력하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기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실시간 데이터 갱신 시간 확인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 lang="ko-KR"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hover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이벤트 사용,  강의 정보 및 요약된 기타 정보를 텍스트 상자에서 확인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Google Shape;61;p14"/>
          <p:cNvSpPr txBox="1">
            <a:spLocks/>
          </p:cNvSpPr>
          <p:nvPr>
            <p:ph type="ctrTitle" idx="4294967295"/>
          </p:nvPr>
        </p:nvSpPr>
        <p:spPr>
          <a:xfrm rot="0">
            <a:off x="0" y="388620"/>
            <a:ext cx="9144635" cy="691515"/>
          </a:xfrm>
          <a:prstGeom prst="rect"/>
          <a:solidFill>
            <a:srgbClr val="EFEFEF"/>
          </a:solidFill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cap="none" i="0" b="0" strike="noStrike">
                <a:latin typeface="Arial" charset="0"/>
                <a:ea typeface="Arial" charset="0"/>
                <a:cs typeface="Arial" charset="0"/>
              </a:rPr>
              <a:t>Ajax</a:t>
            </a:r>
            <a:r>
              <a:rPr lang="ko-KR" sz="3000" cap="none" i="0" b="0" strike="noStrike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ko-KR" sz="1100" cap="none" i="0" b="0" strike="noStrik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수정본2020-07-20</a:t>
            </a:r>
            <a:endParaRPr lang="ko-KR" altLang="en-US" sz="3000" cap="none" i="0" b="0" strike="noStrike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$.ajax(options);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$.ajax(URL, options);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</a:t>
            </a:r>
            <a:r>
              <a:rPr lang="ko" sz="3000"/>
              <a:t>x - </a:t>
            </a:r>
            <a:r>
              <a:rPr b="1" lang="ko" sz="1800">
                <a:solidFill>
                  <a:srgbClr val="000000"/>
                </a:solidFill>
              </a:rPr>
              <a:t>jQuery 메서드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jQuery.param(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직렬화 된 매개변수 문자열로 변환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쿼리 문자열로 return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jQuery.serializeArray(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객체로 변환, 배열로 return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Ajax - </a:t>
            </a:r>
            <a:r>
              <a:rPr b="1" lang="ko" sz="1800"/>
              <a:t>추가 jQuery 메서드</a:t>
            </a:r>
            <a:endParaRPr b="1"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url : 호출 주소, 자신의 도메인파일 호출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type  : 통신의 종류 - GET, POST, PUT, DELETE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async : 비동기 상태 지정 - true or false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 : 전송할 데이터 지정 - Object,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dataType : 응답 결과시 데이터타입 - xml, html, JSON, JSONP, text, script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contentType : 전송할 데이터 type을 설정 -  text/plain, text/html, application/json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complete : 통신 완료 후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success : 통신 성공 시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error : 통신 실패 시 콜백 함수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	- </a:t>
            </a:r>
            <a:r>
              <a:rPr b="1" lang="ko" sz="1800"/>
              <a:t>옵션 속성</a:t>
            </a:r>
            <a:endParaRPr b="1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ctrTitle"/>
          </p:nvPr>
        </p:nvSpPr>
        <p:spPr>
          <a:xfrm>
            <a:off x="0" y="166370"/>
            <a:ext cx="9144635" cy="691515"/>
          </a:xfrm>
          <a:prstGeom prst="rect">
            <a:avLst/>
          </a:prstGeom>
          <a:solidFill>
            <a:srgbClr val="EFEFEF"/>
          </a:solidFill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/>
              <a:t>Ajax	</a:t>
            </a:r>
            <a:r>
              <a:rPr sz="1800" b="1"/>
              <a:t>비동기 상태에서  통신</a:t>
            </a:r>
            <a:r>
              <a:rPr sz="3000"/>
              <a:t> </a:t>
            </a:r>
            <a:r>
              <a:rPr sz="1800" b="1"/>
              <a:t>:</a:t>
            </a:r>
            <a:r>
              <a:rPr sz="3000"/>
              <a:t> </a:t>
            </a:r>
            <a:r>
              <a:rPr sz="1800" b="1"/>
              <a:t>예상 기능</a:t>
            </a:r>
            <a:endParaRPr lang="ko-KR" altLang="en-US" sz="1800" b="1"/>
          </a:p>
        </p:txBody>
      </p:sp>
      <p:sp>
        <p:nvSpPr>
          <p:cNvPr id="85" name="Google Shape;85;p18"/>
          <p:cNvSpPr/>
          <p:nvPr/>
        </p:nvSpPr>
        <p:spPr>
          <a:xfrm>
            <a:off x="363220" y="997585"/>
            <a:ext cx="2242820" cy="14179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ko" sz="1200">
                <a:solidFill>
                  <a:schemeClr val="dk1"/>
                </a:solidFill>
              </a:rPr>
              <a:t>회원가입 시, 학번 또는 이름 DB에서 중복 확인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993390" y="989965"/>
            <a:ext cx="2297430" cy="13735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2)	</a:t>
            </a:r>
            <a:r>
              <a:rPr b="1" lang="ko" sz="1200">
                <a:solidFill>
                  <a:schemeClr val="dk1"/>
                </a:solidFill>
              </a:rPr>
              <a:t>강의 시간표 생성 시, (한 번)클릭 이벤트에 따른 시간표 미리보기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20675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3)	</a:t>
            </a:r>
            <a:r>
              <a:rPr b="1" lang="ko" sz="1200">
                <a:solidFill>
                  <a:schemeClr val="dk1"/>
                </a:solidFill>
              </a:rPr>
              <a:t>실시간 데이터 갱신 시간 확인</a:t>
            </a:r>
            <a:endParaRPr b="1" sz="1200"/>
          </a:p>
        </p:txBody>
      </p:sp>
      <p:sp>
        <p:nvSpPr>
          <p:cNvPr id="88" name="Google Shape;88;p18"/>
          <p:cNvSpPr/>
          <p:nvPr/>
        </p:nvSpPr>
        <p:spPr>
          <a:xfrm>
            <a:off x="2993390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100"/>
              <a:t>4)	</a:t>
            </a:r>
            <a:r>
              <a:rPr b="1" lang="ko" sz="1100">
                <a:solidFill>
                  <a:schemeClr val="dk1"/>
                </a:solidFill>
              </a:rPr>
              <a:t>hover</a:t>
            </a:r>
            <a:r>
              <a:rPr b="1" lang="ko" sz="11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이벤트 사용,  강의 정보 및 요약된 기타 정보를 텍스트 상자에서 확인</a:t>
            </a:r>
            <a:endParaRPr b="1" sz="1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45" y="989965"/>
            <a:ext cx="3322955" cy="22574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8"/>
          <p:cNvCxnSpPr>
            <a:stCxn id="86" idx="3"/>
            <a:endCxn id="89" idx="1"/>
          </p:cNvCxnSpPr>
          <p:nvPr/>
        </p:nvCxnSpPr>
        <p:spPr>
          <a:xfrm>
            <a:off x="5290820" y="1677035"/>
            <a:ext cx="339725" cy="4419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뉴 잔</cp:lastModifiedBy>
  <cp:version>9.101.23.39576</cp:version>
</cp:coreProperties>
</file>