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12"/>
  </p:sldMasterIdLst>
  <p:notesMasterIdLst>
    <p:notesMasterId r:id="rId14"/>
  </p:notesMasterIdLst>
  <p:sldIdLst>
    <p:sldId id="256" r:id="rId16"/>
    <p:sldId id="257" r:id="rId17"/>
    <p:sldId id="258" r:id="rId18"/>
    <p:sldId id="259" r:id="rId20"/>
    <p:sldId id="260" r:id="rId22"/>
    <p:sldId id="261" r:id="rId24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</p:viewPr>
</file>

<file path=ppt/_rels/presentation.xml.rels><?xml version="1.0" encoding="UTF-8"?>
<Relationships xmlns="http://schemas.openxmlformats.org/package/2006/relationships"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5d9925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5d9925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5d9925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5d9925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5d9925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5d9925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5d9925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5d9925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63d9b0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63d9b0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375285"/>
            <a:ext cx="9144000" cy="690880"/>
          </a:xfrm>
          <a:prstGeom prst="rect">
            <a:avLst/>
          </a:prstGeom>
          <a:solidFill>
            <a:srgbClr val="EFEFE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Ajax</a:t>
            </a:r>
            <a:endParaRPr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353695" y="1307465"/>
            <a:ext cx="8476615" cy="3579495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/>
              <a:t>▶ Ajax란?	- Asynchronous JavaScript and XML을 의미</a:t>
            </a: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457200" indent="-317500" algn="l" defTabSz="5080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/>
              <a:t>웹페이지의 다시 로딩하지 않고, 일부분만 갱신할 수 있다. </a:t>
            </a:r>
            <a:endParaRPr lang="ko-KR" altLang="en-US"/>
          </a:p>
          <a:p>
            <a:pPr marL="45720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457200" indent="-317500" algn="l" defTabSz="5080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/>
              <a:t>서버에 요청한 후 응답을 기다리지 않고 다른 처리를 수행할 수 있다.</a:t>
            </a:r>
            <a:endParaRPr lang="ko-KR" altLang="en-US"/>
          </a:p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/>
              <a:t>▶ 목적별 Ajax의 구성 요소</a:t>
            </a: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457200" indent="-317500" algn="l" defTabSz="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-"/>
            </a:pPr>
            <a:r>
              <a:rPr/>
              <a:t>웹페이지 표현 : </a:t>
            </a:r>
            <a:r>
              <a:rPr b="1"/>
              <a:t>HTML, CSS</a:t>
            </a:r>
            <a:endParaRPr lang="ko-KR" altLang="en-US"/>
          </a:p>
          <a:p>
            <a:pPr marL="457200" indent="-317500" algn="l" defTabSz="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-"/>
            </a:pPr>
            <a:r>
              <a:rPr/>
              <a:t>데이터 접근 및 동적인 화면 구성 : </a:t>
            </a:r>
            <a:r>
              <a:rPr b="1"/>
              <a:t>DOM 모델 (Document Object Model)</a:t>
            </a:r>
            <a:endParaRPr lang="ko-KR" altLang="en-US"/>
          </a:p>
          <a:p>
            <a:pPr marL="457200" indent="-317500" algn="l" defTabSz="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-"/>
            </a:pPr>
            <a:r>
              <a:rPr/>
              <a:t>데이터 교환 : </a:t>
            </a:r>
            <a:r>
              <a:rPr b="1"/>
              <a:t>JSON, XML</a:t>
            </a:r>
            <a:endParaRPr lang="ko-KR" altLang="en-US"/>
          </a:p>
          <a:p>
            <a:pPr marL="457200" indent="-317500" algn="l" defTabSz="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-"/>
            </a:pPr>
            <a:r>
              <a:rPr/>
              <a:t>웹 서버와의 비동기식 통신 : </a:t>
            </a:r>
            <a:r>
              <a:rPr b="1"/>
              <a:t>XMLHttpRequest 객체</a:t>
            </a:r>
            <a:endParaRPr lang="ko-KR" altLang="en-US"/>
          </a:p>
          <a:p>
            <a:pPr marL="457200" indent="-317500" algn="l" defTabSz="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-"/>
            </a:pPr>
            <a:r>
              <a:rPr/>
              <a:t>사용자의 작업 흐름 컨트롤 : </a:t>
            </a:r>
            <a:r>
              <a:rPr b="1"/>
              <a:t>JavaScript or JQuery</a:t>
            </a: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85" y="1152525"/>
            <a:ext cx="8521065" cy="3416935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b="1">
                <a:solidFill>
                  <a:srgbClr val="000000"/>
                </a:solidFill>
              </a:rPr>
              <a:t>[ 예상 적용 예시 ]</a:t>
            </a:r>
            <a:endParaRPr lang="ko-KR" altLang="en-US" b="1">
              <a:solidFill>
                <a:srgbClr val="000000"/>
              </a:solidFill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>
                <a:solidFill>
                  <a:srgbClr val="000000"/>
                </a:solidFill>
              </a:rPr>
              <a:t>회원가입 시, 학번, 이름, 비밀번호 DB에서 중복 확인</a:t>
            </a:r>
            <a:endParaRPr lang="ko-KR" altLang="en-US">
              <a:solidFill>
                <a:srgbClr val="000000"/>
              </a:solidFill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>
                <a:solidFill>
                  <a:srgbClr val="000000"/>
                </a:solidFill>
              </a:rPr>
              <a:t>강의 시간표 생성 시, 클릭 이벤트에 따른 시간표 미리보기</a:t>
            </a:r>
            <a:endParaRPr lang="ko-KR" altLang="en-US">
              <a:solidFill>
                <a:srgbClr val="000000"/>
              </a:solidFill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>
                <a:solidFill>
                  <a:srgbClr val="000000"/>
                </a:solidFill>
              </a:rPr>
              <a:t>실시간 데이터 갱신 시간 확인</a:t>
            </a:r>
            <a:endParaRPr lang="ko-KR" altLang="en-US">
              <a:solidFill>
                <a:srgbClr val="000000"/>
              </a:solidFill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>
                <a:solidFill>
                  <a:srgbClr val="000000"/>
                </a:solidFill>
              </a:rPr>
              <a:t>클릭 이벤트 사용,  강의 정보 및 요약된 기타 정보를 텍스트 상자에서 확인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0" y="375285"/>
            <a:ext cx="9144000" cy="69088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Ajax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ko">
                <a:solidFill>
                  <a:srgbClr val="000000"/>
                </a:solidFill>
              </a:rPr>
              <a:t>$.ajax(options);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ko">
                <a:solidFill>
                  <a:srgbClr val="000000"/>
                </a:solidFill>
              </a:rPr>
              <a:t>$.ajax(URL, options);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>
            <p:ph idx="4294967295" type="ctrTitle"/>
          </p:nvPr>
        </p:nvSpPr>
        <p:spPr>
          <a:xfrm>
            <a:off x="0" y="375050"/>
            <a:ext cx="9144000" cy="690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Aja</a:t>
            </a:r>
            <a:r>
              <a:rPr lang="ko" sz="3000"/>
              <a:t>x - </a:t>
            </a:r>
            <a:r>
              <a:rPr b="1" lang="ko" sz="1800">
                <a:solidFill>
                  <a:srgbClr val="000000"/>
                </a:solidFill>
              </a:rPr>
              <a:t>jQuery 메서드</a:t>
            </a:r>
            <a:endParaRPr b="1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>
                <a:solidFill>
                  <a:srgbClr val="000000"/>
                </a:solidFill>
              </a:rPr>
              <a:t>jQuery.param( );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→ 입력 양식 내용을 직렬화 된 매개변수 문자열로 변환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>
                <a:solidFill>
                  <a:srgbClr val="000000"/>
                </a:solidFill>
              </a:rPr>
              <a:t>jQuery.serialize( );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→ 입력 양식 내용을 쿼리 문자열로 return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>
                <a:solidFill>
                  <a:srgbClr val="000000"/>
                </a:solidFill>
              </a:rPr>
              <a:t>jQuery.serializeArray( );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→ 입력 양식 내용을 객체로 변환, 배열로 return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idx="4294967295" type="ctrTitle"/>
          </p:nvPr>
        </p:nvSpPr>
        <p:spPr>
          <a:xfrm>
            <a:off x="0" y="375050"/>
            <a:ext cx="9144000" cy="690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/>
              <a:t>Ajax - </a:t>
            </a:r>
            <a:r>
              <a:rPr b="1" lang="ko" sz="1800"/>
              <a:t>추가 jQuery 메서드</a:t>
            </a:r>
            <a:endParaRPr b="1" sz="3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url : 호출 주소, 자신의 도메인파일 호출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type  : 통신의 종류 - GET, POST, PUT, DELETE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async : 비동기 상태 지정 - true or false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data : 전송할 데이터 지정 - Object,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dataType : 응답 결과시 데이터타입 - xml, html, JSON, JSONP, text, script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contentType : 전송할 데이터 type을 설정 -  text/plain, text/html, application/json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complete : 통신 완료 후 콜백 함수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success : 통신 성공 시 콜백 함수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error : 통신 실패 시 콜백 함수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9" name="Google Shape;79;p17"/>
          <p:cNvSpPr txBox="1"/>
          <p:nvPr>
            <p:ph idx="4294967295" type="ctrTitle"/>
          </p:nvPr>
        </p:nvSpPr>
        <p:spPr>
          <a:xfrm>
            <a:off x="0" y="375050"/>
            <a:ext cx="9144000" cy="690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Ajax	- </a:t>
            </a:r>
            <a:r>
              <a:rPr b="1" lang="ko" sz="1800"/>
              <a:t>옵션 속성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4294967295" type="ctrTitle"/>
          </p:nvPr>
        </p:nvSpPr>
        <p:spPr>
          <a:xfrm>
            <a:off x="0" y="166370"/>
            <a:ext cx="9144635" cy="691515"/>
          </a:xfrm>
          <a:prstGeom prst="rect">
            <a:avLst/>
          </a:prstGeom>
          <a:solidFill>
            <a:srgbClr val="EFEFEF"/>
          </a:solidFill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45720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/>
              <a:t>Ajax	</a:t>
            </a:r>
            <a:r>
              <a:rPr sz="1800" b="1"/>
              <a:t>비동기 상태에서  통신</a:t>
            </a:r>
            <a:r>
              <a:rPr sz="3000"/>
              <a:t> </a:t>
            </a:r>
            <a:r>
              <a:rPr sz="1800" b="1"/>
              <a:t>:</a:t>
            </a:r>
            <a:r>
              <a:rPr sz="3000"/>
              <a:t> </a:t>
            </a:r>
            <a:r>
              <a:rPr sz="1800" b="1"/>
              <a:t>예상 기능</a:t>
            </a:r>
            <a:endParaRPr lang="ko-KR" altLang="en-US" sz="1800" b="1"/>
          </a:p>
        </p:txBody>
      </p:sp>
      <p:sp>
        <p:nvSpPr>
          <p:cNvPr id="85" name="Google Shape;85;p18"/>
          <p:cNvSpPr/>
          <p:nvPr/>
        </p:nvSpPr>
        <p:spPr>
          <a:xfrm>
            <a:off x="363220" y="997585"/>
            <a:ext cx="2242820" cy="141795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b="1" lang="ko" sz="1200">
                <a:solidFill>
                  <a:schemeClr val="dk1"/>
                </a:solidFill>
              </a:rPr>
              <a:t>회원가입 시, 학번 또는 이름 DB에서 중복 확인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2993390" y="989965"/>
            <a:ext cx="2297430" cy="137350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2)	</a:t>
            </a:r>
            <a:r>
              <a:rPr b="1" lang="ko" sz="1200">
                <a:solidFill>
                  <a:schemeClr val="dk1"/>
                </a:solidFill>
              </a:rPr>
              <a:t>강의 시간표 생성 시, (한 번)클릭 이벤트에 따른 시간표 미리보기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320675" y="2867025"/>
            <a:ext cx="2297430" cy="15144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3)	</a:t>
            </a:r>
            <a:r>
              <a:rPr b="1" lang="ko" sz="1200">
                <a:solidFill>
                  <a:schemeClr val="dk1"/>
                </a:solidFill>
              </a:rPr>
              <a:t>실시간 데이터 갱신 시간 확인</a:t>
            </a:r>
            <a:endParaRPr b="1" sz="1200"/>
          </a:p>
        </p:txBody>
      </p:sp>
      <p:sp>
        <p:nvSpPr>
          <p:cNvPr id="88" name="Google Shape;88;p18"/>
          <p:cNvSpPr/>
          <p:nvPr/>
        </p:nvSpPr>
        <p:spPr>
          <a:xfrm>
            <a:off x="2993390" y="2867025"/>
            <a:ext cx="2297430" cy="15144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100"/>
              <a:t>4)	</a:t>
            </a:r>
            <a:r>
              <a:rPr b="1" lang="ko" sz="1100">
                <a:solidFill>
                  <a:schemeClr val="dk1"/>
                </a:solidFill>
              </a:rPr>
              <a:t>hover</a:t>
            </a:r>
            <a:r>
              <a:rPr b="1" lang="ko" sz="1100">
                <a:solidFill>
                  <a:schemeClr val="dk1"/>
                </a:solidFill>
              </a:rPr>
              <a:t> </a:t>
            </a:r>
            <a:r>
              <a:rPr b="1" lang="ko" sz="1200">
                <a:solidFill>
                  <a:schemeClr val="dk1"/>
                </a:solidFill>
              </a:rPr>
              <a:t>이벤트 사용,  강의 정보 및 요약된 기타 정보를 텍스트 상자에서 확인</a:t>
            </a:r>
            <a:endParaRPr b="1" sz="12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545" y="989965"/>
            <a:ext cx="3322955" cy="22574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0" name="Google Shape;90;p18"/>
          <p:cNvCxnSpPr>
            <a:stCxn id="86" idx="3"/>
            <a:endCxn id="89" idx="1"/>
          </p:cNvCxnSpPr>
          <p:nvPr/>
        </p:nvCxnSpPr>
        <p:spPr>
          <a:xfrm>
            <a:off x="5290820" y="1677035"/>
            <a:ext cx="339725" cy="44196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뉴 잔</cp:lastModifiedBy>
  <cp:version>9.101.23.39576</cp:version>
</cp:coreProperties>
</file>