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0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817884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6840" y="3372120"/>
            <a:ext cx="817884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47600" y="33721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6840" y="33721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6840" y="1294920"/>
            <a:ext cx="8178840" cy="3978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817884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80880" y="228240"/>
            <a:ext cx="7772400" cy="5044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6840" y="33721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6840" y="1294920"/>
            <a:ext cx="8178840" cy="3978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47600" y="33721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6840" y="3372120"/>
            <a:ext cx="817848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817884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6840" y="3372120"/>
            <a:ext cx="817884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47600" y="33721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6840" y="33721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817884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80880" y="228240"/>
            <a:ext cx="7772400" cy="5044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6840" y="33721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47600" y="33721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0880" y="134280"/>
            <a:ext cx="7772400" cy="70344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7600" y="1294920"/>
            <a:ext cx="399096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6840" y="3372120"/>
            <a:ext cx="817848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42920" y="142920"/>
            <a:ext cx="8857800" cy="65718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58040" y="214200"/>
            <a:ext cx="1571400" cy="431280"/>
          </a:xfrm>
          <a:prstGeom prst="rect">
            <a:avLst/>
          </a:prstGeom>
        </p:spPr>
      </p:pic>
      <p:sp>
        <p:nvSpPr>
          <p:cNvPr id="2" name="Line 2"/>
          <p:cNvSpPr/>
          <p:nvPr/>
        </p:nvSpPr>
        <p:spPr>
          <a:xfrm>
            <a:off x="142560" y="428400"/>
            <a:ext cx="7215480" cy="1800"/>
          </a:xfrm>
          <a:prstGeom prst="line">
            <a:avLst/>
          </a:prstGeom>
          <a:ln w="6480">
            <a:solidFill>
              <a:srgbClr val="f36c2a"/>
            </a:solidFill>
            <a:custDash>
              <a:ds d="105000" sp="35000"/>
            </a:custDash>
            <a:round/>
          </a:ln>
        </p:spPr>
      </p:sp>
      <p:sp>
        <p:nvSpPr>
          <p:cNvPr id="3" name="CustomShape 3"/>
          <p:cNvSpPr/>
          <p:nvPr/>
        </p:nvSpPr>
        <p:spPr>
          <a:xfrm>
            <a:off x="142920" y="6286680"/>
            <a:ext cx="8857800" cy="428400"/>
          </a:xfrm>
          <a:prstGeom prst="rect">
            <a:avLst/>
          </a:prstGeom>
          <a:solidFill>
            <a:srgbClr val="194b93"/>
          </a:solidFill>
        </p:spPr>
      </p:sp>
      <p:sp>
        <p:nvSpPr>
          <p:cNvPr id="4" name="CustomShape 4"/>
          <p:cNvSpPr/>
          <p:nvPr/>
        </p:nvSpPr>
        <p:spPr>
          <a:xfrm>
            <a:off x="142920" y="714240"/>
            <a:ext cx="8857800" cy="499680"/>
          </a:xfrm>
          <a:prstGeom prst="rect">
            <a:avLst/>
          </a:prstGeom>
          <a:solidFill>
            <a:srgbClr val="194b93"/>
          </a:solidFill>
        </p:spPr>
      </p:sp>
      <p:sp>
        <p:nvSpPr>
          <p:cNvPr id="5" name="CustomShape 5"/>
          <p:cNvSpPr/>
          <p:nvPr/>
        </p:nvSpPr>
        <p:spPr>
          <a:xfrm>
            <a:off x="428760" y="357120"/>
            <a:ext cx="142560" cy="142560"/>
          </a:xfrm>
          <a:prstGeom prst="rect">
            <a:avLst/>
          </a:prstGeom>
          <a:solidFill>
            <a:srgbClr val="ffffff"/>
          </a:solidFill>
          <a:ln w="19080">
            <a:solidFill>
              <a:srgbClr val="f36c2a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642960" y="357120"/>
            <a:ext cx="142560" cy="142560"/>
          </a:xfrm>
          <a:prstGeom prst="rect">
            <a:avLst/>
          </a:prstGeom>
          <a:solidFill>
            <a:srgbClr val="f36c2a"/>
          </a:solidFill>
          <a:ln w="19080">
            <a:solidFill>
              <a:srgbClr val="f36c2a"/>
            </a:solidFill>
            <a:round/>
          </a:ln>
        </p:spPr>
      </p:sp>
      <p:sp>
        <p:nvSpPr>
          <p:cNvPr id="7" name="CustomShape 7"/>
          <p:cNvSpPr/>
          <p:nvPr/>
        </p:nvSpPr>
        <p:spPr>
          <a:xfrm>
            <a:off x="857160" y="357120"/>
            <a:ext cx="142560" cy="142560"/>
          </a:xfrm>
          <a:prstGeom prst="rect">
            <a:avLst/>
          </a:prstGeom>
          <a:solidFill>
            <a:srgbClr val="f36c2a"/>
          </a:solidFill>
          <a:ln w="19080">
            <a:solidFill>
              <a:srgbClr val="f36c2a"/>
            </a:solidFill>
            <a:round/>
          </a:ln>
        </p:spPr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285840" y="1357200"/>
            <a:ext cx="8572320" cy="47858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2400">
                <a:solidFill>
                  <a:srgbClr val="1e1f6e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solidFill>
                  <a:srgbClr val="1e1f6e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solidFill>
                  <a:srgbClr val="1e1f6e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400">
                <a:solidFill>
                  <a:srgbClr val="1e1f6e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400">
                <a:solidFill>
                  <a:srgbClr val="1e1f6e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400">
                <a:solidFill>
                  <a:srgbClr val="1e1f6e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2400">
                <a:solidFill>
                  <a:srgbClr val="1e1f6e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r-FR" sz="2400">
                <a:solidFill>
                  <a:srgbClr val="1e1f6e"/>
                </a:solidFill>
                <a:latin typeface="Arial"/>
              </a:rPr>
              <a:t>Deuxième niveau</a:t>
            </a:r>
            <a:endParaRPr/>
          </a:p>
          <a:p>
            <a:pPr lvl="1">
              <a:buFont typeface="Arial"/>
              <a:buChar char="○"/>
            </a:pPr>
            <a:r>
              <a:rPr lang="fr-FR" sz="2000">
                <a:solidFill>
                  <a:srgbClr val="1e1f6e"/>
                </a:solidFill>
                <a:latin typeface="Arial"/>
              </a:rPr>
              <a:t>Troisième niveau</a:t>
            </a:r>
            <a:endParaRPr/>
          </a:p>
          <a:p>
            <a:pPr lvl="2">
              <a:buFont typeface="Arial"/>
              <a:buChar char="•"/>
            </a:pPr>
            <a:r>
              <a:rPr lang="fr-FR">
                <a:solidFill>
                  <a:srgbClr val="1e1f6e"/>
                </a:solidFill>
                <a:latin typeface="Arial"/>
              </a:rPr>
              <a:t>Quatrième niveau</a:t>
            </a:r>
            <a:endParaRPr/>
          </a:p>
          <a:p>
            <a:pPr lvl="3">
              <a:buFont typeface="Arial"/>
              <a:buChar char="-"/>
            </a:pPr>
            <a:r>
              <a:rPr lang="fr-FR">
                <a:solidFill>
                  <a:srgbClr val="1e1f6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285840" y="714240"/>
            <a:ext cx="8572320" cy="499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ffffff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8215200" y="6357960"/>
            <a:ext cx="785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416101-D121-4131-B111-E141E10131A1}" type="slidenum">
              <a:rPr b="1" lang="fr-FR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228240"/>
            <a:ext cx="7772400" cy="609480"/>
          </a:xfrm>
          <a:prstGeom prst="rect">
            <a:avLst/>
          </a:prstGeom>
        </p:spPr>
        <p:txBody>
          <a:bodyPr anchor="b" bIns="46800" lIns="90000" rIns="90000" tIns="46800" wrap="none"/>
          <a:p>
            <a:pPr algn="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6840" y="1294920"/>
            <a:ext cx="8178840" cy="397764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charset="2" typeface="Wingdings"/>
              <a:buChar char=""/>
            </a:pPr>
            <a:r>
              <a:rPr lang="fr-FR"/>
              <a:t>Cliquez pour éditer le format du plan de texte</a:t>
            </a:r>
            <a:endParaRPr/>
          </a:p>
          <a:p>
            <a:pPr lvl="1">
              <a:buFont charset="2" typeface="Wingdings"/>
              <a:buChar char=""/>
            </a:pPr>
            <a:r>
              <a:rPr lang="fr-FR"/>
              <a:t>Second niveau de plan</a:t>
            </a:r>
            <a:endParaRPr/>
          </a:p>
          <a:p>
            <a:pPr lvl="2">
              <a:buFont charset="2" typeface="Wingdings"/>
              <a:buChar char=""/>
            </a:pPr>
            <a:r>
              <a:rPr lang="fr-FR"/>
              <a:t>Troisième niveau de plan</a:t>
            </a:r>
            <a:endParaRPr/>
          </a:p>
          <a:p>
            <a:pPr lvl="3">
              <a:buFont charset="2" typeface="Wingdings"/>
              <a:buChar char=""/>
            </a:pPr>
            <a:r>
              <a:rPr lang="fr-FR"/>
              <a:t>Quatrième niveau de plan</a:t>
            </a:r>
            <a:endParaRPr/>
          </a:p>
          <a:p>
            <a:pPr lvl="4">
              <a:buFont charset="2" typeface="Wingdings"/>
              <a:buChar char=""/>
            </a:pPr>
            <a:r>
              <a:rPr lang="fr-FR"/>
              <a:t>Cinquième niveau de plan</a:t>
            </a:r>
            <a:endParaRPr/>
          </a:p>
          <a:p>
            <a:pPr lvl="5">
              <a:buFont charset="2" typeface="Wingdings"/>
              <a:buChar char=""/>
            </a:pPr>
            <a:r>
              <a:rPr lang="fr-FR"/>
              <a:t>Sixième niveau de plan</a:t>
            </a:r>
            <a:endParaRPr/>
          </a:p>
          <a:p>
            <a:pPr lvl="6">
              <a:buFont charset="2" typeface="Wingdings"/>
              <a:buChar char=""/>
            </a:pPr>
            <a:r>
              <a:rPr lang="fr-FR"/>
              <a:t>Septième niveau de plan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6730920" y="6229440"/>
            <a:ext cx="1905120" cy="4572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fld id="{01912101-11E1-41C1-81C1-413181C19101}" type="slidenum">
              <a:rPr lang="fr-FR" sz="1500">
                <a:latin typeface="Arial"/>
              </a:rPr>
              <a:t>&lt;numéro&gt;</a:t>
            </a:fld>
            <a:r>
              <a:rPr lang="fr-FR" sz="1500">
                <a:latin typeface="Arial"/>
              </a:rPr>
              <a:t> / </a:t>
            </a:r>
            <a:r>
              <a:rPr lang="fr-FR" sz="1500">
                <a:latin typeface="Arial"/>
              </a:rPr>
              <a:t>3</a:t>
            </a:r>
            <a:endParaRPr/>
          </a:p>
        </p:txBody>
      </p:sp>
      <p:pic>
        <p:nvPicPr>
          <p:cNvPr descr="" id="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8229600" cy="384120"/>
          </a:xfrm>
          <a:prstGeom prst="rect">
            <a:avLst/>
          </a:prstGeom>
        </p:spPr>
      </p:pic>
      <p:sp>
        <p:nvSpPr>
          <p:cNvPr id="47" name="CustomShape 4"/>
          <p:cNvSpPr/>
          <p:nvPr/>
        </p:nvSpPr>
        <p:spPr>
          <a:xfrm>
            <a:off x="533520" y="6324480"/>
            <a:ext cx="1668240" cy="39852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45000"/>
              <a:buFont typeface="StarSymbol"/>
              <a:buChar char=""/>
            </a:pPr>
            <a:r>
              <a:rPr i="1" lang="fr-FR" sz="1000">
                <a:solidFill>
                  <a:srgbClr val="000000"/>
                </a:solidFill>
                <a:latin typeface="Arial"/>
              </a:rPr>
              <a:t>Pierrick Tasse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i="1" lang="fr-FR" sz="1000">
                <a:solidFill>
                  <a:srgbClr val="000000"/>
                </a:solidFill>
                <a:latin typeface="Arial"/>
              </a:rPr>
              <a:t>Licence SEICOM,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3312000" y="6400800"/>
            <a:ext cx="2825280" cy="3985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StarSymbol"/>
              <a:buChar char=""/>
            </a:pPr>
            <a:r>
              <a:rPr b="1" i="1" lang="fr-FR" sz="1000">
                <a:solidFill>
                  <a:srgbClr val="000000"/>
                </a:solidFill>
                <a:latin typeface="Arial"/>
              </a:rPr>
              <a:t>Module M3-7 – Réseaux et sécurité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85840" y="714240"/>
            <a:ext cx="8572320" cy="499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ffffff"/>
                </a:solidFill>
                <a:latin typeface="Arial"/>
              </a:rPr>
              <a:t>Correction Exercice n°1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215200" y="6357960"/>
            <a:ext cx="785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3181E1-F101-4151-8141-31D1A1A1B111}" type="slidenum">
              <a:rPr b="1" lang="fr-FR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graphicFrame>
        <p:nvGraphicFramePr>
          <p:cNvPr id="83" name="Table 3"/>
          <p:cNvGraphicFramePr/>
          <p:nvPr/>
        </p:nvGraphicFramePr>
        <p:xfrm>
          <a:off x="142920" y="3102120"/>
          <a:ext cx="8821440" cy="1541160"/>
        </p:xfrm>
        <a:graphic>
          <a:graphicData uri="http://schemas.openxmlformats.org/drawingml/2006/table">
            <a:tbl>
              <a:tblPr/>
              <a:tblGrid>
                <a:gridCol w="1764000"/>
                <a:gridCol w="1764000"/>
                <a:gridCol w="1764000"/>
                <a:gridCol w="1764000"/>
                <a:gridCol w="1765440"/>
              </a:tblGrid>
              <a:tr h="428400"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ffffff"/>
                          </a:solidFill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ffffff"/>
                          </a:solidFill>
                          <a:latin typeface="Arial"/>
                        </a:rPr>
                        <a:t>Destination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ffffff"/>
                          </a:solidFill>
                          <a:latin typeface="Arial"/>
                        </a:rPr>
                        <a:t>Port source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ffffff"/>
                          </a:solidFill>
                          <a:latin typeface="Arial"/>
                        </a:rPr>
                        <a:t>Port destination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ffffff"/>
                          </a:solidFill>
                          <a:latin typeface="Arial"/>
                        </a:rPr>
                        <a:t>Action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192.168.1.1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https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ALLOW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192.168.1.1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http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ALLOW</a:t>
                      </a:r>
                      <a:endParaRPr/>
                    </a:p>
                  </a:txBody>
                  <a:tcPr/>
                </a:tc>
              </a:tr>
              <a:tr h="371160"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DENY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e 4"/>
          <p:cNvGraphicFramePr/>
          <p:nvPr/>
        </p:nvGraphicFramePr>
        <p:xfrm>
          <a:off x="142920" y="5006880"/>
          <a:ext cx="8786520" cy="1218960"/>
        </p:xfrm>
        <a:graphic>
          <a:graphicData uri="http://schemas.openxmlformats.org/drawingml/2006/table">
            <a:tbl>
              <a:tblPr/>
              <a:tblGrid>
                <a:gridCol w="1098000"/>
                <a:gridCol w="1098000"/>
                <a:gridCol w="1098000"/>
                <a:gridCol w="1098000"/>
                <a:gridCol w="1098000"/>
                <a:gridCol w="1098000"/>
                <a:gridCol w="1098000"/>
                <a:gridCol w="1100520"/>
              </a:tblGrid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ffffff"/>
                          </a:solidFill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ffffff"/>
                          </a:solidFill>
                          <a:latin typeface="Arial"/>
                        </a:rPr>
                        <a:t>DESTINATION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ffffff"/>
                          </a:solidFill>
                          <a:latin typeface="Arial"/>
                        </a:rPr>
                        <a:t>PORT SOURCE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ffffff"/>
                          </a:solidFill>
                          <a:latin typeface="Arial"/>
                        </a:rPr>
                        <a:t>PORT DESTINATION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Translatée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Translatée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Translaté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Translaté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192.168.1.1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8.8.4.2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https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</a:t>
                      </a:r>
                      <a:endParaRPr/>
                    </a:p>
                  </a:txBody>
                  <a:tcPr/>
                </a:tc>
              </a:tr>
              <a:tr h="30528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8.8.4.2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192.168.1.1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http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CustomShape 5"/>
          <p:cNvSpPr/>
          <p:nvPr/>
        </p:nvSpPr>
        <p:spPr>
          <a:xfrm>
            <a:off x="87840" y="2714760"/>
            <a:ext cx="10054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Filtrage</a:t>
            </a:r>
            <a:endParaRPr/>
          </a:p>
        </p:txBody>
      </p:sp>
      <p:sp>
        <p:nvSpPr>
          <p:cNvPr id="86" name="CustomShape 6"/>
          <p:cNvSpPr/>
          <p:nvPr/>
        </p:nvSpPr>
        <p:spPr>
          <a:xfrm>
            <a:off x="-25200" y="4637160"/>
            <a:ext cx="25297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Translation d’adresse</a:t>
            </a:r>
            <a:endParaRPr/>
          </a:p>
        </p:txBody>
      </p:sp>
      <p:pic>
        <p:nvPicPr>
          <p:cNvPr descr="" id="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258920" y="1452600"/>
            <a:ext cx="1280880" cy="1168200"/>
          </a:xfrm>
          <a:prstGeom prst="rect">
            <a:avLst/>
          </a:prstGeom>
        </p:spPr>
      </p:pic>
      <p:pic>
        <p:nvPicPr>
          <p:cNvPr descr="" id="88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7364520" y="1370160"/>
            <a:ext cx="1390320" cy="1115640"/>
          </a:xfrm>
          <a:prstGeom prst="rect">
            <a:avLst/>
          </a:prstGeom>
        </p:spPr>
      </p:pic>
      <p:sp>
        <p:nvSpPr>
          <p:cNvPr id="89" name="Line 7"/>
          <p:cNvSpPr/>
          <p:nvPr/>
        </p:nvSpPr>
        <p:spPr>
          <a:xfrm flipH="1">
            <a:off x="2274840" y="2001600"/>
            <a:ext cx="1633320" cy="0"/>
          </a:xfrm>
          <a:prstGeom prst="line">
            <a:avLst/>
          </a:prstGeom>
          <a:ln w="38160">
            <a:solidFill>
              <a:srgbClr val="4f81bd"/>
            </a:solidFill>
            <a:round/>
          </a:ln>
        </p:spPr>
      </p:sp>
      <p:sp>
        <p:nvSpPr>
          <p:cNvPr id="90" name="Line 8"/>
          <p:cNvSpPr/>
          <p:nvPr/>
        </p:nvSpPr>
        <p:spPr>
          <a:xfrm flipH="1">
            <a:off x="2217600" y="2420640"/>
            <a:ext cx="5146560" cy="0"/>
          </a:xfrm>
          <a:prstGeom prst="line">
            <a:avLst/>
          </a:prstGeom>
          <a:ln w="57240">
            <a:solidFill>
              <a:srgbClr val="7030a0"/>
            </a:solidFill>
            <a:round/>
            <a:headEnd len="med" type="triangle" w="med"/>
          </a:ln>
        </p:spPr>
      </p:sp>
      <p:sp>
        <p:nvSpPr>
          <p:cNvPr id="91" name="Line 9"/>
          <p:cNvSpPr/>
          <p:nvPr/>
        </p:nvSpPr>
        <p:spPr>
          <a:xfrm>
            <a:off x="2203200" y="1484280"/>
            <a:ext cx="5056200" cy="0"/>
          </a:xfrm>
          <a:prstGeom prst="line">
            <a:avLst/>
          </a:prstGeom>
          <a:ln w="57240">
            <a:solidFill>
              <a:srgbClr val="00b050"/>
            </a:solidFill>
            <a:round/>
            <a:headEnd len="med" type="triangle" w="med"/>
          </a:ln>
        </p:spPr>
      </p:sp>
      <p:sp>
        <p:nvSpPr>
          <p:cNvPr id="92" name="Line 10"/>
          <p:cNvSpPr/>
          <p:nvPr/>
        </p:nvSpPr>
        <p:spPr>
          <a:xfrm flipH="1">
            <a:off x="4919400" y="1989000"/>
            <a:ext cx="2524320" cy="0"/>
          </a:xfrm>
          <a:prstGeom prst="line">
            <a:avLst/>
          </a:prstGeom>
          <a:ln w="38160">
            <a:solidFill>
              <a:srgbClr val="4f81bd"/>
            </a:solidFill>
            <a:round/>
          </a:ln>
        </p:spPr>
      </p:sp>
      <p:pic>
        <p:nvPicPr>
          <p:cNvPr descr="" id="9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08520" y="1628640"/>
            <a:ext cx="1010880" cy="682200"/>
          </a:xfrm>
          <a:prstGeom prst="rect">
            <a:avLst/>
          </a:prstGeom>
        </p:spPr>
      </p:pic>
      <p:sp>
        <p:nvSpPr>
          <p:cNvPr id="94" name="CustomShape 11"/>
          <p:cNvSpPr/>
          <p:nvPr/>
        </p:nvSpPr>
        <p:spPr>
          <a:xfrm>
            <a:off x="7827840" y="1620720"/>
            <a:ext cx="1136160" cy="51588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c00000"/>
                </a:solidFill>
                <a:latin typeface="Calibri"/>
              </a:rPr>
              <a:t>INTERNET</a:t>
            </a:r>
            <a:endParaRPr/>
          </a:p>
        </p:txBody>
      </p:sp>
      <p:sp>
        <p:nvSpPr>
          <p:cNvPr id="95" name="CustomShape 12"/>
          <p:cNvSpPr/>
          <p:nvPr/>
        </p:nvSpPr>
        <p:spPr>
          <a:xfrm>
            <a:off x="255600" y="1517760"/>
            <a:ext cx="1220400" cy="158148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c00000"/>
                </a:solidFill>
                <a:latin typeface="Calibri"/>
              </a:rPr>
              <a:t>Mon serveur web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c00000"/>
                </a:solidFill>
                <a:latin typeface="Calibri"/>
              </a:rPr>
              <a:t>192.168.1.1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c00000"/>
                </a:solidFill>
                <a:latin typeface="Calibri"/>
              </a:rPr>
              <a:t>(NAT : 8.8.4.2)</a:t>
            </a:r>
            <a:endParaRPr/>
          </a:p>
        </p:txBody>
      </p:sp>
      <p:sp>
        <p:nvSpPr>
          <p:cNvPr id="96" name="CustomShape 13"/>
          <p:cNvSpPr/>
          <p:nvPr/>
        </p:nvSpPr>
        <p:spPr>
          <a:xfrm>
            <a:off x="2627280" y="1650960"/>
            <a:ext cx="1136160" cy="45468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c00000"/>
                </a:solidFill>
                <a:latin typeface="Calibri"/>
              </a:rPr>
              <a:t>192.168.1.254</a:t>
            </a:r>
            <a:endParaRPr/>
          </a:p>
        </p:txBody>
      </p:sp>
      <p:sp>
        <p:nvSpPr>
          <p:cNvPr id="97" name="CustomShape 14"/>
          <p:cNvSpPr/>
          <p:nvPr/>
        </p:nvSpPr>
        <p:spPr>
          <a:xfrm>
            <a:off x="4948200" y="2055960"/>
            <a:ext cx="1136160" cy="27288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c00000"/>
                </a:solidFill>
                <a:latin typeface="Calibri"/>
              </a:rPr>
              <a:t>8.8.4.1</a:t>
            </a:r>
            <a:endParaRPr/>
          </a:p>
        </p:txBody>
      </p:sp>
      <p:sp>
        <p:nvSpPr>
          <p:cNvPr id="98" name="CustomShape 15"/>
          <p:cNvSpPr/>
          <p:nvPr/>
        </p:nvSpPr>
        <p:spPr>
          <a:xfrm>
            <a:off x="3846600" y="2411280"/>
            <a:ext cx="113472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c00000"/>
                </a:solidFill>
                <a:latin typeface="Calibri"/>
              </a:rPr>
              <a:t>https</a:t>
            </a:r>
            <a:endParaRPr/>
          </a:p>
        </p:txBody>
      </p:sp>
      <p:sp>
        <p:nvSpPr>
          <p:cNvPr id="99" name="CustomShape 16"/>
          <p:cNvSpPr/>
          <p:nvPr/>
        </p:nvSpPr>
        <p:spPr>
          <a:xfrm>
            <a:off x="5046840" y="1452600"/>
            <a:ext cx="113472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c00000"/>
                </a:solidFill>
                <a:latin typeface="Calibri"/>
              </a:rPr>
              <a:t>http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85840" y="1357200"/>
            <a:ext cx="8572320" cy="4785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285840" y="714240"/>
            <a:ext cx="8572320" cy="499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ffffff"/>
                </a:solidFill>
                <a:latin typeface="Arial"/>
              </a:rPr>
              <a:t>Correction Exercice n°2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8215200" y="6357960"/>
            <a:ext cx="785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8111C1-6121-41A1-9161-615111B12111}" type="slidenum">
              <a:rPr b="1" lang="fr-FR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214200" y="857160"/>
            <a:ext cx="8714880" cy="535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4" name="Table 5"/>
          <p:cNvGraphicFramePr/>
          <p:nvPr/>
        </p:nvGraphicFramePr>
        <p:xfrm>
          <a:off x="285840" y="1341360"/>
          <a:ext cx="8214840" cy="2410920"/>
        </p:xfrm>
        <a:graphic>
          <a:graphicData uri="http://schemas.openxmlformats.org/drawingml/2006/table">
            <a:tbl>
              <a:tblPr/>
              <a:tblGrid>
                <a:gridCol w="1643040"/>
                <a:gridCol w="1643040"/>
                <a:gridCol w="1643040"/>
                <a:gridCol w="1643040"/>
                <a:gridCol w="1642680"/>
              </a:tblGrid>
              <a:tr h="27828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  <a:latin typeface="Arial"/>
                        </a:rPr>
                        <a:t>Destination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  <a:latin typeface="Arial"/>
                        </a:rPr>
                        <a:t>Port source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  <a:latin typeface="Arial"/>
                        </a:rPr>
                        <a:t>Port destination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  <a:latin typeface="Arial"/>
                        </a:rPr>
                        <a:t>Action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Any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10.65.10.2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tcp/25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ALLOW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10.65.10.2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10.44.10.10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tcp/25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DENY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10.65.10.2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tcp/25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ALLOW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10.65.10.2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10.44.10.10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tcp/8025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ALLOW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10.44.10.10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10.65.10.2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http, https, ftp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DENY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10.44.10.10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http, https, ftp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ALLOW</a:t>
                      </a:r>
                      <a:endParaRPr/>
                    </a:p>
                  </a:txBody>
                  <a:tcPr/>
                </a:tc>
              </a:tr>
              <a:tr h="30528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DENY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" name="Table 6"/>
          <p:cNvGraphicFramePr/>
          <p:nvPr/>
        </p:nvGraphicFramePr>
        <p:xfrm>
          <a:off x="179280" y="4078440"/>
          <a:ext cx="8786520" cy="2185560"/>
        </p:xfrm>
        <a:graphic>
          <a:graphicData uri="http://schemas.openxmlformats.org/drawingml/2006/table">
            <a:tbl>
              <a:tblPr/>
              <a:tblGrid>
                <a:gridCol w="1098000"/>
                <a:gridCol w="1098000"/>
                <a:gridCol w="1098000"/>
                <a:gridCol w="1098000"/>
                <a:gridCol w="1098000"/>
                <a:gridCol w="1098000"/>
                <a:gridCol w="1098000"/>
                <a:gridCol w="1100520"/>
              </a:tblGrid>
              <a:tr h="2991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  <a:latin typeface="Arial"/>
                        </a:rPr>
                        <a:t>DESTINATION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  <a:latin typeface="Arial"/>
                        </a:rPr>
                        <a:t>PORT SOURCE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  <a:latin typeface="Arial"/>
                        </a:rPr>
                        <a:t>PORT DESTINATION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Translatée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Translatée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Translaté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Translaté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10.65.10.2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10.44.10.10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tcp/8025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10.44.10.10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10.65.10.2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tcp/25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</a:tr>
              <a:tr h="36288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194.2.0.21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10.65.10.2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10.65.10.2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194.2.0.21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</a:t>
                      </a:r>
                      <a:endParaRPr/>
                    </a:p>
                  </a:txBody>
                  <a:tcPr/>
                </a:tc>
              </a:tr>
              <a:tr h="305280"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10.44.10.10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194.2.0.20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Dynamique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http, https, ftp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5360" lIns="91080" rIns="91080" tIns="45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latin typeface="Arial Narrow"/>
                        </a:rPr>
                        <a:t>Original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CustomShape 7"/>
          <p:cNvSpPr/>
          <p:nvPr/>
        </p:nvSpPr>
        <p:spPr>
          <a:xfrm>
            <a:off x="8871120" y="1357200"/>
            <a:ext cx="23569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Filtrage</a:t>
            </a:r>
            <a:endParaRPr/>
          </a:p>
        </p:txBody>
      </p:sp>
      <p:sp>
        <p:nvSpPr>
          <p:cNvPr id="107" name="CustomShape 8"/>
          <p:cNvSpPr/>
          <p:nvPr/>
        </p:nvSpPr>
        <p:spPr>
          <a:xfrm>
            <a:off x="-25200" y="3714840"/>
            <a:ext cx="25297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Translation d’adresse</a:t>
            </a:r>
            <a:endParaRPr/>
          </a:p>
        </p:txBody>
      </p:sp>
    </p:spTree>
  </p:cSld>
</p:sld>
</file>

<file path=ppt/slides/slide3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08" name="TextShape 1"/><p:cNvSpPr txBox="1"/><p:nvPr/></p:nvSpPr><p:spPr><a:xfrm><a:off x="380880" y="228240"/><a:ext cx="7772400" cy="609480"/></a:xfrm><a:prstGeom prst="rect"><a:avLst/></a:prstGeom></p:spPr><p:txBody><a:bodyPr anchor="b" bIns="46800" lIns="90000" rIns="90000" tIns="46800" wrap="none"/><a:p><a:pPr algn="r"><a:buFont typeface="StarSymbol"/><a:buChar char=""/></a:pPr><a:r><a:rPr lang="fr-FR"></a:rPr><a:t>Exercice 2</a:t></a:r><a:endParaRPr/></a:p></p:txBody></p:sp><p:sp><p:nvSpPr><p:cNvPr id="109" name="TextShape 2"/><p:cNvSpPr txBox="1"/><p:nvPr/></p:nvSpPr><p:spPr><a:xfrm><a:off x="281160" y="1352880"/><a:ext cx="8572680" cy="4786200"/></a:xfrm><a:prstGeom prst="rect"><a:avLst/></a:prstGeom></p:spPr><p:txBody><a:bodyPr/><a:p><a:pPr><a:buFont charset="2" typeface="Wingdings"/><a:buChar char=""/></a:pPr><a:r><a:rPr lang="fr-FR"></a:rPr><a:t>Cliquez pour ajouter un texte</a:t></a:r><a:endParaRPr/></a:p></p:txBody></p:sp><p:pic><p:nvPicPr><p:cNvPr descr="" id="110" name="Picture 4"/><p:cNvPicPr/><p:nvPr/></p:nvPicPr><p:blipFill><a:blip r:embed="rId1"></a:blip><a:stretch><a:fillRect/></a:stretch></p:blipFill><p:spPr><a:xfrm><a:off x="5516640" y="4151880"/><a:ext cx="1125360" cy="758880"/></a:xfrm><a:prstGeom prst="rect"><a:avLst/></a:prstGeom></p:spPr></p:pic><p:pic><p:nvPicPr><p:cNvPr descr="" id="111" name="Picture 5"/><p:cNvPicPr/><p:nvPr/></p:nvPicPr><p:blipFill><a:blip r:embed="rId2"></a:blip><a:stretch><a:fillRect/></a:stretch></p:blipFill><p:spPr><a:xfrm><a:off x="3471840" y="4072320"/><a:ext cx="1112760" cy="917640"/></a:xfrm><a:prstGeom prst="rect"><a:avLst/></a:prstGeom></p:spPr></p:pic><p:pic><p:nvPicPr><p:cNvPr descr="" id="112" name="Picture 6"/><p:cNvPicPr/><p:nvPr/></p:nvPicPr><p:blipFill><a:blip r:embed="rId3"></a:blip><a:stretch><a:fillRect/></a:stretch></p:blipFill><p:spPr><a:xfrm><a:off x="939960" y="3877200"/><a:ext cx="1400040" cy="1276200"/></a:xfrm><a:prstGeom prst="rect"><a:avLst/></a:prstGeom></p:spPr></p:pic><p:pic><p:nvPicPr><p:cNvPr descr="" id="113" name="Picture 14"/><p:cNvPicPr/><p:nvPr/></p:nvPicPr><p:blipFill><a:blip r:embed="rId4"></a:blip><a:stretch><a:fillRect/></a:stretch></p:blipFill><p:spPr><a:xfrm><a:off x="7059600" y="2358000"/><a:ext cx="1324080" cy="1062000"/></a:xfrm><a:prstGeom prst="rect"><a:avLst/></a:prstGeom></p:spPr></p:pic><p:cxnSp><p:nvCxnSpPr><p:cNvPr id="114" name="Line 3"/><p:cNvCxnSpPr></p:cNvCxnSpPr><p:nvPr/></p:nvCxnSpPr><p:spPr><1pic:xfrm><a:off x="6642360" y="3221640"/><a:ext cx="922680" cy="1310040"/></1pic:xfrm><a:prstGeom prst="straightConnector1"><a:avLst/></a:prstGeom><a:ln w="38160"><a:solidFill><a:srgbClr val="4f81bd"/></a:solidFill><a:round/></a:ln></p:spPr></p:cxnSp><p:cxnSp><p:nvCxnSpPr><p:cNvPr id="115" name="Line 4"/><p:cNvCxnSpPr></p:cNvCxnSpPr><p:nvPr/></p:nvCxnSpPr><p:spPr><1pic:xfrm><a:off x="4584960" y="4547160"/><a:ext cx="920880" cy="360"/></1pic:xfrm><a:prstGeom prst="straightConnector1"><a:avLst/></a:prstGeom><a:ln w="38160"><a:solidFill><a:srgbClr val="4f81bd"/></a:solidFill><a:round/></a:ln></p:spPr></p:cxnSp><p:cxnSp><p:nvCxnSpPr><p:cNvPr id="116" name="Line 5"/><p:cNvCxnSpPr></p:cNvCxnSpPr><p:nvPr/></p:nvCxnSpPr><p:spPr><xfrm><a:off x="4027680" y="3495960"/><a:ext cx="360" cy="576720"/></xfrm><a:prstGeom prst="straightConnector1"><a:avLst/></a:prstGeom><a:ln w="38160"><a:solidFill><a:srgbClr val="4f81bd"/></a:solidFill><a:round/></a:ln></p:spPr></p:cxnSp><p:cxnSp><p:nvCxnSpPr><p:cNvPr id="117" name="Line 6"/><p:cNvCxnSpPr><a:stCxn id="111" idx="1"/></p:cNvCxnSpPr><p:nvPr/></p:nvCxnSpPr><p:spPr><1pic:xfrm><a:off x="2019240" y="4530960"/><a:ext cx="1452960" cy="16560"/></1pic:xfrm><a:prstGeom prst="straightConnector1"><a:avLst/></a:prstGeom><a:ln w="38160"><a:solidFill><a:srgbClr val="4f81bd"/></a:solidFill><a:round/></a:ln></p:spPr></p:cxnSp><p:pic><p:nvPicPr><p:cNvPr descr="" id="118" name="Picture 6"/><p:cNvPicPr/><p:nvPr/></p:nvPicPr><p:blipFill><a:blip r:embed="rId5"></a:blip><a:stretch><a:fillRect/></a:stretch></p:blipFill><p:spPr><a:xfrm><a:off x="3327480" y="2219760"/><a:ext cx="1400040" cy="1276200"/></a:xfrm><a:prstGeom prst="rect"><a:avLst/></a:prstGeom></p:spPr></p:pic><p:sp><p:nvSpPr><p:cNvPr id="119" name="TextShape 7"/><p:cNvSpPr txBox="1"/><p:nvPr/></p:nvSpPr><p:spPr><a:xfrm><a:off x="214560" y="3261240"/><a:ext cx="2849040" cy="518040"/></a:xfrm><a:prstGeom prst="rect"><a:avLst/></a:prstGeom></p:spPr><p:txBody><a:bodyPr anchorCtr="1" wrap="none"/><a:p><a:pPr algn="ctr"><a:lnSpc><a:spcPct val="100000"/></a:lnSpc></a:pPr><a:r><a:rPr b="1" lang="fr-FR" sz="1400"><a:solidFill><a:srgbClr val="c00000"/></a:solidFill><a:latin typeface="Calibri"/></a:rPr><a:t>Mon serveur SMTP interne</a:t></a:r><a:endParaRPr/></a:p><a:p><a:pPr algn="ctr"><a:lnSpc><a:spcPct val="100000"/></a:lnSpc></a:pPr><a:r><a:rPr lang="fr-FR" sz="1400"><a:solidFill><a:srgbClr val="c00000"/></a:solidFill><a:latin typeface="Calibri"/></a:rPr><a:t>10.44.10.10:8025</a:t></a:r><a:endParaRPr/></a:p></p:txBody></p:sp><p:sp><p:nvSpPr><p:cNvPr id="120" name="TextShape 8"/><p:cNvSpPr txBox="1"/><p:nvPr/></p:nvSpPr><p:spPr><a:xfrm><a:off x="2688840" y="1337040"/><a:ext cx="2678400" cy="731160"/></a:xfrm><a:prstGeom prst="rect"><a:avLst/></a:prstGeom></p:spPr><p:txBody><a:bodyPr anchorCtr="1" wrap="none"/><a:p><a:pPr algn="ctr"><a:lnSpc><a:spcPct val="100000"/></a:lnSpc></a:pPr><a:r><a:rPr b="1" lang="fr-FR" sz="1400"><a:solidFill><a:srgbClr val="c00000"/></a:solidFill><a:latin typeface="Calibri"/></a:rPr><a:t>Mon serveur SMTP relais</a:t></a:r><a:endParaRPr/></a:p><a:p><a:pPr algn="ctr"><a:lnSpc><a:spcPct val="100000"/></a:lnSpc></a:pPr><a:r><a:rPr lang="fr-FR" sz="1400"><a:solidFill><a:srgbClr val="c00000"/></a:solidFill><a:latin typeface="Calibri"/></a:rPr><a:t>10.65.10.2:25</a:t></a:r><a:endParaRPr/></a:p><a:p><a:pPr algn="ctr"><a:lnSpc><a:spcPct val="100000"/></a:lnSpc></a:pPr><a:r><a:rPr lang="fr-FR" sz="1400"><a:solidFill><a:srgbClr val="c00000"/></a:solidFill><a:latin typeface="Calibri"/></a:rPr><a:t>(NAT : 194.2.0.21)</a:t></a:r><a:endParaRPr/></a:p></p:txBody></p:sp><p:cxnSp><p:nvCxnSpPr><p:cNvPr id="121" name="Line 9"/><p:cNvCxnSpPr></p:cNvCxnSpPr><p:nvPr/></p:nvCxnSpPr><p:spPr><xfrm><a:off x="4206960" y="2081520"/><a:ext cx="360" cy="2280240"/></xfrm><a:prstGeom prst="straightConnector1"><a:avLst/></a:prstGeom><a:ln w="57240"><a:solidFill><a:srgbClr val="ffc000"/></a:solidFill><a:round/><a:headEnd len="med" type="triangle" w="med"/></a:ln></p:spPr></p:cxnSp><p:cxnSp><p:nvCxnSpPr><p:cNvPr id="122" name="Line 10"/><p:cNvCxnSpPr></p:cNvCxnSpPr><p:nvPr/></p:nvCxnSpPr><p:spPr><xfrm><a:off x="4206960" y="4361400"/><a:ext cx="2016360" cy="360"/></xfrm><a:prstGeom prst="straightConnector1"><a:avLst/></a:prstGeom><a:ln w="57240"><a:solidFill><a:srgbClr val="ffc000"/></a:solidFill><a:round/></a:ln></p:spPr></p:cxnSp><p:cxnSp><p:nvCxnSpPr><p:cNvPr id="123" name="Line 11"/><p:cNvCxnSpPr></p:cNvCxnSpPr><p:nvPr/></p:nvCxnSpPr><p:spPr><1pic:xfrm><a:off x="6222960" y="3199320"/><a:ext cx="837000" cy="1162440"/></1pic:xfrm><a:prstGeom prst="straightConnector1"><a:avLst/></a:prstGeom><a:ln w="57240"><a:solidFill><a:srgbClr val="ffc000"/></a:solidFill><a:round/><a:headEnd len="med" type="triangle" w="med"/></a:ln></p:spPr></p:cxnSp><p:cxnSp><p:nvCxnSpPr><p:cNvPr id="124" name="Line 12"/><p:cNvCxnSpPr></p:cNvCxnSpPr><p:nvPr/></p:nvCxnSpPr><p:spPr><xfrm><a:off x="2019240" y="4719960"/><a:ext cx="4277160" cy="360"/></xfrm><a:prstGeom prst="straightConnector1"><a:avLst/></a:prstGeom><a:ln w="57240"><a:solidFill><a:srgbClr val="7030a0"/></a:solidFill><a:round/></a:ln></p:spPr></p:cxnSp><p:cxnSp><p:nvCxnSpPr><p:cNvPr id="125" name="Line 13"/><p:cNvCxnSpPr></p:cNvCxnSpPr><p:nvPr/></p:nvCxnSpPr><p:spPr><1pic:xfrm><a:off x="6296040" y="3199320"/><a:ext cx="1008360" cy="1521000"/></1pic:xfrm><a:prstGeom prst="straightConnector1"><a:avLst/></a:prstGeom><a:ln w="57240"><a:solidFill><a:srgbClr val="7030a0"/></a:solidFill><a:round/><a:headEnd len="med" type="triangle" w="med"/></a:ln></p:spPr></p:cxnSp><p:cxnSp><p:nvCxnSpPr><p:cNvPr id="126" name="Line 14"/><p:cNvCxnSpPr></p:cNvCxnSpPr><p:nvPr/></p:nvCxnSpPr><p:spPr><xfrm><a:off x="3775320" y="2059560"/><a:ext cx="360" cy="2279880"/></xfrm><a:prstGeom prst="straightConnector1"><a:avLst/></a:prstGeom><a:ln w="57240"><a:solidFill><a:srgbClr val="00b050"/></a:solidFill><a:round/><a:headEnd len="med" type="triangle" w="med"/></a:ln></p:spPr></p:cxnSp><p:cxnSp><p:nvCxnSpPr><p:cNvPr id="127" name="Line 15"/><p:cNvCxnSpPr></p:cNvCxnSpPr><p:nvPr/></p:nvCxnSpPr><p:spPr><xfrm><a:off x="1998720" y="4321440"/><a:ext cx="1776960" cy="360"/></xfrm><a:prstGeom prst="straightConnector1"><a:avLst/></a:prstGeom><a:ln w="57240"><a:solidFill><a:srgbClr val="00b050"/></a:solidFill><a:round/><a:headEnd len="med" type="triangle" w="med"/></a:ln></p:spPr></p:cxnSp><p:sp><p:nvSpPr><p:cNvPr id="128" name="TextShape 16"/><p:cNvSpPr txBox="1"/><p:nvPr/></p:nvSpPr><p:spPr><a:xfrm><a:off x="3301920" y="5013720"/><a:ext cx="1452960" cy="731160"/></a:xfrm><a:prstGeom prst="rect"><a:avLst/></a:prstGeom></p:spPr><p:txBody><a:bodyPr anchorCtr="1" wrap="none"/><a:p><a:pPr algn="ctr"><a:lnSpc><a:spcPct val="100000"/></a:lnSpc></a:pPr><a:r><a:rPr b="1" lang="fr-FR" sz="1400"><a:solidFill><a:srgbClr val="c00000"/></a:solidFill><a:latin typeface="Calibri"/></a:rPr><a:t>Mon parefeu</a:t></a:r><a:endParaRPr/></a:p><a:p><a:pPr algn="ctr"><a:lnSpc><a:spcPct val="100000"/></a:lnSpc></a:pPr><a:r><a:rPr lang="fr-FR" sz="1400"><a:solidFill><a:srgbClr val="c00000"/></a:solidFill><a:latin typeface="Calibri"/></a:rPr><a:t>IP publique</a:t></a:r><a:endParaRPr/></a:p><a:p><a:pPr algn="ctr"><a:lnSpc><a:spcPct val="100000"/></a:lnSpc></a:pPr><a:r><a:rPr lang="fr-FR" sz="1400"><a:solidFill><a:srgbClr val="c00000"/></a:solidFill><a:latin typeface="Calibri"/></a:rPr><a:t>194.2.0.20</a:t></a:r><a:endParaRPr/></a:p></p:txBody></p:sp><p:sp><p:nvSpPr><p:cNvPr id="129" name="TextShape 17"/><p:cNvSpPr txBox="1"/><p:nvPr/></p:nvSpPr><p:spPr><a:xfrm><a:off x="6959520" y="2842200"/><a:ext cx="1320480" cy="379440"/></a:xfrm><a:prstGeom prst="rect"><a:avLst/></a:prstGeom></p:spPr><p:txBody><a:bodyPr anchorCtr="1"/><a:p><a:pPr algn="ctr"><a:lnSpc><a:spcPct val="100000"/></a:lnSpc></a:pPr><a:r><a:rPr b="1" lang="fr-FR" sz="1400"><a:solidFill><a:srgbClr val="c00000"/></a:solidFill><a:latin typeface="Calibri"/></a:rPr><a:t>INTERNET</a:t></a:r><a:endParaRPr/></a:p></p:txBody></p:sp><p:cxnSp><p:nvCxnSpPr><p:cNvPr id="130" name="Line 18"/><p:cNvCxnSpPr></p:cNvCxnSpPr><p:nvPr/></p:nvCxnSpPr><p:spPr><xfrm><a:off x="5322960" y="5369400"/><a:ext cx="390960" cy="360"/></xfrm><a:prstGeom prst="straightConnector1"><a:avLst/></a:prstGeom><a:ln w="57240"><a:solidFill><a:srgbClr val="00b050"/></a:solidFill><a:round/></a:ln></p:spPr></p:cxnSp><p:cxnSp><p:nvCxnSpPr><p:cNvPr id="131" name="Line 19"/><p:cNvCxnSpPr></p:cNvCxnSpPr><p:nvPr/></p:nvCxnSpPr><p:spPr><xfrm><a:off x="5310360" y="5656680"/><a:ext cx="390960" cy="360"/></xfrm><a:prstGeom prst="straightConnector1"><a:avLst/></a:prstGeom><a:ln w="57240"><a:solidFill><a:srgbClr val="ffc000"/></a:solidFill><a:round/></a:ln></p:spPr></p:cxnSp><p:cxnSp><p:nvCxnSpPr><p:cNvPr id="132" name="Line 20"/><p:cNvCxnSpPr></p:cNvCxnSpPr><p:nvPr/></p:nvCxnSpPr><p:spPr><xfrm><a:off x="5335560" y="5945760"/><a:ext cx="390960" cy="360"/></xfrm><a:prstGeom prst="straightConnector1"><a:avLst/></a:prstGeom><a:ln w="57240"><a:solidFill><a:srgbClr val="7030a0"/></a:solidFill><a:round/></a:ln></p:spPr></p:cxnSp><p:sp><p:nvSpPr><p:cNvPr id="133" name="TextShape 21"/><p:cNvSpPr txBox="1"/><p:nvPr/></p:nvSpPr><p:spPr><a:xfrm><a:off x="5572800" y="5215320"/><a:ext cx="2138760" cy="304920"/></a:xfrm><a:prstGeom prst="rect"><a:avLst/></a:prstGeom></p:spPr><p:txBody><a:bodyPr anchorCtr="1" wrap="none"/><a:p><a:pPr algn="ctr"><a:lnSpc><a:spcPct val="100000"/></a:lnSpc></a:pPr><a:r><a:rPr b="1" lang="fr-FR" sz="1400"><a:solidFill><a:srgbClr val="c00000"/></a:solidFill><a:latin typeface="Calibri"/></a:rPr><a:t>Flux de messagerie</a:t></a:r><a:endParaRPr/></a:p></p:txBody></p:sp><p:sp><p:nvSpPr><p:cNvPr id="134" name="TextShape 22"/><p:cNvSpPr txBox="1"/><p:nvPr/></p:nvSpPr><p:spPr><a:xfrm><a:off x="5580720" y="5502600"/><a:ext cx="2138760" cy="304920"/></a:xfrm><a:prstGeom prst="rect"><a:avLst/></a:prstGeom></p:spPr><p:txBody><a:bodyPr anchorCtr="1" wrap="none"/><a:p><a:pPr algn="ctr"><a:lnSpc><a:spcPct val="100000"/></a:lnSpc></a:pPr><a:r><a:rPr b="1" lang="fr-FR" sz="1400"><a:solidFill><a:srgbClr val="c00000"/></a:solidFill><a:latin typeface="Calibri"/></a:rPr><a:t>Flux de messagerie</a:t></a:r><a:endParaRPr/></a:p></p:txBody></p:sp><p:sp><p:nvSpPr><p:cNvPr id="135" name="TextShape 23"/><p:cNvSpPr txBox="1"/><p:nvPr/></p:nvSpPr><p:spPr><a:xfrm><a:off x="5580720" y="5807520"/><a:ext cx="2923920" cy="304920"/></a:xfrm><a:prstGeom prst="rect"><a:avLst/></a:prstGeom></p:spPr><p:txBody><a:bodyPr anchorCtr="1" wrap="none"/><a:p><a:pPr algn="ctr"><a:lnSpc><a:spcPct val="100000"/></a:lnSpc></a:pPr><a:r><a:rPr b="1" lang="fr-FR" sz="1400"><a:solidFill><a:srgbClr val="c00000"/></a:solidFill><a:latin typeface="Calibri"/></a:rPr><a:t>Flux de navigation internet</a:t></a:r><a:endParaRPr/></a:p></p:txBody></p:sp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