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345" r:id="rId3"/>
    <p:sldId id="282" r:id="rId4"/>
    <p:sldId id="257" r:id="rId5"/>
    <p:sldId id="383" r:id="rId6"/>
    <p:sldId id="384" r:id="rId7"/>
    <p:sldId id="348" r:id="rId8"/>
    <p:sldId id="350" r:id="rId9"/>
    <p:sldId id="351" r:id="rId10"/>
    <p:sldId id="352" r:id="rId11"/>
    <p:sldId id="354" r:id="rId12"/>
    <p:sldId id="355" r:id="rId13"/>
    <p:sldId id="357" r:id="rId14"/>
    <p:sldId id="310" r:id="rId15"/>
    <p:sldId id="369" r:id="rId16"/>
    <p:sldId id="386" r:id="rId17"/>
    <p:sldId id="388" r:id="rId18"/>
    <p:sldId id="389" r:id="rId19"/>
    <p:sldId id="393" r:id="rId20"/>
    <p:sldId id="311" r:id="rId21"/>
    <p:sldId id="312" r:id="rId22"/>
    <p:sldId id="313" r:id="rId23"/>
    <p:sldId id="314" r:id="rId24"/>
    <p:sldId id="372" r:id="rId25"/>
    <p:sldId id="373" r:id="rId26"/>
    <p:sldId id="390" r:id="rId27"/>
    <p:sldId id="374" r:id="rId28"/>
    <p:sldId id="391" r:id="rId29"/>
    <p:sldId id="376" r:id="rId30"/>
    <p:sldId id="378" r:id="rId31"/>
    <p:sldId id="379" r:id="rId32"/>
    <p:sldId id="380" r:id="rId33"/>
    <p:sldId id="381" r:id="rId34"/>
    <p:sldId id="361" r:id="rId35"/>
    <p:sldId id="364" r:id="rId36"/>
    <p:sldId id="365" r:id="rId37"/>
    <p:sldId id="366" r:id="rId38"/>
    <p:sldId id="387" r:id="rId39"/>
    <p:sldId id="367" r:id="rId40"/>
    <p:sldId id="370" r:id="rId41"/>
    <p:sldId id="382" r:id="rId42"/>
  </p:sldIdLst>
  <p:sldSz cx="9144000" cy="6858000" type="screen4x3"/>
  <p:notesSz cx="9906000" cy="68072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C2A"/>
    <a:srgbClr val="1E1F6E"/>
    <a:srgbClr val="EEEEEE"/>
    <a:srgbClr val="D3D3D3"/>
    <a:srgbClr val="194B93"/>
    <a:srgbClr val="FF6600"/>
    <a:srgbClr val="7D9BC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84" autoAdjust="0"/>
  </p:normalViewPr>
  <p:slideViewPr>
    <p:cSldViewPr>
      <p:cViewPr varScale="1">
        <p:scale>
          <a:sx n="72" d="100"/>
          <a:sy n="72" d="100"/>
        </p:scale>
        <p:origin x="129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292600" cy="339725"/>
          </a:xfrm>
          <a:prstGeom prst="rect">
            <a:avLst/>
          </a:prstGeom>
        </p:spPr>
        <p:txBody>
          <a:bodyPr vert="horz" lIns="88157" tIns="44079" rIns="88157" bIns="44079" rtlCol="0"/>
          <a:lstStyle>
            <a:lvl1pPr algn="l">
              <a:defRPr sz="1200">
                <a:latin typeface="Arial" charset="0"/>
              </a:defRPr>
            </a:lvl1pPr>
          </a:lstStyle>
          <a:p>
            <a:pPr>
              <a:defRPr/>
            </a:pPr>
            <a:endParaRPr lang="fr-FR"/>
          </a:p>
        </p:txBody>
      </p:sp>
      <p:sp>
        <p:nvSpPr>
          <p:cNvPr id="3" name="Espace réservé de la date 2"/>
          <p:cNvSpPr>
            <a:spLocks noGrp="1"/>
          </p:cNvSpPr>
          <p:nvPr>
            <p:ph type="dt" sz="quarter" idx="1"/>
          </p:nvPr>
        </p:nvSpPr>
        <p:spPr>
          <a:xfrm>
            <a:off x="5610225" y="0"/>
            <a:ext cx="4294188" cy="339725"/>
          </a:xfrm>
          <a:prstGeom prst="rect">
            <a:avLst/>
          </a:prstGeom>
        </p:spPr>
        <p:txBody>
          <a:bodyPr vert="horz" lIns="88157" tIns="44079" rIns="88157" bIns="44079" rtlCol="0"/>
          <a:lstStyle>
            <a:lvl1pPr algn="r">
              <a:defRPr sz="1200">
                <a:latin typeface="Arial" charset="0"/>
              </a:defRPr>
            </a:lvl1pPr>
          </a:lstStyle>
          <a:p>
            <a:pPr>
              <a:defRPr/>
            </a:pPr>
            <a:fld id="{DDCEDFEF-673C-4280-832B-79AB05281270}" type="datetimeFigureOut">
              <a:rPr lang="fr-FR"/>
              <a:pPr>
                <a:defRPr/>
              </a:pPr>
              <a:t>07/02/2013</a:t>
            </a:fld>
            <a:endParaRPr lang="fr-FR"/>
          </a:p>
        </p:txBody>
      </p:sp>
      <p:sp>
        <p:nvSpPr>
          <p:cNvPr id="4" name="Espace réservé du pied de page 3"/>
          <p:cNvSpPr>
            <a:spLocks noGrp="1"/>
          </p:cNvSpPr>
          <p:nvPr>
            <p:ph type="ftr" sz="quarter" idx="2"/>
          </p:nvPr>
        </p:nvSpPr>
        <p:spPr>
          <a:xfrm>
            <a:off x="0" y="6465888"/>
            <a:ext cx="4292600" cy="339725"/>
          </a:xfrm>
          <a:prstGeom prst="rect">
            <a:avLst/>
          </a:prstGeom>
        </p:spPr>
        <p:txBody>
          <a:bodyPr vert="horz" lIns="88157" tIns="44079" rIns="88157" bIns="44079" rtlCol="0" anchor="b"/>
          <a:lstStyle>
            <a:lvl1pPr algn="l">
              <a:defRPr sz="1200">
                <a:latin typeface="Arial" charset="0"/>
              </a:defRPr>
            </a:lvl1pPr>
          </a:lstStyle>
          <a:p>
            <a:pPr>
              <a:defRPr/>
            </a:pPr>
            <a:endParaRPr lang="fr-FR"/>
          </a:p>
        </p:txBody>
      </p:sp>
      <p:sp>
        <p:nvSpPr>
          <p:cNvPr id="5" name="Espace réservé du numéro de diapositive 4"/>
          <p:cNvSpPr>
            <a:spLocks noGrp="1"/>
          </p:cNvSpPr>
          <p:nvPr>
            <p:ph type="sldNum" sz="quarter" idx="3"/>
          </p:nvPr>
        </p:nvSpPr>
        <p:spPr>
          <a:xfrm>
            <a:off x="5610225" y="6465888"/>
            <a:ext cx="4294188" cy="339725"/>
          </a:xfrm>
          <a:prstGeom prst="rect">
            <a:avLst/>
          </a:prstGeom>
        </p:spPr>
        <p:txBody>
          <a:bodyPr vert="horz" wrap="square" lIns="88157" tIns="44079" rIns="88157" bIns="44079" numCol="1" anchor="b" anchorCtr="0" compatLnSpc="1">
            <a:prstTxWarp prst="textNoShape">
              <a:avLst/>
            </a:prstTxWarp>
          </a:bodyPr>
          <a:lstStyle>
            <a:lvl1pPr algn="r">
              <a:defRPr sz="1200"/>
            </a:lvl1pPr>
          </a:lstStyle>
          <a:p>
            <a:fld id="{F184E763-F47B-43A0-9766-F7992221D90E}" type="slidenum">
              <a:rPr lang="fr-FR"/>
              <a:pPr/>
              <a:t>‹N°›</a:t>
            </a:fld>
            <a:endParaRPr lang="fr-FR"/>
          </a:p>
        </p:txBody>
      </p:sp>
    </p:spTree>
    <p:extLst>
      <p:ext uri="{BB962C8B-B14F-4D97-AF65-F5344CB8AC3E}">
        <p14:creationId xmlns:p14="http://schemas.microsoft.com/office/powerpoint/2010/main" val="524092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292600" cy="339725"/>
          </a:xfrm>
          <a:prstGeom prst="rect">
            <a:avLst/>
          </a:prstGeom>
        </p:spPr>
        <p:txBody>
          <a:bodyPr vert="horz" lIns="91912" tIns="45957" rIns="91912" bIns="45957" rtlCol="0"/>
          <a:lstStyle>
            <a:lvl1pPr algn="l">
              <a:defRPr sz="1300">
                <a:latin typeface="Arial" charset="0"/>
              </a:defRPr>
            </a:lvl1pPr>
          </a:lstStyle>
          <a:p>
            <a:pPr>
              <a:defRPr/>
            </a:pPr>
            <a:endParaRPr lang="fr-FR"/>
          </a:p>
        </p:txBody>
      </p:sp>
      <p:sp>
        <p:nvSpPr>
          <p:cNvPr id="3" name="Espace réservé de la date 2"/>
          <p:cNvSpPr>
            <a:spLocks noGrp="1"/>
          </p:cNvSpPr>
          <p:nvPr>
            <p:ph type="dt" idx="1"/>
          </p:nvPr>
        </p:nvSpPr>
        <p:spPr>
          <a:xfrm>
            <a:off x="5610225" y="0"/>
            <a:ext cx="4294188" cy="339725"/>
          </a:xfrm>
          <a:prstGeom prst="rect">
            <a:avLst/>
          </a:prstGeom>
        </p:spPr>
        <p:txBody>
          <a:bodyPr vert="horz" lIns="91912" tIns="45957" rIns="91912" bIns="45957" rtlCol="0"/>
          <a:lstStyle>
            <a:lvl1pPr algn="r">
              <a:defRPr sz="1300">
                <a:latin typeface="Arial" charset="0"/>
              </a:defRPr>
            </a:lvl1pPr>
          </a:lstStyle>
          <a:p>
            <a:pPr>
              <a:defRPr/>
            </a:pPr>
            <a:fld id="{466614DF-2C7F-465F-B032-805BAF73E78A}" type="datetimeFigureOut">
              <a:rPr lang="fr-FR"/>
              <a:pPr>
                <a:defRPr/>
              </a:pPr>
              <a:t>07/02/2013</a:t>
            </a:fld>
            <a:endParaRPr lang="fr-FR"/>
          </a:p>
        </p:txBody>
      </p:sp>
      <p:sp>
        <p:nvSpPr>
          <p:cNvPr id="4" name="Espace réservé de l'image des diapositives 3"/>
          <p:cNvSpPr>
            <a:spLocks noGrp="1" noRot="1" noChangeAspect="1"/>
          </p:cNvSpPr>
          <p:nvPr>
            <p:ph type="sldImg" idx="2"/>
          </p:nvPr>
        </p:nvSpPr>
        <p:spPr>
          <a:xfrm>
            <a:off x="3252788" y="511175"/>
            <a:ext cx="3400425" cy="2551113"/>
          </a:xfrm>
          <a:prstGeom prst="rect">
            <a:avLst/>
          </a:prstGeom>
          <a:noFill/>
          <a:ln w="12700">
            <a:solidFill>
              <a:prstClr val="black"/>
            </a:solidFill>
          </a:ln>
        </p:spPr>
        <p:txBody>
          <a:bodyPr vert="horz" lIns="91912" tIns="45957" rIns="91912" bIns="45957" rtlCol="0" anchor="ctr"/>
          <a:lstStyle/>
          <a:p>
            <a:pPr lvl="0"/>
            <a:endParaRPr lang="fr-FR" noProof="0" smtClean="0"/>
          </a:p>
        </p:txBody>
      </p:sp>
      <p:sp>
        <p:nvSpPr>
          <p:cNvPr id="5" name="Espace réservé des commentaires 4"/>
          <p:cNvSpPr>
            <a:spLocks noGrp="1"/>
          </p:cNvSpPr>
          <p:nvPr>
            <p:ph type="body" sz="quarter" idx="3"/>
          </p:nvPr>
        </p:nvSpPr>
        <p:spPr>
          <a:xfrm>
            <a:off x="990600" y="3233738"/>
            <a:ext cx="7924800" cy="3062287"/>
          </a:xfrm>
          <a:prstGeom prst="rect">
            <a:avLst/>
          </a:prstGeom>
        </p:spPr>
        <p:txBody>
          <a:bodyPr vert="horz" lIns="91912" tIns="45957" rIns="91912" bIns="45957"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6465888"/>
            <a:ext cx="4292600" cy="339725"/>
          </a:xfrm>
          <a:prstGeom prst="rect">
            <a:avLst/>
          </a:prstGeom>
        </p:spPr>
        <p:txBody>
          <a:bodyPr vert="horz" lIns="91912" tIns="45957" rIns="91912" bIns="45957" rtlCol="0" anchor="b"/>
          <a:lstStyle>
            <a:lvl1pPr algn="l">
              <a:defRPr sz="1300">
                <a:latin typeface="Arial" charset="0"/>
              </a:defRPr>
            </a:lvl1pPr>
          </a:lstStyle>
          <a:p>
            <a:pPr>
              <a:defRPr/>
            </a:pPr>
            <a:endParaRPr lang="fr-FR"/>
          </a:p>
        </p:txBody>
      </p:sp>
      <p:sp>
        <p:nvSpPr>
          <p:cNvPr id="7" name="Espace réservé du numéro de diapositive 6"/>
          <p:cNvSpPr>
            <a:spLocks noGrp="1"/>
          </p:cNvSpPr>
          <p:nvPr>
            <p:ph type="sldNum" sz="quarter" idx="5"/>
          </p:nvPr>
        </p:nvSpPr>
        <p:spPr>
          <a:xfrm>
            <a:off x="5610225" y="6465888"/>
            <a:ext cx="4294188" cy="339725"/>
          </a:xfrm>
          <a:prstGeom prst="rect">
            <a:avLst/>
          </a:prstGeom>
        </p:spPr>
        <p:txBody>
          <a:bodyPr vert="horz" wrap="square" lIns="91912" tIns="45957" rIns="91912" bIns="45957" numCol="1" anchor="b" anchorCtr="0" compatLnSpc="1">
            <a:prstTxWarp prst="textNoShape">
              <a:avLst/>
            </a:prstTxWarp>
          </a:bodyPr>
          <a:lstStyle>
            <a:lvl1pPr algn="r">
              <a:defRPr sz="1300"/>
            </a:lvl1pPr>
          </a:lstStyle>
          <a:p>
            <a:fld id="{C232D2C9-A8DB-43E9-A402-C3AA1A988E68}" type="slidenum">
              <a:rPr lang="fr-FR"/>
              <a:pPr/>
              <a:t>‹N°›</a:t>
            </a:fld>
            <a:endParaRPr lang="fr-FR"/>
          </a:p>
        </p:txBody>
      </p:sp>
    </p:spTree>
    <p:extLst>
      <p:ext uri="{BB962C8B-B14F-4D97-AF65-F5344CB8AC3E}">
        <p14:creationId xmlns:p14="http://schemas.microsoft.com/office/powerpoint/2010/main" val="4003062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cxnSp>
        <p:nvCxnSpPr>
          <p:cNvPr id="2" name="Connecteur droit 1"/>
          <p:cNvCxnSpPr/>
          <p:nvPr userDrawn="1"/>
        </p:nvCxnSpPr>
        <p:spPr>
          <a:xfrm>
            <a:off x="0" y="6643688"/>
            <a:ext cx="9144000" cy="1587"/>
          </a:xfrm>
          <a:prstGeom prst="line">
            <a:avLst/>
          </a:prstGeom>
          <a:ln w="190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3" name="Ellipse 2"/>
          <p:cNvSpPr/>
          <p:nvPr userDrawn="1"/>
        </p:nvSpPr>
        <p:spPr>
          <a:xfrm>
            <a:off x="7786688" y="6500813"/>
            <a:ext cx="285750" cy="285750"/>
          </a:xfrm>
          <a:prstGeom prst="ellipse">
            <a:avLst/>
          </a:prstGeom>
          <a:solidFill>
            <a:schemeClr val="bg1"/>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 name="Ellipse 3"/>
          <p:cNvSpPr/>
          <p:nvPr userDrawn="1"/>
        </p:nvSpPr>
        <p:spPr>
          <a:xfrm>
            <a:off x="8215313" y="6500813"/>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 name="Ellipse 4"/>
          <p:cNvSpPr/>
          <p:nvPr userDrawn="1"/>
        </p:nvSpPr>
        <p:spPr>
          <a:xfrm>
            <a:off x="8643938" y="6500813"/>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6" name="Connecteur droit 5"/>
          <p:cNvCxnSpPr/>
          <p:nvPr userDrawn="1"/>
        </p:nvCxnSpPr>
        <p:spPr>
          <a:xfrm rot="5400000">
            <a:off x="-320674" y="6321425"/>
            <a:ext cx="1071562" cy="1587"/>
          </a:xfrm>
          <a:prstGeom prst="line">
            <a:avLst/>
          </a:prstGeom>
          <a:ln w="190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0" y="1428750"/>
            <a:ext cx="9144000" cy="1785938"/>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Rectangle à coins arrondis 7"/>
          <p:cNvSpPr/>
          <p:nvPr userDrawn="1"/>
        </p:nvSpPr>
        <p:spPr>
          <a:xfrm>
            <a:off x="214313" y="1643063"/>
            <a:ext cx="8715375" cy="13573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400615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EB9E8089-6526-4520-AB79-5FF86381F5AB}" type="datetime1">
              <a:rPr lang="fr-FR"/>
              <a:pPr>
                <a:defRPr/>
              </a:pPr>
              <a:t>07/02/2013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15D2C469-A998-4EFE-9F95-4CA77C203DF0}" type="slidenum">
              <a:rPr lang="fr-FR"/>
              <a:pPr/>
              <a:t>‹N°›</a:t>
            </a:fld>
            <a:endParaRPr lang="fr-FR"/>
          </a:p>
        </p:txBody>
      </p:sp>
    </p:spTree>
    <p:extLst>
      <p:ext uri="{BB962C8B-B14F-4D97-AF65-F5344CB8AC3E}">
        <p14:creationId xmlns:p14="http://schemas.microsoft.com/office/powerpoint/2010/main" val="90785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163A53E9-AB39-4D3D-BB1E-D74C12B3EC95}" type="datetime1">
              <a:rPr lang="fr-FR"/>
              <a:pPr>
                <a:defRPr/>
              </a:pPr>
              <a:t>07/02/2013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fld id="{C790EE6E-F682-47AF-A42F-5E3A1BA5FE4D}" type="slidenum">
              <a:rPr lang="fr-FR"/>
              <a:pPr/>
              <a:t>‹N°›</a:t>
            </a:fld>
            <a:endParaRPr lang="fr-FR"/>
          </a:p>
        </p:txBody>
      </p:sp>
    </p:spTree>
    <p:extLst>
      <p:ext uri="{BB962C8B-B14F-4D97-AF65-F5344CB8AC3E}">
        <p14:creationId xmlns:p14="http://schemas.microsoft.com/office/powerpoint/2010/main" val="107190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userDrawn="1"/>
        </p:nvSpPr>
        <p:spPr>
          <a:xfrm>
            <a:off x="142875" y="142875"/>
            <a:ext cx="8858250" cy="6572250"/>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5" name="Picture 2" descr="K:\MARKETING\CHARTE GRAPHIQUE\LOGOS\LOGO PENTA 2007\logo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58063" y="214313"/>
            <a:ext cx="1571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a:endCxn id="7" idx="1"/>
          </p:cNvCxnSpPr>
          <p:nvPr userDrawn="1"/>
        </p:nvCxnSpPr>
        <p:spPr>
          <a:xfrm>
            <a:off x="142875" y="428625"/>
            <a:ext cx="7215188" cy="1588"/>
          </a:xfrm>
          <a:prstGeom prst="line">
            <a:avLst/>
          </a:prstGeom>
          <a:ln w="6350">
            <a:solidFill>
              <a:srgbClr val="F36C2A"/>
            </a:solidFill>
            <a:prstDash val="sysDash"/>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142875" y="6286500"/>
            <a:ext cx="8858250" cy="428625"/>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Rectangle 7"/>
          <p:cNvSpPr/>
          <p:nvPr userDrawn="1"/>
        </p:nvSpPr>
        <p:spPr>
          <a:xfrm>
            <a:off x="142875" y="714375"/>
            <a:ext cx="8858250" cy="500063"/>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userDrawn="1"/>
        </p:nvSpPr>
        <p:spPr>
          <a:xfrm>
            <a:off x="428625" y="357188"/>
            <a:ext cx="142875" cy="142875"/>
          </a:xfrm>
          <a:prstGeom prst="ellipse">
            <a:avLst/>
          </a:prstGeom>
          <a:solidFill>
            <a:schemeClr val="bg1"/>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Ellipse 9"/>
          <p:cNvSpPr/>
          <p:nvPr userDrawn="1"/>
        </p:nvSpPr>
        <p:spPr>
          <a:xfrm>
            <a:off x="642938" y="357188"/>
            <a:ext cx="142875" cy="142875"/>
          </a:xfrm>
          <a:prstGeom prst="ellipse">
            <a:avLst/>
          </a:prstGeom>
          <a:solidFill>
            <a:srgbClr val="F36C2A"/>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Ellipse 10"/>
          <p:cNvSpPr/>
          <p:nvPr userDrawn="1"/>
        </p:nvSpPr>
        <p:spPr>
          <a:xfrm>
            <a:off x="857250" y="357188"/>
            <a:ext cx="142875" cy="142875"/>
          </a:xfrm>
          <a:prstGeom prst="ellipse">
            <a:avLst/>
          </a:prstGeom>
          <a:solidFill>
            <a:srgbClr val="F36C2A"/>
          </a:solidFill>
          <a:ln w="1905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285720" y="1357298"/>
            <a:ext cx="8572560" cy="4786346"/>
          </a:xfrm>
        </p:spPr>
        <p:txBody>
          <a:bodyPr/>
          <a:lstStyle>
            <a:lvl1pPr>
              <a:buClr>
                <a:srgbClr val="FF6600"/>
              </a:buClr>
              <a:buFont typeface="Arial" pitchFamily="34" charset="0"/>
              <a:buChar char="●"/>
              <a:defRPr sz="2400">
                <a:solidFill>
                  <a:srgbClr val="1E1F6E"/>
                </a:solidFill>
                <a:latin typeface="Arial" pitchFamily="34" charset="0"/>
                <a:cs typeface="Arial" pitchFamily="34" charset="0"/>
              </a:defRPr>
            </a:lvl1pPr>
            <a:lvl2pPr>
              <a:buClr>
                <a:srgbClr val="FF6600"/>
              </a:buClr>
              <a:buFont typeface="Arial" pitchFamily="34" charset="0"/>
              <a:buChar char="○"/>
              <a:defRPr sz="2400">
                <a:solidFill>
                  <a:srgbClr val="1E1F6E"/>
                </a:solidFill>
                <a:latin typeface="Arial" pitchFamily="34" charset="0"/>
                <a:cs typeface="Arial" pitchFamily="34" charset="0"/>
              </a:defRPr>
            </a:lvl2pPr>
            <a:lvl3pPr>
              <a:buClr>
                <a:srgbClr val="FF6600"/>
              </a:buClr>
              <a:buFont typeface="Arial" pitchFamily="34" charset="0"/>
              <a:buChar char="•"/>
              <a:defRPr sz="2000">
                <a:solidFill>
                  <a:srgbClr val="1E1F6E"/>
                </a:solidFill>
                <a:latin typeface="Arial" pitchFamily="34" charset="0"/>
                <a:cs typeface="Arial" pitchFamily="34" charset="0"/>
              </a:defRPr>
            </a:lvl3pPr>
            <a:lvl4pPr>
              <a:buClr>
                <a:srgbClr val="FF6600"/>
              </a:buClr>
              <a:buFont typeface="Arial" pitchFamily="34" charset="0"/>
              <a:buChar char="-"/>
              <a:defRPr sz="1800">
                <a:solidFill>
                  <a:srgbClr val="1E1F6E"/>
                </a:solidFill>
                <a:latin typeface="Arial" pitchFamily="34" charset="0"/>
                <a:cs typeface="Arial" pitchFamily="34" charset="0"/>
              </a:defRPr>
            </a:lvl4pPr>
            <a:lvl5pPr>
              <a:buClr>
                <a:srgbClr val="FF6600"/>
              </a:buClr>
              <a:buFont typeface="Arial" pitchFamily="34" charset="0"/>
              <a:buChar char="•"/>
              <a:defRPr sz="1800">
                <a:solidFill>
                  <a:srgbClr val="1E1F6E"/>
                </a:solidFill>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2" name="Titre 1"/>
          <p:cNvSpPr>
            <a:spLocks noGrp="1"/>
          </p:cNvSpPr>
          <p:nvPr>
            <p:ph type="title"/>
          </p:nvPr>
        </p:nvSpPr>
        <p:spPr>
          <a:xfrm>
            <a:off x="285720" y="714356"/>
            <a:ext cx="8572560" cy="500066"/>
          </a:xfrm>
          <a:noFill/>
        </p:spPr>
        <p:txBody>
          <a:bodyPr>
            <a:noAutofit/>
          </a:bodyPr>
          <a:lstStyle>
            <a:lvl1pPr algn="l">
              <a:defRPr sz="2400">
                <a:solidFill>
                  <a:schemeClr val="bg1"/>
                </a:solidFill>
                <a:latin typeface="Arial" pitchFamily="34" charset="0"/>
                <a:cs typeface="Arial" pitchFamily="34" charset="0"/>
              </a:defRPr>
            </a:lvl1pPr>
          </a:lstStyle>
          <a:p>
            <a:r>
              <a:rPr lang="fr-FR" dirty="0" smtClean="0"/>
              <a:t>Cliquez pour modifier le style du titre</a:t>
            </a:r>
            <a:endParaRPr lang="fr-FR" dirty="0"/>
          </a:p>
        </p:txBody>
      </p:sp>
      <p:sp>
        <p:nvSpPr>
          <p:cNvPr id="12" name="Espace réservé du numéro de diapositive 5"/>
          <p:cNvSpPr>
            <a:spLocks noGrp="1"/>
          </p:cNvSpPr>
          <p:nvPr>
            <p:ph type="sldNum" sz="quarter" idx="10"/>
          </p:nvPr>
        </p:nvSpPr>
        <p:spPr>
          <a:xfrm>
            <a:off x="8215313" y="6357938"/>
            <a:ext cx="785812" cy="365125"/>
          </a:xfrm>
        </p:spPr>
        <p:txBody>
          <a:bodyPr/>
          <a:lstStyle>
            <a:lvl1pPr>
              <a:defRPr b="1">
                <a:solidFill>
                  <a:schemeClr val="bg1"/>
                </a:solidFill>
              </a:defRPr>
            </a:lvl1pPr>
          </a:lstStyle>
          <a:p>
            <a:fld id="{BDD64864-6DE2-4754-97F0-B49DE5043B05}" type="slidenum">
              <a:rPr lang="fr-FR"/>
              <a:pPr/>
              <a:t>‹N°›</a:t>
            </a:fld>
            <a:endParaRPr lang="fr-FR"/>
          </a:p>
        </p:txBody>
      </p:sp>
    </p:spTree>
    <p:extLst>
      <p:ext uri="{BB962C8B-B14F-4D97-AF65-F5344CB8AC3E}">
        <p14:creationId xmlns:p14="http://schemas.microsoft.com/office/powerpoint/2010/main" val="312798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3" name="Rectangle 2"/>
          <p:cNvSpPr/>
          <p:nvPr userDrawn="1"/>
        </p:nvSpPr>
        <p:spPr>
          <a:xfrm>
            <a:off x="0" y="4500563"/>
            <a:ext cx="9144000" cy="1500187"/>
          </a:xfrm>
          <a:prstGeom prst="rect">
            <a:avLst/>
          </a:prstGeom>
          <a:solidFill>
            <a:srgbClr val="194B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cxnSp>
        <p:nvCxnSpPr>
          <p:cNvPr id="4" name="Connecteur droit 3"/>
          <p:cNvCxnSpPr/>
          <p:nvPr userDrawn="1"/>
        </p:nvCxnSpPr>
        <p:spPr>
          <a:xfrm rot="5400000">
            <a:off x="-2999581" y="3428206"/>
            <a:ext cx="6858000" cy="1588"/>
          </a:xfrm>
          <a:prstGeom prst="line">
            <a:avLst/>
          </a:prstGeom>
          <a:ln w="57150">
            <a:solidFill>
              <a:srgbClr val="F36C2A"/>
            </a:solidFill>
            <a:prstDash val="solid"/>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userDrawn="1"/>
        </p:nvCxnSpPr>
        <p:spPr>
          <a:xfrm>
            <a:off x="0" y="428625"/>
            <a:ext cx="9144000" cy="1588"/>
          </a:xfrm>
          <a:prstGeom prst="line">
            <a:avLst/>
          </a:prstGeom>
          <a:ln w="57150">
            <a:solidFill>
              <a:srgbClr val="F36C2A"/>
            </a:solidFill>
            <a:prstDash val="solid"/>
          </a:ln>
        </p:spPr>
        <p:style>
          <a:lnRef idx="1">
            <a:schemeClr val="accent1"/>
          </a:lnRef>
          <a:fillRef idx="0">
            <a:schemeClr val="accent1"/>
          </a:fillRef>
          <a:effectRef idx="0">
            <a:schemeClr val="accent1"/>
          </a:effectRef>
          <a:fontRef idx="minor">
            <a:schemeClr val="tx1"/>
          </a:fontRef>
        </p:style>
      </p:cxnSp>
      <p:sp>
        <p:nvSpPr>
          <p:cNvPr id="6" name="Ellipse 5"/>
          <p:cNvSpPr/>
          <p:nvPr userDrawn="1"/>
        </p:nvSpPr>
        <p:spPr>
          <a:xfrm>
            <a:off x="7500938" y="285750"/>
            <a:ext cx="285750" cy="285750"/>
          </a:xfrm>
          <a:prstGeom prst="ellipse">
            <a:avLst/>
          </a:prstGeom>
          <a:solidFill>
            <a:schemeClr val="bg1"/>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 name="Ellipse 6"/>
          <p:cNvSpPr/>
          <p:nvPr userDrawn="1"/>
        </p:nvSpPr>
        <p:spPr>
          <a:xfrm>
            <a:off x="7929563" y="285750"/>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Ellipse 7"/>
          <p:cNvSpPr/>
          <p:nvPr userDrawn="1"/>
        </p:nvSpPr>
        <p:spPr>
          <a:xfrm>
            <a:off x="8358188" y="285750"/>
            <a:ext cx="285750" cy="285750"/>
          </a:xfrm>
          <a:prstGeom prst="ellipse">
            <a:avLst/>
          </a:prstGeom>
          <a:solidFill>
            <a:srgbClr val="F36C2A"/>
          </a:solidFill>
          <a:ln w="38100">
            <a:solidFill>
              <a:srgbClr val="F36C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9" name="Image 12" descr="PNG-Graph.png-256x256.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86500" y="1357313"/>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514376" y="4572008"/>
            <a:ext cx="7772400" cy="1362075"/>
          </a:xfrm>
        </p:spPr>
        <p:txBody>
          <a:bodyPr/>
          <a:lstStyle>
            <a:lvl1pPr algn="l">
              <a:defRPr sz="2800" b="1" cap="all">
                <a:solidFill>
                  <a:schemeClr val="bg1"/>
                </a:solidFill>
                <a:latin typeface="Arial" pitchFamily="34" charset="0"/>
                <a:cs typeface="Arial" pitchFamily="34" charset="0"/>
              </a:defRPr>
            </a:lvl1pPr>
          </a:lstStyle>
          <a:p>
            <a:r>
              <a:rPr lang="fr-FR" dirty="0" smtClean="0"/>
              <a:t>Cliquez pour modifier le style du titre</a:t>
            </a:r>
            <a:endParaRPr lang="fr-FR" dirty="0"/>
          </a:p>
        </p:txBody>
      </p:sp>
      <p:sp>
        <p:nvSpPr>
          <p:cNvPr id="10" name="Espace réservé du numéro de diapositive 5"/>
          <p:cNvSpPr>
            <a:spLocks noGrp="1"/>
          </p:cNvSpPr>
          <p:nvPr>
            <p:ph type="sldNum" sz="quarter" idx="10"/>
          </p:nvPr>
        </p:nvSpPr>
        <p:spPr>
          <a:xfrm>
            <a:off x="8072438" y="6286500"/>
            <a:ext cx="900112" cy="365125"/>
          </a:xfrm>
        </p:spPr>
        <p:txBody>
          <a:bodyPr/>
          <a:lstStyle>
            <a:lvl1pPr>
              <a:defRPr/>
            </a:lvl1pPr>
          </a:lstStyle>
          <a:p>
            <a:fld id="{B01D82FC-7A50-4A18-A7F1-614B87494297}" type="slidenum">
              <a:rPr lang="fr-FR"/>
              <a:pPr/>
              <a:t>‹N°›</a:t>
            </a:fld>
            <a:endParaRPr lang="fr-FR"/>
          </a:p>
        </p:txBody>
      </p:sp>
    </p:spTree>
    <p:extLst>
      <p:ext uri="{BB962C8B-B14F-4D97-AF65-F5344CB8AC3E}">
        <p14:creationId xmlns:p14="http://schemas.microsoft.com/office/powerpoint/2010/main" val="180458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122ABEB4-D059-46B4-A68D-210BD739A5D7}" type="datetime1">
              <a:rPr lang="fr-FR"/>
              <a:pPr>
                <a:defRPr/>
              </a:pPr>
              <a:t>07/02/2013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F2666448-DB10-4625-824B-BCB51499B660}" type="slidenum">
              <a:rPr lang="fr-FR"/>
              <a:pPr/>
              <a:t>‹N°›</a:t>
            </a:fld>
            <a:endParaRPr lang="fr-FR"/>
          </a:p>
        </p:txBody>
      </p:sp>
    </p:spTree>
    <p:extLst>
      <p:ext uri="{BB962C8B-B14F-4D97-AF65-F5344CB8AC3E}">
        <p14:creationId xmlns:p14="http://schemas.microsoft.com/office/powerpoint/2010/main" val="257897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57F24D94-1A59-4397-8CFD-044C42813AB4}" type="datetime1">
              <a:rPr lang="fr-FR"/>
              <a:pPr>
                <a:defRPr/>
              </a:pPr>
              <a:t>07/02/2013</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fld id="{D968435F-666B-4A45-BFA3-C1DF5F5A41D0}" type="slidenum">
              <a:rPr lang="fr-FR"/>
              <a:pPr/>
              <a:t>‹N°›</a:t>
            </a:fld>
            <a:endParaRPr lang="fr-FR"/>
          </a:p>
        </p:txBody>
      </p:sp>
    </p:spTree>
    <p:extLst>
      <p:ext uri="{BB962C8B-B14F-4D97-AF65-F5344CB8AC3E}">
        <p14:creationId xmlns:p14="http://schemas.microsoft.com/office/powerpoint/2010/main" val="143541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ECCCB8AB-C16C-4EDC-8818-B1A0C8C1D429}" type="datetime1">
              <a:rPr lang="fr-FR"/>
              <a:pPr>
                <a:defRPr/>
              </a:pPr>
              <a:t>07/02/2013</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fld id="{13D3F43A-DACC-435A-B291-B3F80BB5D4B6}" type="slidenum">
              <a:rPr lang="fr-FR"/>
              <a:pPr/>
              <a:t>‹N°›</a:t>
            </a:fld>
            <a:endParaRPr lang="fr-FR"/>
          </a:p>
        </p:txBody>
      </p:sp>
    </p:spTree>
    <p:extLst>
      <p:ext uri="{BB962C8B-B14F-4D97-AF65-F5344CB8AC3E}">
        <p14:creationId xmlns:p14="http://schemas.microsoft.com/office/powerpoint/2010/main" val="395781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6D6621CD-58F3-4B8A-9C95-B02E30B67030}" type="datetime1">
              <a:rPr lang="fr-FR"/>
              <a:pPr>
                <a:defRPr/>
              </a:pPr>
              <a:t>07/02/2013</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fld id="{9CF3E773-E0C5-4B90-8123-83E86BA3E508}" type="slidenum">
              <a:rPr lang="fr-FR"/>
              <a:pPr/>
              <a:t>‹N°›</a:t>
            </a:fld>
            <a:endParaRPr lang="fr-FR"/>
          </a:p>
        </p:txBody>
      </p:sp>
    </p:spTree>
    <p:extLst>
      <p:ext uri="{BB962C8B-B14F-4D97-AF65-F5344CB8AC3E}">
        <p14:creationId xmlns:p14="http://schemas.microsoft.com/office/powerpoint/2010/main" val="182836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C860157E-2ED7-4371-8423-AFF099AAC6AD}" type="datetime1">
              <a:rPr lang="fr-FR"/>
              <a:pPr>
                <a:defRPr/>
              </a:pPr>
              <a:t>07/02/2013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F2048B60-E7C0-4AF9-94CA-76A2CB628EBA}" type="slidenum">
              <a:rPr lang="fr-FR"/>
              <a:pPr/>
              <a:t>‹N°›</a:t>
            </a:fld>
            <a:endParaRPr lang="fr-FR"/>
          </a:p>
        </p:txBody>
      </p:sp>
    </p:spTree>
    <p:extLst>
      <p:ext uri="{BB962C8B-B14F-4D97-AF65-F5344CB8AC3E}">
        <p14:creationId xmlns:p14="http://schemas.microsoft.com/office/powerpoint/2010/main" val="10832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83A851DC-DA39-4013-9DBE-613F9E0F7C0D}" type="datetime1">
              <a:rPr lang="fr-FR"/>
              <a:pPr>
                <a:defRPr/>
              </a:pPr>
              <a:t>07/02/2013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fld id="{0DCD49C2-5744-4490-8540-854C2509088F}" type="slidenum">
              <a:rPr lang="fr-FR"/>
              <a:pPr/>
              <a:t>‹N°›</a:t>
            </a:fld>
            <a:endParaRPr lang="fr-FR"/>
          </a:p>
        </p:txBody>
      </p:sp>
    </p:spTree>
    <p:extLst>
      <p:ext uri="{BB962C8B-B14F-4D97-AF65-F5344CB8AC3E}">
        <p14:creationId xmlns:p14="http://schemas.microsoft.com/office/powerpoint/2010/main" val="402376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3867F1A-8E0C-4C24-949B-795BCD53CD74}" type="datetime1">
              <a:rPr lang="fr-FR"/>
              <a:pPr>
                <a:defRPr/>
              </a:pPr>
              <a:t>07/02/2013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2CC24FA-6FB1-454E-810B-B5B2D346D15D}"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ctrTitle" idx="4294967295"/>
          </p:nvPr>
        </p:nvSpPr>
        <p:spPr>
          <a:xfrm>
            <a:off x="0" y="1500188"/>
            <a:ext cx="9144000" cy="1571625"/>
          </a:xfrm>
        </p:spPr>
        <p:txBody>
          <a:bodyPr/>
          <a:lstStyle/>
          <a:p>
            <a:r>
              <a:rPr lang="fr-FR" sz="4000" b="1" smtClean="0">
                <a:solidFill>
                  <a:srgbClr val="F36C2A"/>
                </a:solidFill>
                <a:latin typeface="Arial Narrow" panose="020B0606020202030204" pitchFamily="34" charset="0"/>
              </a:rPr>
              <a:t>Administration des SI</a:t>
            </a:r>
            <a:r>
              <a:rPr lang="fr-FR" sz="4800" b="1" smtClean="0">
                <a:solidFill>
                  <a:schemeClr val="bg1"/>
                </a:solidFill>
                <a:latin typeface="Arial Narrow" panose="020B0606020202030204" pitchFamily="34" charset="0"/>
              </a:rPr>
              <a:t/>
            </a:r>
            <a:br>
              <a:rPr lang="fr-FR" sz="4800" b="1" smtClean="0">
                <a:solidFill>
                  <a:schemeClr val="bg1"/>
                </a:solidFill>
                <a:latin typeface="Arial Narrow" panose="020B0606020202030204" pitchFamily="34" charset="0"/>
              </a:rPr>
            </a:br>
            <a:r>
              <a:rPr lang="fr-FR" sz="2800" smtClean="0">
                <a:solidFill>
                  <a:srgbClr val="194B93"/>
                </a:solidFill>
                <a:latin typeface="Arial Narrow" panose="020B0606020202030204" pitchFamily="34" charset="0"/>
              </a:rPr>
              <a:t>Présentation technique – Licence Pro SEICOM – M37</a:t>
            </a:r>
            <a:endParaRPr lang="fr-FR" sz="5400" b="1" smtClean="0">
              <a:solidFill>
                <a:srgbClr val="194B93"/>
              </a:solidFill>
              <a:latin typeface="Arial Narrow" panose="020B0606020202030204" pitchFamily="34" charset="0"/>
            </a:endParaRPr>
          </a:p>
        </p:txBody>
      </p:sp>
      <p:pic>
        <p:nvPicPr>
          <p:cNvPr id="5123" name="Image 4" descr="world.png"/>
          <p:cNvPicPr>
            <a:picLocks noChangeAspect="1"/>
          </p:cNvPicPr>
          <p:nvPr/>
        </p:nvPicPr>
        <p:blipFill>
          <a:blip r:embed="rId2">
            <a:extLst>
              <a:ext uri="{28A0092B-C50C-407E-A947-70E740481C1C}">
                <a14:useLocalDpi xmlns:a14="http://schemas.microsoft.com/office/drawing/2010/main" val="0"/>
              </a:ext>
            </a:extLst>
          </a:blip>
          <a:srcRect l="6897" t="32538" r="7759"/>
          <a:stretch>
            <a:fillRect/>
          </a:stretch>
        </p:blipFill>
        <p:spPr bwMode="auto">
          <a:xfrm>
            <a:off x="1071563" y="3776663"/>
            <a:ext cx="6858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ChangeArrowheads="1"/>
          </p:cNvSpPr>
          <p:nvPr/>
        </p:nvSpPr>
        <p:spPr bwMode="auto">
          <a:xfrm>
            <a:off x="285750" y="6000750"/>
            <a:ext cx="2643188" cy="600075"/>
          </a:xfrm>
          <a:prstGeom prst="rect">
            <a:avLst/>
          </a:prstGeom>
          <a:noFill/>
          <a:ln w="9525">
            <a:noFill/>
            <a:miter lim="800000"/>
            <a:headEnd/>
            <a:tailEnd/>
          </a:ln>
          <a:effectLst/>
        </p:spPr>
        <p:txBody>
          <a:bodyPr anchor="ctr">
            <a:spAutoFit/>
          </a:bodyPr>
          <a:lstStyle/>
          <a:p>
            <a:pPr algn="just" eaLnBrk="0" hangingPunct="0">
              <a:defRPr/>
            </a:pPr>
            <a:r>
              <a:rPr lang="fr-FR" sz="1100" dirty="0">
                <a:solidFill>
                  <a:schemeClr val="tx1">
                    <a:lumMod val="75000"/>
                    <a:lumOff val="25000"/>
                  </a:schemeClr>
                </a:solidFill>
              </a:rPr>
              <a:t>Damien VERON</a:t>
            </a:r>
            <a:endParaRPr lang="fr-FR" sz="1050" dirty="0">
              <a:solidFill>
                <a:schemeClr val="tx1">
                  <a:lumMod val="75000"/>
                  <a:lumOff val="25000"/>
                </a:schemeClr>
              </a:solidFill>
            </a:endParaRPr>
          </a:p>
          <a:p>
            <a:pPr algn="just" eaLnBrk="0" hangingPunct="0">
              <a:defRPr/>
            </a:pPr>
            <a:r>
              <a:rPr lang="fr-FR" sz="1100" dirty="0">
                <a:solidFill>
                  <a:schemeClr val="tx1">
                    <a:lumMod val="75000"/>
                    <a:lumOff val="25000"/>
                  </a:schemeClr>
                </a:solidFill>
                <a:ea typeface="Times New Roman" pitchFamily="18" charset="0"/>
              </a:rPr>
              <a:t>Document Confidentiel</a:t>
            </a:r>
            <a:endParaRPr lang="fr-FR" sz="1050" dirty="0">
              <a:solidFill>
                <a:schemeClr val="tx1">
                  <a:lumMod val="75000"/>
                  <a:lumOff val="25000"/>
                </a:schemeClr>
              </a:solidFill>
            </a:endParaRPr>
          </a:p>
          <a:p>
            <a:pPr algn="just" eaLnBrk="0" hangingPunct="0">
              <a:defRPr/>
            </a:pPr>
            <a:r>
              <a:rPr lang="fr-FR" sz="1100" dirty="0">
                <a:solidFill>
                  <a:schemeClr val="tx1">
                    <a:lumMod val="75000"/>
                    <a:lumOff val="25000"/>
                  </a:schemeClr>
                </a:solidFill>
                <a:ea typeface="Times New Roman" pitchFamily="18" charset="0"/>
              </a:rPr>
              <a:t>Copyright © </a:t>
            </a:r>
            <a:r>
              <a:rPr lang="fr-FR" sz="1100" dirty="0" smtClean="0">
                <a:solidFill>
                  <a:schemeClr val="tx1">
                    <a:lumMod val="75000"/>
                    <a:lumOff val="25000"/>
                  </a:schemeClr>
                </a:solidFill>
                <a:ea typeface="Times New Roman" pitchFamily="18" charset="0"/>
              </a:rPr>
              <a:t>2013 </a:t>
            </a:r>
            <a:r>
              <a:rPr lang="fr-FR" sz="1100" dirty="0">
                <a:solidFill>
                  <a:schemeClr val="tx1">
                    <a:lumMod val="75000"/>
                    <a:lumOff val="25000"/>
                  </a:schemeClr>
                </a:solidFill>
                <a:ea typeface="Times New Roman" pitchFamily="18" charset="0"/>
              </a:rPr>
              <a:t>PENTASONIC</a:t>
            </a:r>
            <a:endParaRPr lang="fr-FR" sz="2400" dirty="0">
              <a:solidFill>
                <a:schemeClr val="tx1">
                  <a:lumMod val="75000"/>
                  <a:lumOff val="25000"/>
                </a:schemeClr>
              </a:solidFill>
            </a:endParaRPr>
          </a:p>
        </p:txBody>
      </p:sp>
      <p:pic>
        <p:nvPicPr>
          <p:cNvPr id="5125" name="Image 5"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330200"/>
            <a:ext cx="26431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142875"/>
            <a:ext cx="96678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p:cNvPicPr>
            <a:picLocks noChangeAspect="1" noChangeArrowheads="1"/>
          </p:cNvPicPr>
          <p:nvPr/>
        </p:nvPicPr>
        <p:blipFill>
          <a:blip r:embed="rId5">
            <a:extLst>
              <a:ext uri="{28A0092B-C50C-407E-A947-70E740481C1C}">
                <a14:useLocalDpi xmlns:a14="http://schemas.microsoft.com/office/drawing/2010/main" val="0"/>
              </a:ext>
            </a:extLst>
          </a:blip>
          <a:srcRect l="4297" t="16251" r="56445" b="55624"/>
          <a:stretch>
            <a:fillRect/>
          </a:stretch>
        </p:blipFill>
        <p:spPr bwMode="auto">
          <a:xfrm>
            <a:off x="142875" y="214313"/>
            <a:ext cx="21431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lnSpcReduction="10000"/>
          </a:bodyPr>
          <a:lstStyle/>
          <a:p>
            <a:pPr>
              <a:defRPr/>
            </a:pPr>
            <a:r>
              <a:rPr lang="fr-FR" dirty="0" smtClean="0"/>
              <a:t>Gestion des pannes</a:t>
            </a:r>
          </a:p>
          <a:p>
            <a:pPr>
              <a:defRPr/>
            </a:pPr>
            <a:endParaRPr lang="fr-FR" dirty="0"/>
          </a:p>
          <a:p>
            <a:pPr lvl="1">
              <a:defRPr/>
            </a:pPr>
            <a:r>
              <a:rPr lang="fr-FR" dirty="0" smtClean="0"/>
              <a:t>Définition : identifier, isoler, corriger et enregistrer les incidents qui surviennent sur un réseau.</a:t>
            </a:r>
          </a:p>
          <a:p>
            <a:pPr lvl="1">
              <a:defRPr/>
            </a:pPr>
            <a:endParaRPr lang="fr-FR" dirty="0"/>
          </a:p>
          <a:p>
            <a:pPr lvl="1">
              <a:defRPr/>
            </a:pPr>
            <a:r>
              <a:rPr lang="fr-FR" dirty="0" smtClean="0"/>
              <a:t>Exemples : </a:t>
            </a:r>
          </a:p>
          <a:p>
            <a:pPr lvl="2">
              <a:defRPr/>
            </a:pPr>
            <a:r>
              <a:rPr lang="fr-FR" dirty="0" smtClean="0"/>
              <a:t>Données recueillies par un logiciel de supervision (NMS – Network Management System)</a:t>
            </a:r>
          </a:p>
          <a:p>
            <a:pPr marL="1714500" lvl="3" indent="-342900">
              <a:buFont typeface="+mj-lt"/>
              <a:buAutoNum type="arabicPeriod"/>
              <a:defRPr/>
            </a:pPr>
            <a:r>
              <a:rPr lang="fr-FR" dirty="0" smtClean="0"/>
              <a:t>Requête</a:t>
            </a:r>
          </a:p>
          <a:p>
            <a:pPr marL="1714500" lvl="3" indent="-342900">
              <a:buFont typeface="+mj-lt"/>
              <a:buAutoNum type="arabicPeriod"/>
              <a:defRPr/>
            </a:pPr>
            <a:r>
              <a:rPr lang="fr-FR" dirty="0" smtClean="0"/>
              <a:t>Détection d’un incident</a:t>
            </a:r>
          </a:p>
          <a:p>
            <a:pPr marL="1714500" lvl="3" indent="-342900">
              <a:buFont typeface="+mj-lt"/>
              <a:buAutoNum type="arabicPeriod"/>
              <a:defRPr/>
            </a:pPr>
            <a:r>
              <a:rPr lang="fr-FR" dirty="0" smtClean="0"/>
              <a:t>Enregistrement</a:t>
            </a:r>
          </a:p>
          <a:p>
            <a:pPr marL="1714500" lvl="3" indent="-342900">
              <a:buFont typeface="+mj-lt"/>
              <a:buAutoNum type="arabicPeriod"/>
              <a:defRPr/>
            </a:pPr>
            <a:r>
              <a:rPr lang="fr-FR" dirty="0" smtClean="0"/>
              <a:t>Notification</a:t>
            </a:r>
          </a:p>
          <a:p>
            <a:pPr marL="1714500" lvl="3" indent="-342900">
              <a:buFont typeface="+mj-lt"/>
              <a:buAutoNum type="arabicPeriod"/>
              <a:defRPr/>
            </a:pPr>
            <a:r>
              <a:rPr lang="fr-FR" dirty="0" smtClean="0"/>
              <a:t>Correction</a:t>
            </a:r>
          </a:p>
          <a:p>
            <a:pPr marL="1714500" lvl="3" indent="-342900">
              <a:buFont typeface="+mj-lt"/>
              <a:buAutoNum type="arabicPeriod"/>
              <a:defRPr/>
            </a:pPr>
            <a:r>
              <a:rPr lang="fr-FR" dirty="0" smtClean="0"/>
              <a:t>Consignation dans une base de connaissances</a:t>
            </a:r>
            <a:endParaRPr lang="fr-FR" dirty="0"/>
          </a:p>
        </p:txBody>
      </p:sp>
      <p:sp>
        <p:nvSpPr>
          <p:cNvPr id="14339" name="Titre 2"/>
          <p:cNvSpPr>
            <a:spLocks noGrp="1"/>
          </p:cNvSpPr>
          <p:nvPr>
            <p:ph type="title"/>
          </p:nvPr>
        </p:nvSpPr>
        <p:spPr>
          <a:xfrm>
            <a:off x="285750" y="714375"/>
            <a:ext cx="8572500" cy="500063"/>
          </a:xfrm>
        </p:spPr>
        <p:txBody>
          <a:bodyPr/>
          <a:lstStyle/>
          <a:p>
            <a:r>
              <a:rPr lang="fr-FR" smtClean="0"/>
              <a:t>L’approche structurée de l’administration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EDBBAD-8A95-4DFF-BD56-438E6C5BA17E}" type="slidenum">
              <a:rPr lang="fr-FR">
                <a:solidFill>
                  <a:schemeClr val="bg1"/>
                </a:solidFill>
                <a:latin typeface="Calibri" panose="020F0502020204030204" pitchFamily="34" charset="0"/>
              </a:rPr>
              <a:pPr eaLnBrk="1" hangingPunct="1"/>
              <a:t>10</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contenu 1"/>
          <p:cNvSpPr>
            <a:spLocks noGrp="1"/>
          </p:cNvSpPr>
          <p:nvPr>
            <p:ph idx="1"/>
          </p:nvPr>
        </p:nvSpPr>
        <p:spPr>
          <a:xfrm>
            <a:off x="285750" y="1357313"/>
            <a:ext cx="8572500" cy="4786312"/>
          </a:xfrm>
        </p:spPr>
        <p:txBody>
          <a:bodyPr/>
          <a:lstStyle/>
          <a:p>
            <a:r>
              <a:rPr lang="fr-FR" smtClean="0"/>
              <a:t>Gestion de la comptabilité</a:t>
            </a:r>
          </a:p>
          <a:p>
            <a:endParaRPr lang="fr-FR" smtClean="0"/>
          </a:p>
          <a:p>
            <a:pPr lvl="1"/>
            <a:r>
              <a:rPr lang="fr-FR" smtClean="0"/>
              <a:t>Définition : récupérer des statistiques d’usage pour les utilisateurs.</a:t>
            </a:r>
          </a:p>
          <a:p>
            <a:pPr lvl="1"/>
            <a:endParaRPr lang="fr-FR" smtClean="0"/>
          </a:p>
          <a:p>
            <a:pPr lvl="1"/>
            <a:r>
              <a:rPr lang="fr-FR" smtClean="0"/>
              <a:t>Exemples : </a:t>
            </a:r>
          </a:p>
          <a:p>
            <a:pPr lvl="2"/>
            <a:r>
              <a:rPr lang="fr-FR" smtClean="0"/>
              <a:t>Définition des centres de coût</a:t>
            </a:r>
          </a:p>
          <a:p>
            <a:pPr lvl="2"/>
            <a:r>
              <a:rPr lang="fr-FR" smtClean="0"/>
              <a:t>Mesure des dépenses (structure) et répartition</a:t>
            </a:r>
          </a:p>
          <a:p>
            <a:pPr lvl="2"/>
            <a:r>
              <a:rPr lang="fr-FR" smtClean="0"/>
              <a:t>Mesure des consommations par service</a:t>
            </a:r>
          </a:p>
          <a:p>
            <a:pPr lvl="2"/>
            <a:r>
              <a:rPr lang="fr-FR" smtClean="0"/>
              <a:t>Imputation des coûts</a:t>
            </a:r>
          </a:p>
          <a:p>
            <a:pPr lvl="2"/>
            <a:endParaRPr lang="fr-FR" smtClean="0"/>
          </a:p>
          <a:p>
            <a:pPr lvl="2"/>
            <a:endParaRPr lang="fr-FR" smtClean="0"/>
          </a:p>
        </p:txBody>
      </p:sp>
      <p:sp>
        <p:nvSpPr>
          <p:cNvPr id="15363" name="Titre 2"/>
          <p:cNvSpPr>
            <a:spLocks noGrp="1"/>
          </p:cNvSpPr>
          <p:nvPr>
            <p:ph type="title"/>
          </p:nvPr>
        </p:nvSpPr>
        <p:spPr>
          <a:xfrm>
            <a:off x="285750" y="714375"/>
            <a:ext cx="8572500" cy="500063"/>
          </a:xfrm>
        </p:spPr>
        <p:txBody>
          <a:bodyPr/>
          <a:lstStyle/>
          <a:p>
            <a:r>
              <a:rPr lang="fr-FR" smtClean="0"/>
              <a:t>L’approche structurée de l’administration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66A96A-5235-4E8D-B7B5-6D0B8F970C97}" type="slidenum">
              <a:rPr lang="fr-FR">
                <a:solidFill>
                  <a:schemeClr val="bg1"/>
                </a:solidFill>
                <a:latin typeface="Calibri" panose="020F0502020204030204" pitchFamily="34" charset="0"/>
              </a:rPr>
              <a:pPr eaLnBrk="1" hangingPunct="1"/>
              <a:t>11</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contenu 1"/>
          <p:cNvSpPr>
            <a:spLocks noGrp="1"/>
          </p:cNvSpPr>
          <p:nvPr>
            <p:ph idx="1"/>
          </p:nvPr>
        </p:nvSpPr>
        <p:spPr>
          <a:xfrm>
            <a:off x="285750" y="1357313"/>
            <a:ext cx="8572500" cy="4786312"/>
          </a:xfrm>
        </p:spPr>
        <p:txBody>
          <a:bodyPr/>
          <a:lstStyle/>
          <a:p>
            <a:r>
              <a:rPr lang="fr-FR" smtClean="0"/>
              <a:t>Gestion de la sécurité</a:t>
            </a:r>
          </a:p>
          <a:p>
            <a:endParaRPr lang="fr-FR" smtClean="0"/>
          </a:p>
          <a:p>
            <a:pPr lvl="1"/>
            <a:r>
              <a:rPr lang="fr-FR" smtClean="0"/>
              <a:t>Définition : contrôler l’accès aux ressources du système d’informations.</a:t>
            </a:r>
          </a:p>
          <a:p>
            <a:pPr lvl="1"/>
            <a:endParaRPr lang="fr-FR" smtClean="0"/>
          </a:p>
          <a:p>
            <a:pPr lvl="1"/>
            <a:r>
              <a:rPr lang="fr-FR" smtClean="0"/>
              <a:t>Exemples : </a:t>
            </a:r>
          </a:p>
          <a:p>
            <a:pPr lvl="2"/>
            <a:r>
              <a:rPr lang="fr-FR" smtClean="0"/>
              <a:t>Regroupe tous les domaines de la sécurité afin d’assurer l’intégrité des informations traitées et des objets administrés :</a:t>
            </a:r>
          </a:p>
          <a:p>
            <a:pPr lvl="3"/>
            <a:r>
              <a:rPr lang="fr-FR" smtClean="0"/>
              <a:t>Contrôle d’accès au réseau</a:t>
            </a:r>
          </a:p>
          <a:p>
            <a:pPr lvl="3"/>
            <a:r>
              <a:rPr lang="fr-FR" smtClean="0"/>
              <a:t>Confidentialité des données</a:t>
            </a:r>
          </a:p>
          <a:p>
            <a:pPr lvl="3"/>
            <a:r>
              <a:rPr lang="fr-FR" smtClean="0"/>
              <a:t>Intégrité des données</a:t>
            </a:r>
          </a:p>
          <a:p>
            <a:pPr lvl="3"/>
            <a:r>
              <a:rPr lang="fr-FR" smtClean="0"/>
              <a:t>Authentification</a:t>
            </a:r>
          </a:p>
          <a:p>
            <a:pPr lvl="3"/>
            <a:r>
              <a:rPr lang="fr-FR" smtClean="0"/>
              <a:t>Non-répudiation</a:t>
            </a:r>
          </a:p>
          <a:p>
            <a:pPr lvl="2"/>
            <a:endParaRPr lang="fr-FR" smtClean="0"/>
          </a:p>
        </p:txBody>
      </p:sp>
      <p:sp>
        <p:nvSpPr>
          <p:cNvPr id="16387" name="Titre 2"/>
          <p:cNvSpPr>
            <a:spLocks noGrp="1"/>
          </p:cNvSpPr>
          <p:nvPr>
            <p:ph type="title"/>
          </p:nvPr>
        </p:nvSpPr>
        <p:spPr>
          <a:xfrm>
            <a:off x="285750" y="714375"/>
            <a:ext cx="8572500" cy="500063"/>
          </a:xfrm>
        </p:spPr>
        <p:txBody>
          <a:bodyPr/>
          <a:lstStyle/>
          <a:p>
            <a:r>
              <a:rPr lang="fr-FR" smtClean="0"/>
              <a:t>L’approche structurée de l’administration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B9D357-8A84-4E8E-B844-B0761B15B491}" type="slidenum">
              <a:rPr lang="fr-FR">
                <a:solidFill>
                  <a:schemeClr val="bg1"/>
                </a:solidFill>
                <a:latin typeface="Calibri" panose="020F0502020204030204" pitchFamily="34" charset="0"/>
              </a:rPr>
              <a:pPr eaLnBrk="1" hangingPunct="1"/>
              <a:t>12</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1"/>
          <p:cNvSpPr>
            <a:spLocks noGrp="1"/>
          </p:cNvSpPr>
          <p:nvPr>
            <p:ph idx="1"/>
          </p:nvPr>
        </p:nvSpPr>
        <p:spPr>
          <a:xfrm>
            <a:off x="285750" y="1357313"/>
            <a:ext cx="8572500" cy="4786312"/>
          </a:xfrm>
        </p:spPr>
        <p:txBody>
          <a:bodyPr/>
          <a:lstStyle/>
          <a:p>
            <a:r>
              <a:rPr lang="fr-FR" smtClean="0"/>
              <a:t>Gestion des performances</a:t>
            </a:r>
          </a:p>
          <a:p>
            <a:endParaRPr lang="fr-FR" smtClean="0"/>
          </a:p>
          <a:p>
            <a:pPr lvl="1"/>
            <a:r>
              <a:rPr lang="fr-FR" smtClean="0"/>
              <a:t>Définition : déterminer l’efficacité d’un système d’informations pour mieux anticiper l’avenir.</a:t>
            </a:r>
          </a:p>
          <a:p>
            <a:pPr lvl="1"/>
            <a:endParaRPr lang="fr-FR" smtClean="0"/>
          </a:p>
          <a:p>
            <a:pPr lvl="1"/>
            <a:r>
              <a:rPr lang="fr-FR" smtClean="0"/>
              <a:t>Exemples : </a:t>
            </a:r>
          </a:p>
          <a:p>
            <a:pPr lvl="2"/>
            <a:r>
              <a:rPr lang="fr-FR" smtClean="0"/>
              <a:t>Données recueillies par un logiciel de supervision (NMS – Network Management System)</a:t>
            </a:r>
          </a:p>
          <a:p>
            <a:pPr lvl="3"/>
            <a:r>
              <a:rPr lang="fr-FR" smtClean="0"/>
              <a:t>Mesures : Temps de réponse, Espace disque, Débits réseaux, CPU/RAM, etc.</a:t>
            </a:r>
          </a:p>
          <a:p>
            <a:pPr lvl="3"/>
            <a:r>
              <a:rPr lang="fr-FR" smtClean="0"/>
              <a:t>Le stockage des données mesurées</a:t>
            </a:r>
          </a:p>
          <a:p>
            <a:pPr lvl="3"/>
            <a:r>
              <a:rPr lang="fr-FR" smtClean="0"/>
              <a:t>Présentation des données : tableau, graphique, tendance</a:t>
            </a:r>
          </a:p>
          <a:p>
            <a:pPr lvl="2"/>
            <a:endParaRPr lang="fr-FR" smtClean="0"/>
          </a:p>
        </p:txBody>
      </p:sp>
      <p:sp>
        <p:nvSpPr>
          <p:cNvPr id="17411" name="Titre 2"/>
          <p:cNvSpPr>
            <a:spLocks noGrp="1"/>
          </p:cNvSpPr>
          <p:nvPr>
            <p:ph type="title"/>
          </p:nvPr>
        </p:nvSpPr>
        <p:spPr>
          <a:xfrm>
            <a:off x="285750" y="714375"/>
            <a:ext cx="8572500" cy="500063"/>
          </a:xfrm>
        </p:spPr>
        <p:txBody>
          <a:bodyPr/>
          <a:lstStyle/>
          <a:p>
            <a:r>
              <a:rPr lang="fr-FR" smtClean="0"/>
              <a:t>L’approche structurée de l’administration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3D0863-88D4-4553-9C45-C470EEF3F4DC}" type="slidenum">
              <a:rPr lang="fr-FR">
                <a:solidFill>
                  <a:schemeClr val="bg1"/>
                </a:solidFill>
                <a:latin typeface="Calibri" panose="020F0502020204030204" pitchFamily="34" charset="0"/>
              </a:rPr>
              <a:pPr eaLnBrk="1" hangingPunct="1"/>
              <a:t>13</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14350" y="4572000"/>
            <a:ext cx="7772400" cy="1362075"/>
          </a:xfrm>
        </p:spPr>
        <p:txBody>
          <a:bodyPr/>
          <a:lstStyle/>
          <a:p>
            <a:pPr>
              <a:defRPr/>
            </a:pPr>
            <a:r>
              <a:rPr lang="fr-FR" dirty="0" smtClean="0"/>
              <a:t>La supervision</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0EBEF8-6BB4-467F-975E-CA7DBEA6B40E}" type="slidenum">
              <a:rPr lang="fr-FR">
                <a:solidFill>
                  <a:srgbClr val="898989"/>
                </a:solidFill>
                <a:latin typeface="Calibri" panose="020F0502020204030204" pitchFamily="34" charset="0"/>
              </a:rPr>
              <a:pPr eaLnBrk="1" hangingPunct="1"/>
              <a:t>14</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contenu 1"/>
          <p:cNvSpPr>
            <a:spLocks noGrp="1"/>
          </p:cNvSpPr>
          <p:nvPr>
            <p:ph idx="1"/>
          </p:nvPr>
        </p:nvSpPr>
        <p:spPr>
          <a:xfrm>
            <a:off x="285750" y="1357313"/>
            <a:ext cx="8572500" cy="4786312"/>
          </a:xfrm>
        </p:spPr>
        <p:txBody>
          <a:bodyPr/>
          <a:lstStyle/>
          <a:p>
            <a:r>
              <a:rPr lang="fr-FR" smtClean="0"/>
              <a:t>La supervision se définit comme une technique utilisant au mieux les ressources informatiques pour obtenir des informations sur l'état des réseaux et de leurs composants.</a:t>
            </a:r>
          </a:p>
          <a:p>
            <a:r>
              <a:rPr lang="fr-FR" smtClean="0"/>
              <a:t>Ces données seront ensuite traitées et affichées afin de mettre en lumière d'éventuels problèmes. </a:t>
            </a:r>
          </a:p>
          <a:p>
            <a:r>
              <a:rPr lang="fr-FR" smtClean="0"/>
              <a:t>La supervision peut résoudre les problèmes automatiquement ou dans le cas contraire prévenir via un système d'alerte (email ou SMS par exemple) les administrateurs. </a:t>
            </a:r>
          </a:p>
          <a:p>
            <a:r>
              <a:rPr lang="fr-FR" smtClean="0"/>
              <a:t>Cette définition de la supervision est décrite plus en détail dans la norme ISO7498/4.</a:t>
            </a:r>
            <a:br>
              <a:rPr lang="fr-FR" smtClean="0"/>
            </a:br>
            <a:endParaRPr lang="fr-FR" smtClean="0"/>
          </a:p>
        </p:txBody>
      </p:sp>
      <p:sp>
        <p:nvSpPr>
          <p:cNvPr id="19459" name="Titre 2"/>
          <p:cNvSpPr>
            <a:spLocks noGrp="1"/>
          </p:cNvSpPr>
          <p:nvPr>
            <p:ph type="title"/>
          </p:nvPr>
        </p:nvSpPr>
        <p:spPr>
          <a:xfrm>
            <a:off x="285750" y="714375"/>
            <a:ext cx="8572500" cy="500063"/>
          </a:xfrm>
        </p:spPr>
        <p:txBody>
          <a:bodyPr/>
          <a:lstStyle/>
          <a:p>
            <a:r>
              <a:rPr lang="fr-FR" smtClean="0"/>
              <a:t>Le concept de supervision réseau</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41FAD5-C92D-47A9-8E81-2FA77BFD0FEC}" type="slidenum">
              <a:rPr lang="fr-FR">
                <a:solidFill>
                  <a:schemeClr val="bg1"/>
                </a:solidFill>
                <a:latin typeface="Calibri" panose="020F0502020204030204" pitchFamily="34" charset="0"/>
              </a:rPr>
              <a:pPr eaLnBrk="1" hangingPunct="1"/>
              <a:t>15</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77500" lnSpcReduction="20000"/>
          </a:bodyPr>
          <a:lstStyle/>
          <a:p>
            <a:pPr>
              <a:defRPr/>
            </a:pPr>
            <a:r>
              <a:rPr lang="fr-FR" b="1" dirty="0"/>
              <a:t>Supervision </a:t>
            </a:r>
            <a:r>
              <a:rPr lang="fr-FR" b="1" dirty="0" smtClean="0"/>
              <a:t>réseau</a:t>
            </a:r>
          </a:p>
          <a:p>
            <a:pPr marL="800100" lvl="2" indent="0">
              <a:buFont typeface="Arial" pitchFamily="34" charset="0"/>
              <a:buNone/>
              <a:defRPr/>
            </a:pPr>
            <a:r>
              <a:rPr lang="fr-FR" dirty="0" smtClean="0"/>
              <a:t>Par </a:t>
            </a:r>
            <a:r>
              <a:rPr lang="fr-FR" dirty="0"/>
              <a:t>le terme réseau on entend ici l'aspect communication entre les machines. Le rôle est de s'assurer du bon fonctionnement des communications et de la performance des liens (débit, latence, taux d'erreurs). C'est dans ce cadre que l'on va vérifier par exemple si une adresse IP est toujours joignable, ou si tel port est ouvert sur telle machine, ou faire des statistiques sur la latence du lien réseau.</a:t>
            </a:r>
          </a:p>
          <a:p>
            <a:pPr>
              <a:defRPr/>
            </a:pPr>
            <a:endParaRPr lang="fr-FR" b="1" dirty="0" smtClean="0"/>
          </a:p>
          <a:p>
            <a:pPr>
              <a:defRPr/>
            </a:pPr>
            <a:r>
              <a:rPr lang="fr-FR" b="1" dirty="0" smtClean="0"/>
              <a:t>Supervision </a:t>
            </a:r>
            <a:r>
              <a:rPr lang="fr-FR" b="1" dirty="0"/>
              <a:t>système</a:t>
            </a:r>
          </a:p>
          <a:p>
            <a:pPr marL="800100" lvl="2" indent="0">
              <a:buFont typeface="Arial" pitchFamily="34" charset="0"/>
              <a:buNone/>
              <a:defRPr/>
            </a:pPr>
            <a:r>
              <a:rPr lang="fr-FR" dirty="0" smtClean="0"/>
              <a:t>La </a:t>
            </a:r>
            <a:r>
              <a:rPr lang="fr-FR" dirty="0"/>
              <a:t>surveillance se cantonne dans ce cas à la machine elle-même et en </a:t>
            </a:r>
            <a:r>
              <a:rPr lang="fr-FR" dirty="0" smtClean="0"/>
              <a:t>	particulier </a:t>
            </a:r>
            <a:r>
              <a:rPr lang="fr-FR" dirty="0"/>
              <a:t>ses ressources. Si l'on souhaite par exemple contrôler la mémoire </a:t>
            </a:r>
            <a:r>
              <a:rPr lang="fr-FR" dirty="0" smtClean="0"/>
              <a:t>utilisée </a:t>
            </a:r>
            <a:r>
              <a:rPr lang="fr-FR" dirty="0"/>
              <a:t>ou la charge processeur sur le serveur voire analyser les fichiers de </a:t>
            </a:r>
            <a:r>
              <a:rPr lang="fr-FR" dirty="0" smtClean="0"/>
              <a:t>logs </a:t>
            </a:r>
            <a:r>
              <a:rPr lang="fr-FR" dirty="0"/>
              <a:t>système</a:t>
            </a:r>
            <a:r>
              <a:rPr lang="fr-FR" dirty="0" smtClean="0"/>
              <a:t>.</a:t>
            </a:r>
          </a:p>
          <a:p>
            <a:pPr marL="800100" lvl="2" indent="0">
              <a:buFont typeface="Arial" pitchFamily="34" charset="0"/>
              <a:buNone/>
              <a:defRPr/>
            </a:pPr>
            <a:endParaRPr lang="fr-FR" dirty="0"/>
          </a:p>
          <a:p>
            <a:pPr>
              <a:defRPr/>
            </a:pPr>
            <a:r>
              <a:rPr lang="fr-FR" b="1" dirty="0"/>
              <a:t>Supervision applicative</a:t>
            </a:r>
          </a:p>
          <a:p>
            <a:pPr marL="800100" lvl="2" indent="0">
              <a:buFont typeface="Arial" pitchFamily="34" charset="0"/>
              <a:buNone/>
              <a:defRPr/>
            </a:pPr>
            <a:r>
              <a:rPr lang="fr-FR" dirty="0"/>
              <a:t>Cette technique est plus subtile, c'est elle qui va nous permettre de vérifier le fonctionnement d'une application lancée sur une machine. Cela peut être par exemple une tentative de connexion sur le port de l'application pour voir si elle retourne ou demande bien les bonnes informations, mais aussi de l'analyse de logs applicatifs.</a:t>
            </a:r>
            <a:br>
              <a:rPr lang="fr-FR" dirty="0"/>
            </a:br>
            <a:r>
              <a:rPr lang="fr-FR" dirty="0"/>
              <a:t>En effet rien ne garantit qu'un port X ouvert veut dire que l'application qui tourne derrière n'est pas "plantée".</a:t>
            </a:r>
          </a:p>
        </p:txBody>
      </p:sp>
      <p:sp>
        <p:nvSpPr>
          <p:cNvPr id="20483" name="Titre 2"/>
          <p:cNvSpPr>
            <a:spLocks noGrp="1"/>
          </p:cNvSpPr>
          <p:nvPr>
            <p:ph type="title"/>
          </p:nvPr>
        </p:nvSpPr>
        <p:spPr>
          <a:xfrm>
            <a:off x="285750" y="714375"/>
            <a:ext cx="8572500" cy="500063"/>
          </a:xfrm>
        </p:spPr>
        <p:txBody>
          <a:bodyPr/>
          <a:lstStyle/>
          <a:p>
            <a:r>
              <a:rPr lang="fr-FR" smtClean="0"/>
              <a:t>Le concept de supervision réseau</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EF9A5B-DC45-4958-A415-0CB9B9D70CE3}" type="slidenum">
              <a:rPr lang="fr-FR">
                <a:solidFill>
                  <a:schemeClr val="bg1"/>
                </a:solidFill>
                <a:latin typeface="Calibri" panose="020F0502020204030204" pitchFamily="34" charset="0"/>
              </a:rPr>
              <a:pPr eaLnBrk="1" hangingPunct="1"/>
              <a:t>16</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contenu 1"/>
          <p:cNvSpPr>
            <a:spLocks noGrp="1"/>
          </p:cNvSpPr>
          <p:nvPr>
            <p:ph idx="1"/>
          </p:nvPr>
        </p:nvSpPr>
        <p:spPr>
          <a:xfrm>
            <a:off x="285750" y="1357313"/>
            <a:ext cx="8572500" cy="4786312"/>
          </a:xfrm>
        </p:spPr>
        <p:txBody>
          <a:bodyPr/>
          <a:lstStyle/>
          <a:p>
            <a:r>
              <a:rPr lang="fr-FR" smtClean="0"/>
              <a:t>Il existe des protocoles réseaux qui permettent de récupérer des informations sur le parc informatique. </a:t>
            </a:r>
          </a:p>
          <a:p>
            <a:endParaRPr lang="fr-FR" smtClean="0"/>
          </a:p>
          <a:p>
            <a:pPr lvl="1"/>
            <a:r>
              <a:rPr lang="fr-FR" smtClean="0"/>
              <a:t>Supervision ICMP</a:t>
            </a:r>
          </a:p>
          <a:p>
            <a:pPr lvl="1"/>
            <a:r>
              <a:rPr lang="fr-FR" smtClean="0"/>
              <a:t>Supervision de bas niveau (locale)</a:t>
            </a:r>
          </a:p>
          <a:p>
            <a:pPr lvl="1"/>
            <a:r>
              <a:rPr lang="fr-FR" smtClean="0"/>
              <a:t>Supervision par centralisation des logs</a:t>
            </a:r>
          </a:p>
          <a:p>
            <a:pPr lvl="1"/>
            <a:r>
              <a:rPr lang="fr-FR" smtClean="0"/>
              <a:t>Supervision SNMP</a:t>
            </a:r>
            <a:br>
              <a:rPr lang="fr-FR" smtClean="0"/>
            </a:br>
            <a:endParaRPr lang="fr-FR" smtClean="0"/>
          </a:p>
        </p:txBody>
      </p:sp>
      <p:sp>
        <p:nvSpPr>
          <p:cNvPr id="21507" name="Titre 2"/>
          <p:cNvSpPr>
            <a:spLocks noGrp="1"/>
          </p:cNvSpPr>
          <p:nvPr>
            <p:ph type="title"/>
          </p:nvPr>
        </p:nvSpPr>
        <p:spPr>
          <a:xfrm>
            <a:off x="285750" y="714375"/>
            <a:ext cx="8572500" cy="500063"/>
          </a:xfrm>
        </p:spPr>
        <p:txBody>
          <a:bodyPr/>
          <a:lstStyle/>
          <a:p>
            <a:r>
              <a:rPr lang="fr-FR" smtClean="0"/>
              <a:t>Le concept de supervision réseau</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C0FB29-FBCF-45D5-978C-D1B7FA643E57}" type="slidenum">
              <a:rPr lang="fr-FR">
                <a:solidFill>
                  <a:schemeClr val="bg1"/>
                </a:solidFill>
                <a:latin typeface="Calibri" panose="020F0502020204030204" pitchFamily="34" charset="0"/>
              </a:rPr>
              <a:pPr eaLnBrk="1" hangingPunct="1"/>
              <a:t>17</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1"/>
          <p:cNvSpPr>
            <a:spLocks noGrp="1"/>
          </p:cNvSpPr>
          <p:nvPr>
            <p:ph idx="1"/>
          </p:nvPr>
        </p:nvSpPr>
        <p:spPr>
          <a:xfrm>
            <a:off x="285750" y="1357313"/>
            <a:ext cx="8572500" cy="4786312"/>
          </a:xfrm>
        </p:spPr>
        <p:txBody>
          <a:bodyPr/>
          <a:lstStyle/>
          <a:p>
            <a:r>
              <a:rPr lang="fr-FR" smtClean="0"/>
              <a:t>ICMP est un protocole de couche réseau (couche 3 du modèle OSI) </a:t>
            </a:r>
          </a:p>
          <a:p>
            <a:pPr lvl="1"/>
            <a:r>
              <a:rPr lang="fr-FR" smtClean="0"/>
              <a:t>Vient palier à l'absence de message d'erreur du protocole IP (Internet Protocol). </a:t>
            </a:r>
          </a:p>
          <a:p>
            <a:pPr lvl="1"/>
            <a:r>
              <a:rPr lang="fr-FR" smtClean="0"/>
              <a:t>Si il y a un incident de transmission les équipements intermédiaires vont utiliser ce protocole pour prévenir la machine émettrice. </a:t>
            </a:r>
          </a:p>
          <a:p>
            <a:pPr lvl="1"/>
            <a:r>
              <a:rPr lang="fr-FR" smtClean="0"/>
              <a:t>Les paquets ICMP sont encapsulés dans des paquets IP (malgré qu'ils soient au même niveau OSI), et peuvent contenir des bouts de paquets IP pour citer celui ayant généré l'erreur. </a:t>
            </a:r>
          </a:p>
        </p:txBody>
      </p:sp>
      <p:sp>
        <p:nvSpPr>
          <p:cNvPr id="22531" name="Titre 2"/>
          <p:cNvSpPr>
            <a:spLocks noGrp="1"/>
          </p:cNvSpPr>
          <p:nvPr>
            <p:ph type="title"/>
          </p:nvPr>
        </p:nvSpPr>
        <p:spPr>
          <a:xfrm>
            <a:off x="285750" y="714375"/>
            <a:ext cx="8572500" cy="500063"/>
          </a:xfrm>
        </p:spPr>
        <p:txBody>
          <a:bodyPr/>
          <a:lstStyle/>
          <a:p>
            <a:r>
              <a:rPr lang="fr-FR" smtClean="0"/>
              <a:t>Supervision ICMP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AF987F-20D6-4F79-BAAD-E2028011B8E1}" type="slidenum">
              <a:rPr lang="fr-FR">
                <a:solidFill>
                  <a:schemeClr val="bg1"/>
                </a:solidFill>
                <a:latin typeface="Calibri" panose="020F0502020204030204" pitchFamily="34" charset="0"/>
              </a:rPr>
              <a:pPr eaLnBrk="1" hangingPunct="1"/>
              <a:t>18</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contenu 1"/>
          <p:cNvSpPr>
            <a:spLocks noGrp="1"/>
          </p:cNvSpPr>
          <p:nvPr>
            <p:ph idx="1"/>
          </p:nvPr>
        </p:nvSpPr>
        <p:spPr>
          <a:xfrm>
            <a:off x="285750" y="1357313"/>
            <a:ext cx="8572500" cy="4786312"/>
          </a:xfrm>
        </p:spPr>
        <p:txBody>
          <a:bodyPr/>
          <a:lstStyle/>
          <a:p>
            <a:pPr lvl="1"/>
            <a:r>
              <a:rPr lang="fr-FR" smtClean="0"/>
              <a:t>Afin de catégoriser les erreurs, elles sont divisés en types eux-mêmes parfois redivisés en codes. </a:t>
            </a:r>
          </a:p>
          <a:p>
            <a:pPr lvl="2"/>
            <a:r>
              <a:rPr lang="fr-FR" smtClean="0"/>
              <a:t>Par exemple le type 3 représente un destinataire inaccessible : Il existe 16 codes différents en fonction de la raison pour laquelle le destinataire n'est pas joignable.</a:t>
            </a:r>
          </a:p>
          <a:p>
            <a:pPr lvl="1"/>
            <a:r>
              <a:rPr lang="fr-FR" smtClean="0"/>
              <a:t>C'est un protocole très simple, qui n'a pas pour fonction directe la supervision d'un réseau mais qui est utilisé comme source d'information sur la qualité du réseau ou sur la présence d'une machine.</a:t>
            </a:r>
          </a:p>
          <a:p>
            <a:endParaRPr lang="fr-FR" smtClean="0"/>
          </a:p>
        </p:txBody>
      </p:sp>
      <p:sp>
        <p:nvSpPr>
          <p:cNvPr id="23555" name="Titre 2"/>
          <p:cNvSpPr>
            <a:spLocks noGrp="1"/>
          </p:cNvSpPr>
          <p:nvPr>
            <p:ph type="title"/>
          </p:nvPr>
        </p:nvSpPr>
        <p:spPr>
          <a:xfrm>
            <a:off x="285750" y="714375"/>
            <a:ext cx="8572500" cy="500063"/>
          </a:xfrm>
        </p:spPr>
        <p:txBody>
          <a:bodyPr/>
          <a:lstStyle/>
          <a:p>
            <a:r>
              <a:rPr lang="fr-FR" smtClean="0"/>
              <a:t>Supervision ICMP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1D51CD-5AD8-4221-8402-33EAC711EEAC}" type="slidenum">
              <a:rPr lang="fr-FR">
                <a:solidFill>
                  <a:schemeClr val="bg1"/>
                </a:solidFill>
                <a:latin typeface="Calibri" panose="020F0502020204030204" pitchFamily="34" charset="0"/>
              </a:rPr>
              <a:pPr eaLnBrk="1" hangingPunct="1"/>
              <a:t>19</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contenu 1"/>
          <p:cNvSpPr>
            <a:spLocks noGrp="1"/>
          </p:cNvSpPr>
          <p:nvPr>
            <p:ph idx="1"/>
          </p:nvPr>
        </p:nvSpPr>
        <p:spPr>
          <a:xfrm>
            <a:off x="285750" y="1357313"/>
            <a:ext cx="8572500" cy="4786312"/>
          </a:xfrm>
        </p:spPr>
        <p:txBody>
          <a:bodyPr/>
          <a:lstStyle/>
          <a:p>
            <a:r>
              <a:rPr lang="fr-FR" smtClean="0"/>
              <a:t>Introduction</a:t>
            </a:r>
          </a:p>
          <a:p>
            <a:endParaRPr lang="fr-FR" smtClean="0"/>
          </a:p>
          <a:p>
            <a:r>
              <a:rPr lang="fr-FR" smtClean="0"/>
              <a:t>L’approche structurée de l’administration</a:t>
            </a:r>
          </a:p>
          <a:p>
            <a:endParaRPr lang="fr-FR" smtClean="0"/>
          </a:p>
          <a:p>
            <a:r>
              <a:rPr lang="fr-FR" smtClean="0"/>
              <a:t>La supervision</a:t>
            </a:r>
          </a:p>
          <a:p>
            <a:endParaRPr lang="fr-FR" smtClean="0"/>
          </a:p>
          <a:p>
            <a:r>
              <a:rPr lang="fr-FR" smtClean="0"/>
              <a:t>Logiciels de supervision et métrologie</a:t>
            </a:r>
          </a:p>
          <a:p>
            <a:endParaRPr lang="fr-FR" smtClean="0"/>
          </a:p>
          <a:p>
            <a:r>
              <a:rPr lang="fr-FR" smtClean="0"/>
              <a:t>Logiciels d’administration</a:t>
            </a:r>
          </a:p>
        </p:txBody>
      </p:sp>
      <p:sp>
        <p:nvSpPr>
          <p:cNvPr id="6147" name="Titre 2"/>
          <p:cNvSpPr>
            <a:spLocks noGrp="1"/>
          </p:cNvSpPr>
          <p:nvPr>
            <p:ph type="title"/>
          </p:nvPr>
        </p:nvSpPr>
        <p:spPr>
          <a:xfrm>
            <a:off x="285750" y="714375"/>
            <a:ext cx="8572500" cy="500063"/>
          </a:xfrm>
        </p:spPr>
        <p:txBody>
          <a:bodyPr/>
          <a:lstStyle/>
          <a:p>
            <a:r>
              <a:rPr lang="fr-FR" dirty="0" smtClean="0"/>
              <a:t>Sommaire</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57E553-47FC-4040-95D9-8DB835D2588C}" type="slidenum">
              <a:rPr lang="fr-FR">
                <a:solidFill>
                  <a:schemeClr val="bg1"/>
                </a:solidFill>
                <a:latin typeface="Calibri" panose="020F0502020204030204" pitchFamily="34" charset="0"/>
              </a:rPr>
              <a:pPr eaLnBrk="1" hangingPunct="1"/>
              <a:t>2</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contenu 4"/>
          <p:cNvSpPr>
            <a:spLocks noGrp="1"/>
          </p:cNvSpPr>
          <p:nvPr>
            <p:ph idx="1"/>
          </p:nvPr>
        </p:nvSpPr>
        <p:spPr>
          <a:xfrm>
            <a:off x="285750" y="1357313"/>
            <a:ext cx="8572500" cy="4786312"/>
          </a:xfrm>
        </p:spPr>
        <p:txBody>
          <a:bodyPr/>
          <a:lstStyle/>
          <a:p>
            <a:r>
              <a:rPr lang="fr-FR" smtClean="0"/>
              <a:t>Accès local depuis la machine</a:t>
            </a:r>
          </a:p>
          <a:p>
            <a:r>
              <a:rPr lang="fr-FR" smtClean="0"/>
              <a:t>En quelques lignes de shell script, on peut construire un rapport d’état de la machine. </a:t>
            </a:r>
          </a:p>
          <a:p>
            <a:r>
              <a:rPr lang="fr-FR" smtClean="0"/>
              <a:t>Une entrée dans la crontab et la supervision locale peut être assurée.</a:t>
            </a:r>
          </a:p>
          <a:p>
            <a:r>
              <a:rPr lang="fr-FR" smtClean="0"/>
              <a:t>Cette méthode est à éviter autant que possible :</a:t>
            </a:r>
          </a:p>
          <a:p>
            <a:pPr lvl="1"/>
            <a:r>
              <a:rPr lang="fr-FR" smtClean="0"/>
              <a:t>on réinvente la roue ;</a:t>
            </a:r>
          </a:p>
          <a:p>
            <a:pPr lvl="1"/>
            <a:r>
              <a:rPr lang="fr-FR" smtClean="0"/>
              <a:t>difficulté de maintenance de scripts maison à long terme;</a:t>
            </a:r>
          </a:p>
          <a:p>
            <a:pPr lvl="1"/>
            <a:r>
              <a:rPr lang="fr-FR" smtClean="0"/>
              <a:t>de nombreux outils "clés en main" sont disponibles !</a:t>
            </a:r>
          </a:p>
        </p:txBody>
      </p:sp>
      <p:sp>
        <p:nvSpPr>
          <p:cNvPr id="24579" name="Titre 3"/>
          <p:cNvSpPr>
            <a:spLocks noGrp="1"/>
          </p:cNvSpPr>
          <p:nvPr>
            <p:ph type="title"/>
          </p:nvPr>
        </p:nvSpPr>
        <p:spPr>
          <a:xfrm>
            <a:off x="285750" y="714375"/>
            <a:ext cx="8572500" cy="500063"/>
          </a:xfrm>
        </p:spPr>
        <p:txBody>
          <a:bodyPr/>
          <a:lstStyle/>
          <a:p>
            <a:r>
              <a:rPr lang="fr-FR" smtClean="0"/>
              <a:t>Supervision bas niveau</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0912F5-EE63-4464-BE7A-E89D7B3F31EC}" type="slidenum">
              <a:rPr lang="fr-FR">
                <a:solidFill>
                  <a:schemeClr val="bg1"/>
                </a:solidFill>
                <a:latin typeface="Calibri" panose="020F0502020204030204" pitchFamily="34" charset="0"/>
              </a:rPr>
              <a:pPr eaLnBrk="1" hangingPunct="1"/>
              <a:t>20</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u contenu 4"/>
          <p:cNvSpPr>
            <a:spLocks noGrp="1"/>
          </p:cNvSpPr>
          <p:nvPr>
            <p:ph idx="1"/>
          </p:nvPr>
        </p:nvSpPr>
        <p:spPr>
          <a:xfrm>
            <a:off x="285750" y="1357313"/>
            <a:ext cx="8572500" cy="4786312"/>
          </a:xfrm>
        </p:spPr>
        <p:txBody>
          <a:bodyPr/>
          <a:lstStyle/>
          <a:p>
            <a:r>
              <a:rPr lang="fr-FR" smtClean="0"/>
              <a:t>On vérifie la charge : </a:t>
            </a:r>
          </a:p>
          <a:p>
            <a:pPr lvl="1"/>
            <a:r>
              <a:rPr lang="fr-FR" b="1" smtClean="0">
                <a:latin typeface="Courier New" panose="02070309020205020404" pitchFamily="49" charset="0"/>
                <a:cs typeface="Courier New" panose="02070309020205020404" pitchFamily="49" charset="0"/>
              </a:rPr>
              <a:t>top ou htop</a:t>
            </a:r>
          </a:p>
          <a:p>
            <a:r>
              <a:rPr lang="fr-FR" smtClean="0"/>
              <a:t>On vérifie la mémoire</a:t>
            </a:r>
          </a:p>
          <a:p>
            <a:pPr lvl="1"/>
            <a:r>
              <a:rPr lang="fr-FR" b="1" smtClean="0">
                <a:latin typeface="Courier New" panose="02070309020205020404" pitchFamily="49" charset="0"/>
                <a:cs typeface="Courier New" panose="02070309020205020404" pitchFamily="49" charset="0"/>
              </a:rPr>
              <a:t>free</a:t>
            </a:r>
          </a:p>
          <a:p>
            <a:r>
              <a:rPr lang="fr-FR" smtClean="0"/>
              <a:t>On vérifie l’espace disque</a:t>
            </a:r>
          </a:p>
          <a:p>
            <a:pPr lvl="1"/>
            <a:r>
              <a:rPr lang="fr-FR" b="1" smtClean="0">
                <a:latin typeface="Courier New" panose="02070309020205020404" pitchFamily="49" charset="0"/>
                <a:cs typeface="Courier New" panose="02070309020205020404" pitchFamily="49" charset="0"/>
              </a:rPr>
              <a:t>df -ah</a:t>
            </a:r>
            <a:endParaRPr lang="fr-FR" smtClean="0">
              <a:latin typeface="Courier New" panose="02070309020205020404" pitchFamily="49" charset="0"/>
              <a:cs typeface="Courier New" panose="02070309020205020404" pitchFamily="49" charset="0"/>
            </a:endParaRPr>
          </a:p>
          <a:p>
            <a:r>
              <a:rPr lang="fr-FR" smtClean="0"/>
              <a:t>On vérifie la connectivité réseau</a:t>
            </a:r>
          </a:p>
          <a:p>
            <a:pPr lvl="1"/>
            <a:r>
              <a:rPr lang="fr-FR" b="1" smtClean="0">
                <a:latin typeface="Courier New" panose="02070309020205020404" pitchFamily="49" charset="0"/>
                <a:cs typeface="Courier New" panose="02070309020205020404" pitchFamily="49" charset="0"/>
              </a:rPr>
              <a:t>ethtool ethX</a:t>
            </a:r>
          </a:p>
        </p:txBody>
      </p:sp>
      <p:sp>
        <p:nvSpPr>
          <p:cNvPr id="25603" name="Titre 3"/>
          <p:cNvSpPr>
            <a:spLocks noGrp="1"/>
          </p:cNvSpPr>
          <p:nvPr>
            <p:ph type="title"/>
          </p:nvPr>
        </p:nvSpPr>
        <p:spPr>
          <a:xfrm>
            <a:off x="285750" y="714375"/>
            <a:ext cx="8572500" cy="500063"/>
          </a:xfrm>
        </p:spPr>
        <p:txBody>
          <a:bodyPr/>
          <a:lstStyle/>
          <a:p>
            <a:r>
              <a:rPr lang="fr-FR" smtClean="0"/>
              <a:t>Supervision bas niveau</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0FD44F-DD47-43CF-9183-6FFE1CEEC762}" type="slidenum">
              <a:rPr lang="fr-FR">
                <a:solidFill>
                  <a:schemeClr val="bg1"/>
                </a:solidFill>
                <a:latin typeface="Calibri" panose="020F0502020204030204" pitchFamily="34" charset="0"/>
              </a:rPr>
              <a:pPr eaLnBrk="1" hangingPunct="1"/>
              <a:t>21</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contenu 4"/>
          <p:cNvSpPr>
            <a:spLocks noGrp="1"/>
          </p:cNvSpPr>
          <p:nvPr>
            <p:ph idx="1"/>
          </p:nvPr>
        </p:nvSpPr>
        <p:spPr>
          <a:xfrm>
            <a:off x="285750" y="1357313"/>
            <a:ext cx="8572500" cy="4786312"/>
          </a:xfrm>
        </p:spPr>
        <p:txBody>
          <a:bodyPr/>
          <a:lstStyle/>
          <a:p>
            <a:r>
              <a:rPr lang="fr-FR" smtClean="0"/>
              <a:t>On teste la connectivité d’une machine :</a:t>
            </a:r>
          </a:p>
          <a:p>
            <a:pPr lvl="1"/>
            <a:r>
              <a:rPr lang="fr-FR" b="1" smtClean="0">
                <a:latin typeface="Courier New" panose="02070309020205020404" pitchFamily="49" charset="0"/>
                <a:cs typeface="Courier New" panose="02070309020205020404" pitchFamily="49" charset="0"/>
              </a:rPr>
              <a:t>ping firewall.seicom.fr</a:t>
            </a:r>
          </a:p>
          <a:p>
            <a:r>
              <a:rPr lang="fr-FR" smtClean="0"/>
              <a:t>On vérifie que le service SSH fonctionne :</a:t>
            </a:r>
          </a:p>
          <a:p>
            <a:pPr lvl="1"/>
            <a:r>
              <a:rPr lang="fr-FR" b="1" smtClean="0">
                <a:latin typeface="Courier New" panose="02070309020205020404" pitchFamily="49" charset="0"/>
                <a:cs typeface="Courier New" panose="02070309020205020404" pitchFamily="49" charset="0"/>
              </a:rPr>
              <a:t>nmap -p 22 firewall.seicom.fr</a:t>
            </a:r>
          </a:p>
          <a:p>
            <a:r>
              <a:rPr lang="fr-FR" smtClean="0"/>
              <a:t>On vérifie qu’un service SMTP fonctionne :</a:t>
            </a:r>
          </a:p>
          <a:p>
            <a:pPr lvl="1"/>
            <a:r>
              <a:rPr lang="fr-FR" b="1" smtClean="0">
                <a:latin typeface="Courier New" panose="02070309020205020404" pitchFamily="49" charset="0"/>
                <a:cs typeface="Courier New" panose="02070309020205020404" pitchFamily="49" charset="0"/>
              </a:rPr>
              <a:t>telnet mail.seicom.fr 25</a:t>
            </a:r>
          </a:p>
          <a:p>
            <a:r>
              <a:rPr lang="fr-FR" smtClean="0"/>
              <a:t>On mesure les performances réseaux entre deux équipements :</a:t>
            </a:r>
          </a:p>
          <a:p>
            <a:pPr lvl="1"/>
            <a:r>
              <a:rPr lang="fr-FR" b="1" smtClean="0">
                <a:latin typeface="Courier New" panose="02070309020205020404" pitchFamily="49" charset="0"/>
                <a:cs typeface="Courier New" panose="02070309020205020404" pitchFamily="49" charset="0"/>
              </a:rPr>
              <a:t>Un serveur : iperf –s</a:t>
            </a:r>
          </a:p>
          <a:p>
            <a:pPr lvl="1"/>
            <a:r>
              <a:rPr lang="fr-FR" b="1" smtClean="0">
                <a:latin typeface="Courier New" panose="02070309020205020404" pitchFamily="49" charset="0"/>
                <a:cs typeface="Courier New" panose="02070309020205020404" pitchFamily="49" charset="0"/>
              </a:rPr>
              <a:t>Un client  : iperf –c firewall.seicom.fr</a:t>
            </a:r>
          </a:p>
          <a:p>
            <a:endParaRPr lang="fr-FR" b="1" smtClean="0">
              <a:latin typeface="Courier New" panose="02070309020205020404" pitchFamily="49" charset="0"/>
              <a:cs typeface="Courier New" panose="02070309020205020404" pitchFamily="49" charset="0"/>
            </a:endParaRPr>
          </a:p>
        </p:txBody>
      </p:sp>
      <p:sp>
        <p:nvSpPr>
          <p:cNvPr id="26627" name="Titre 3"/>
          <p:cNvSpPr>
            <a:spLocks noGrp="1"/>
          </p:cNvSpPr>
          <p:nvPr>
            <p:ph type="title"/>
          </p:nvPr>
        </p:nvSpPr>
        <p:spPr>
          <a:xfrm>
            <a:off x="285750" y="714375"/>
            <a:ext cx="8572500" cy="500063"/>
          </a:xfrm>
        </p:spPr>
        <p:txBody>
          <a:bodyPr/>
          <a:lstStyle/>
          <a:p>
            <a:r>
              <a:rPr lang="fr-FR" smtClean="0"/>
              <a:t>Supervision bas niveau</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E11BEA-DECD-4AB7-8EA9-3A377067B566}" type="slidenum">
              <a:rPr lang="fr-FR">
                <a:solidFill>
                  <a:schemeClr val="bg1"/>
                </a:solidFill>
                <a:latin typeface="Calibri" panose="020F0502020204030204" pitchFamily="34" charset="0"/>
              </a:rPr>
              <a:pPr eaLnBrk="1" hangingPunct="1"/>
              <a:t>22</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285750" y="1357313"/>
            <a:ext cx="8572500" cy="4786312"/>
          </a:xfrm>
        </p:spPr>
        <p:txBody>
          <a:bodyPr>
            <a:normAutofit/>
          </a:bodyPr>
          <a:lstStyle/>
          <a:p>
            <a:pPr>
              <a:defRPr/>
            </a:pPr>
            <a:r>
              <a:rPr lang="fr-FR" dirty="0" smtClean="0"/>
              <a:t>On vérifie l’intégrité d’un fichier après un transfert par exemple : </a:t>
            </a:r>
          </a:p>
          <a:p>
            <a:pPr lvl="1">
              <a:defRPr/>
            </a:pPr>
            <a:endParaRPr lang="fr-FR" b="1" dirty="0" smtClean="0">
              <a:latin typeface="Courier New" pitchFamily="49" charset="0"/>
              <a:cs typeface="Courier New" pitchFamily="49" charset="0"/>
            </a:endParaRPr>
          </a:p>
          <a:p>
            <a:pPr lvl="1">
              <a:defRPr/>
            </a:pPr>
            <a:r>
              <a:rPr lang="fr-FR" b="1" dirty="0" err="1" smtClean="0">
                <a:latin typeface="Courier New" pitchFamily="49" charset="0"/>
                <a:cs typeface="Courier New" pitchFamily="49" charset="0"/>
              </a:rPr>
              <a:t>ls</a:t>
            </a:r>
            <a:r>
              <a:rPr lang="fr-FR" b="1" dirty="0" smtClean="0">
                <a:latin typeface="Courier New" pitchFamily="49" charset="0"/>
                <a:cs typeface="Courier New" pitchFamily="49" charset="0"/>
              </a:rPr>
              <a:t> –i /</a:t>
            </a:r>
            <a:r>
              <a:rPr lang="fr-FR" b="1" dirty="0" err="1" smtClean="0">
                <a:latin typeface="Courier New" pitchFamily="49" charset="0"/>
                <a:cs typeface="Courier New" pitchFamily="49" charset="0"/>
              </a:rPr>
              <a:t>root</a:t>
            </a:r>
            <a:r>
              <a:rPr lang="fr-FR" b="1" dirty="0" smtClean="0">
                <a:latin typeface="Courier New" pitchFamily="49" charset="0"/>
                <a:cs typeface="Courier New" pitchFamily="49" charset="0"/>
              </a:rPr>
              <a:t>/.</a:t>
            </a:r>
            <a:r>
              <a:rPr lang="fr-FR" b="1" dirty="0" err="1" smtClean="0">
                <a:latin typeface="Courier New" pitchFamily="49" charset="0"/>
                <a:cs typeface="Courier New" pitchFamily="49" charset="0"/>
              </a:rPr>
              <a:t>basrc</a:t>
            </a:r>
            <a:endParaRPr lang="fr-FR" b="1" dirty="0" smtClean="0">
              <a:latin typeface="Courier New" pitchFamily="49" charset="0"/>
              <a:cs typeface="Courier New" pitchFamily="49" charset="0"/>
            </a:endParaRPr>
          </a:p>
          <a:p>
            <a:pPr lvl="1">
              <a:defRPr/>
            </a:pPr>
            <a:r>
              <a:rPr lang="fr-FR" b="1" dirty="0">
                <a:latin typeface="Courier New" pitchFamily="49" charset="0"/>
                <a:cs typeface="Courier New" pitchFamily="49" charset="0"/>
              </a:rPr>
              <a:t>m</a:t>
            </a:r>
            <a:r>
              <a:rPr lang="fr-FR" b="1" dirty="0" smtClean="0">
                <a:latin typeface="Courier New" pitchFamily="49" charset="0"/>
                <a:cs typeface="Courier New" pitchFamily="49" charset="0"/>
              </a:rPr>
              <a:t>d5sum </a:t>
            </a:r>
            <a:r>
              <a:rPr lang="fr-FR" b="1" dirty="0">
                <a:latin typeface="Courier New" pitchFamily="49" charset="0"/>
                <a:cs typeface="Courier New" pitchFamily="49" charset="0"/>
              </a:rPr>
              <a:t>/</a:t>
            </a:r>
            <a:r>
              <a:rPr lang="fr-FR" b="1" dirty="0" err="1">
                <a:latin typeface="Courier New" pitchFamily="49" charset="0"/>
                <a:cs typeface="Courier New" pitchFamily="49" charset="0"/>
              </a:rPr>
              <a:t>root</a:t>
            </a:r>
            <a:r>
              <a:rPr lang="fr-FR" b="1" dirty="0">
                <a:latin typeface="Courier New" pitchFamily="49" charset="0"/>
                <a:cs typeface="Courier New" pitchFamily="49" charset="0"/>
              </a:rPr>
              <a:t>/.</a:t>
            </a:r>
            <a:r>
              <a:rPr lang="fr-FR" b="1" dirty="0" err="1">
                <a:latin typeface="Courier New" pitchFamily="49" charset="0"/>
                <a:cs typeface="Courier New" pitchFamily="49" charset="0"/>
              </a:rPr>
              <a:t>basrc</a:t>
            </a:r>
            <a:endParaRPr lang="fr-FR" b="1" dirty="0">
              <a:latin typeface="Courier New" pitchFamily="49" charset="0"/>
              <a:cs typeface="Courier New" pitchFamily="49" charset="0"/>
            </a:endParaRPr>
          </a:p>
          <a:p>
            <a:pPr lvl="1">
              <a:defRPr/>
            </a:pPr>
            <a:r>
              <a:rPr lang="fr-FR" b="1" dirty="0">
                <a:latin typeface="Courier New" pitchFamily="49" charset="0"/>
                <a:cs typeface="Courier New" pitchFamily="49" charset="0"/>
              </a:rPr>
              <a:t>s</a:t>
            </a:r>
            <a:r>
              <a:rPr lang="fr-FR" b="1" dirty="0" smtClean="0">
                <a:latin typeface="Courier New" pitchFamily="49" charset="0"/>
                <a:cs typeface="Courier New" pitchFamily="49" charset="0"/>
              </a:rPr>
              <a:t>ha1sum </a:t>
            </a:r>
            <a:r>
              <a:rPr lang="fr-FR" b="1" dirty="0">
                <a:latin typeface="Courier New" pitchFamily="49" charset="0"/>
                <a:cs typeface="Courier New" pitchFamily="49" charset="0"/>
              </a:rPr>
              <a:t>/</a:t>
            </a:r>
            <a:r>
              <a:rPr lang="fr-FR" b="1" dirty="0" err="1">
                <a:latin typeface="Courier New" pitchFamily="49" charset="0"/>
                <a:cs typeface="Courier New" pitchFamily="49" charset="0"/>
              </a:rPr>
              <a:t>root</a:t>
            </a:r>
            <a:r>
              <a:rPr lang="fr-FR" b="1" dirty="0">
                <a:latin typeface="Courier New" pitchFamily="49" charset="0"/>
                <a:cs typeface="Courier New" pitchFamily="49" charset="0"/>
              </a:rPr>
              <a:t>/.</a:t>
            </a:r>
            <a:r>
              <a:rPr lang="fr-FR" b="1" dirty="0" err="1">
                <a:latin typeface="Courier New" pitchFamily="49" charset="0"/>
                <a:cs typeface="Courier New" pitchFamily="49" charset="0"/>
              </a:rPr>
              <a:t>basrc</a:t>
            </a:r>
            <a:endParaRPr lang="fr-FR" b="1" dirty="0">
              <a:latin typeface="Courier New" pitchFamily="49" charset="0"/>
              <a:cs typeface="Courier New" pitchFamily="49" charset="0"/>
            </a:endParaRPr>
          </a:p>
          <a:p>
            <a:pPr marL="457200" lvl="1" indent="0">
              <a:buFont typeface="Arial" pitchFamily="34" charset="0"/>
              <a:buNone/>
              <a:defRPr/>
            </a:pPr>
            <a:endParaRPr lang="fr-FR" b="1" dirty="0" smtClean="0">
              <a:latin typeface="Courier New" pitchFamily="49" charset="0"/>
              <a:cs typeface="Courier New" pitchFamily="49" charset="0"/>
            </a:endParaRPr>
          </a:p>
          <a:p>
            <a:pPr>
              <a:defRPr/>
            </a:pPr>
            <a:r>
              <a:rPr lang="fr-FR" dirty="0"/>
              <a:t>Plusieurs outils permettent d’automatiser le </a:t>
            </a:r>
            <a:r>
              <a:rPr lang="fr-FR" dirty="0" smtClean="0"/>
              <a:t>contrôle d’intégrité </a:t>
            </a:r>
            <a:r>
              <a:rPr lang="fr-FR" dirty="0"/>
              <a:t>: </a:t>
            </a:r>
            <a:r>
              <a:rPr lang="fr-FR" dirty="0" err="1"/>
              <a:t>Tripwire</a:t>
            </a:r>
            <a:r>
              <a:rPr lang="fr-FR" dirty="0"/>
              <a:t> et aide qui fonctionnent serveur </a:t>
            </a:r>
            <a:r>
              <a:rPr lang="fr-FR" dirty="0" smtClean="0"/>
              <a:t>par serveur </a:t>
            </a:r>
            <a:r>
              <a:rPr lang="fr-FR" dirty="0"/>
              <a:t>et </a:t>
            </a:r>
            <a:r>
              <a:rPr lang="fr-FR" dirty="0" err="1"/>
              <a:t>osiris</a:t>
            </a:r>
            <a:r>
              <a:rPr lang="fr-FR" dirty="0"/>
              <a:t> qui fournit une protection centralisée.</a:t>
            </a:r>
            <a:endParaRPr lang="fr-FR" b="1" dirty="0" smtClean="0">
              <a:latin typeface="Courier New" pitchFamily="49" charset="0"/>
              <a:cs typeface="Courier New" pitchFamily="49" charset="0"/>
            </a:endParaRPr>
          </a:p>
        </p:txBody>
      </p:sp>
      <p:sp>
        <p:nvSpPr>
          <p:cNvPr id="27651" name="Titre 3"/>
          <p:cNvSpPr>
            <a:spLocks noGrp="1"/>
          </p:cNvSpPr>
          <p:nvPr>
            <p:ph type="title"/>
          </p:nvPr>
        </p:nvSpPr>
        <p:spPr>
          <a:xfrm>
            <a:off x="285750" y="714375"/>
            <a:ext cx="8572500" cy="500063"/>
          </a:xfrm>
        </p:spPr>
        <p:txBody>
          <a:bodyPr/>
          <a:lstStyle/>
          <a:p>
            <a:r>
              <a:rPr lang="fr-FR" smtClean="0"/>
              <a:t>Supervision bas niveau</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7C25E6-D5EC-4EAF-934B-99CA84961D5A}" type="slidenum">
              <a:rPr lang="fr-FR">
                <a:solidFill>
                  <a:schemeClr val="bg1"/>
                </a:solidFill>
                <a:latin typeface="Calibri" panose="020F0502020204030204" pitchFamily="34" charset="0"/>
              </a:rPr>
              <a:pPr eaLnBrk="1" hangingPunct="1"/>
              <a:t>23</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285750" y="1357313"/>
            <a:ext cx="8572500" cy="4786312"/>
          </a:xfrm>
        </p:spPr>
        <p:txBody>
          <a:bodyPr>
            <a:normAutofit fontScale="70000" lnSpcReduction="20000"/>
          </a:bodyPr>
          <a:lstStyle/>
          <a:p>
            <a:pPr>
              <a:defRPr/>
            </a:pPr>
            <a:r>
              <a:rPr lang="fr-FR" dirty="0" smtClean="0"/>
              <a:t>Face à l’augmentation de contrôles réglementaires et des audits, les solutions de collectes et de stockage des logs sont devenus incontournables.</a:t>
            </a:r>
          </a:p>
          <a:p>
            <a:pPr>
              <a:defRPr/>
            </a:pPr>
            <a:endParaRPr lang="fr-FR" dirty="0"/>
          </a:p>
          <a:p>
            <a:pPr>
              <a:defRPr/>
            </a:pPr>
            <a:r>
              <a:rPr lang="fr-FR" dirty="0"/>
              <a:t>Certains dysfonctionnements ne peuvent pas être diagnostiqués (et donc résolus) sans les informations de « log » fournies par les équipements concernés. La plupart des équipements réseau, système et sécurité émettent régulièrement des messages sur leur fonctionnement. La majorité sont anodins, tandis que certains peuvent être critiques.</a:t>
            </a:r>
            <a:endParaRPr lang="fr-FR" dirty="0" smtClean="0"/>
          </a:p>
          <a:p>
            <a:pPr>
              <a:defRPr/>
            </a:pPr>
            <a:endParaRPr lang="fr-FR" dirty="0"/>
          </a:p>
          <a:p>
            <a:pPr>
              <a:defRPr/>
            </a:pPr>
            <a:r>
              <a:rPr lang="fr-FR" dirty="0" smtClean="0"/>
              <a:t>Plusieurs protocoles standards sont disponibles :</a:t>
            </a:r>
          </a:p>
          <a:p>
            <a:pPr>
              <a:defRPr/>
            </a:pPr>
            <a:endParaRPr lang="fr-FR" dirty="0"/>
          </a:p>
          <a:p>
            <a:pPr lvl="1">
              <a:defRPr/>
            </a:pPr>
            <a:r>
              <a:rPr lang="fr-FR" dirty="0" err="1" smtClean="0"/>
              <a:t>Syslog</a:t>
            </a:r>
            <a:r>
              <a:rPr lang="fr-FR" dirty="0" smtClean="0"/>
              <a:t> </a:t>
            </a:r>
            <a:r>
              <a:rPr lang="fr-FR" dirty="0"/>
              <a:t>est un protocole de transmission </a:t>
            </a:r>
            <a:r>
              <a:rPr lang="fr-FR" dirty="0" smtClean="0"/>
              <a:t>d’événements systèmes</a:t>
            </a:r>
            <a:r>
              <a:rPr lang="fr-FR" dirty="0"/>
              <a:t>. </a:t>
            </a:r>
            <a:r>
              <a:rPr lang="fr-FR" dirty="0" smtClean="0"/>
              <a:t>Il </a:t>
            </a:r>
            <a:r>
              <a:rPr lang="fr-FR" dirty="0"/>
              <a:t>permet de centraliser les événements systèmes de </a:t>
            </a:r>
            <a:r>
              <a:rPr lang="fr-FR" dirty="0" smtClean="0"/>
              <a:t>chaque serveur </a:t>
            </a:r>
            <a:r>
              <a:rPr lang="fr-FR" dirty="0"/>
              <a:t>ou équipement réseau sur une seule machine pour </a:t>
            </a:r>
            <a:r>
              <a:rPr lang="fr-FR" dirty="0" smtClean="0"/>
              <a:t>des fins </a:t>
            </a:r>
            <a:r>
              <a:rPr lang="fr-FR" dirty="0"/>
              <a:t>d’analyse statistique, d’archivage ou production d’alertes.</a:t>
            </a:r>
          </a:p>
          <a:p>
            <a:pPr lvl="2">
              <a:defRPr/>
            </a:pPr>
            <a:r>
              <a:rPr lang="fr-FR" dirty="0" smtClean="0"/>
              <a:t>Composé  </a:t>
            </a:r>
            <a:r>
              <a:rPr lang="fr-FR" dirty="0"/>
              <a:t>d'une partie cliente et d'une partie serveur. La partie cliente émet les informations sur le réseau, via le port UDP 514. </a:t>
            </a:r>
            <a:r>
              <a:rPr lang="fr-FR" dirty="0" smtClean="0"/>
              <a:t>La partie serveur </a:t>
            </a:r>
            <a:r>
              <a:rPr lang="fr-FR" dirty="0"/>
              <a:t>collectent l'information et se chargent de créer les journaux. </a:t>
            </a:r>
            <a:endParaRPr lang="fr-FR" dirty="0" smtClean="0"/>
          </a:p>
          <a:p>
            <a:pPr lvl="1">
              <a:defRPr/>
            </a:pPr>
            <a:r>
              <a:rPr lang="fr-FR" dirty="0" err="1" smtClean="0"/>
              <a:t>Netflow</a:t>
            </a:r>
            <a:r>
              <a:rPr lang="fr-FR" dirty="0" smtClean="0"/>
              <a:t>/IPFIX : </a:t>
            </a:r>
            <a:r>
              <a:rPr lang="fr-FR" dirty="0">
                <a:latin typeface="Arial" charset="0"/>
                <a:cs typeface="Arial" charset="0"/>
              </a:rPr>
              <a:t>Collecte les informations du </a:t>
            </a:r>
            <a:r>
              <a:rPr lang="fr-FR" dirty="0" smtClean="0">
                <a:latin typeface="Arial" charset="0"/>
                <a:cs typeface="Arial" charset="0"/>
              </a:rPr>
              <a:t>trafic </a:t>
            </a:r>
            <a:r>
              <a:rPr lang="fr-FR" dirty="0">
                <a:latin typeface="Arial" charset="0"/>
                <a:cs typeface="Arial" charset="0"/>
              </a:rPr>
              <a:t>IP</a:t>
            </a:r>
          </a:p>
          <a:p>
            <a:pPr lvl="1">
              <a:defRPr/>
            </a:pPr>
            <a:endParaRPr lang="fr-FR" dirty="0"/>
          </a:p>
          <a:p>
            <a:pPr>
              <a:defRPr/>
            </a:pPr>
            <a:endParaRPr lang="fr-FR" dirty="0" smtClean="0"/>
          </a:p>
          <a:p>
            <a:pPr>
              <a:defRPr/>
            </a:pPr>
            <a:endParaRPr lang="fr-FR" dirty="0"/>
          </a:p>
        </p:txBody>
      </p:sp>
      <p:sp>
        <p:nvSpPr>
          <p:cNvPr id="28675" name="Titre 3"/>
          <p:cNvSpPr>
            <a:spLocks noGrp="1"/>
          </p:cNvSpPr>
          <p:nvPr>
            <p:ph type="title"/>
          </p:nvPr>
        </p:nvSpPr>
        <p:spPr>
          <a:xfrm>
            <a:off x="285750" y="714375"/>
            <a:ext cx="8572500" cy="500063"/>
          </a:xfrm>
        </p:spPr>
        <p:txBody>
          <a:bodyPr/>
          <a:lstStyle/>
          <a:p>
            <a:r>
              <a:rPr lang="fr-FR" smtClean="0"/>
              <a:t>Supervision par centralisation des logs</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8A0B2B-95AD-4F5E-B0A9-E8604EF8BAA3}" type="slidenum">
              <a:rPr lang="fr-FR">
                <a:solidFill>
                  <a:schemeClr val="bg1"/>
                </a:solidFill>
                <a:latin typeface="Calibri" panose="020F0502020204030204" pitchFamily="34" charset="0"/>
              </a:rPr>
              <a:pPr eaLnBrk="1" hangingPunct="1"/>
              <a:t>24</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lnSpcReduction="10000"/>
          </a:bodyPr>
          <a:lstStyle/>
          <a:p>
            <a:pPr>
              <a:defRPr/>
            </a:pPr>
            <a:r>
              <a:rPr lang="fr-FR" dirty="0"/>
              <a:t>Attention ! Pour centraliser efficacement des journaux systèmes, il faut une source de temps (NTP) commune</a:t>
            </a:r>
            <a:r>
              <a:rPr lang="fr-FR" dirty="0" smtClean="0"/>
              <a:t>;</a:t>
            </a:r>
          </a:p>
          <a:p>
            <a:pPr>
              <a:defRPr/>
            </a:pPr>
            <a:endParaRPr lang="fr-FR" dirty="0" smtClean="0"/>
          </a:p>
          <a:p>
            <a:pPr>
              <a:buFont typeface="Arial" charset="0"/>
              <a:buChar char="●"/>
              <a:defRPr/>
            </a:pPr>
            <a:r>
              <a:rPr lang="fr-FR" dirty="0" smtClean="0">
                <a:latin typeface="Arial" charset="0"/>
                <a:cs typeface="Arial" charset="0"/>
              </a:rPr>
              <a:t>En général, chaque événement est </a:t>
            </a:r>
            <a:r>
              <a:rPr lang="fr-FR" dirty="0">
                <a:latin typeface="Arial" charset="0"/>
                <a:cs typeface="Arial" charset="0"/>
              </a:rPr>
              <a:t>accompagné </a:t>
            </a:r>
            <a:r>
              <a:rPr lang="fr-FR" dirty="0" smtClean="0">
                <a:latin typeface="Arial" charset="0"/>
                <a:cs typeface="Arial" charset="0"/>
              </a:rPr>
              <a:t>de (</a:t>
            </a:r>
            <a:r>
              <a:rPr lang="fr-FR" dirty="0" err="1" smtClean="0">
                <a:latin typeface="Arial" charset="0"/>
                <a:cs typeface="Arial" charset="0"/>
              </a:rPr>
              <a:t>syslog</a:t>
            </a:r>
            <a:r>
              <a:rPr lang="fr-FR" dirty="0">
                <a:latin typeface="Arial" charset="0"/>
                <a:cs typeface="Arial" charset="0"/>
              </a:rPr>
              <a:t>)</a:t>
            </a:r>
            <a:r>
              <a:rPr lang="fr-FR" dirty="0" smtClean="0">
                <a:latin typeface="Arial" charset="0"/>
                <a:cs typeface="Arial" charset="0"/>
              </a:rPr>
              <a:t> </a:t>
            </a:r>
            <a:r>
              <a:rPr lang="fr-FR" dirty="0">
                <a:latin typeface="Arial" charset="0"/>
                <a:cs typeface="Arial" charset="0"/>
              </a:rPr>
              <a:t>:</a:t>
            </a:r>
          </a:p>
          <a:p>
            <a:pPr lvl="1">
              <a:buFont typeface="Arial" charset="0"/>
              <a:buChar char="○"/>
              <a:defRPr/>
            </a:pPr>
            <a:r>
              <a:rPr lang="fr-FR" dirty="0">
                <a:latin typeface="Arial" charset="0"/>
                <a:cs typeface="Arial" charset="0"/>
              </a:rPr>
              <a:t>la date a laquelle a été émis le log</a:t>
            </a:r>
          </a:p>
          <a:p>
            <a:pPr lvl="1">
              <a:buFont typeface="Arial" charset="0"/>
              <a:buChar char="○"/>
              <a:defRPr/>
            </a:pPr>
            <a:r>
              <a:rPr lang="fr-FR" dirty="0">
                <a:latin typeface="Arial" charset="0"/>
                <a:cs typeface="Arial" charset="0"/>
              </a:rPr>
              <a:t>le nom de l'équipement ayant généré le log (</a:t>
            </a:r>
            <a:r>
              <a:rPr lang="fr-FR" dirty="0" err="1">
                <a:latin typeface="Arial" charset="0"/>
                <a:cs typeface="Arial" charset="0"/>
              </a:rPr>
              <a:t>hostname</a:t>
            </a:r>
            <a:r>
              <a:rPr lang="fr-FR" dirty="0">
                <a:latin typeface="Arial" charset="0"/>
                <a:cs typeface="Arial" charset="0"/>
              </a:rPr>
              <a:t>),</a:t>
            </a:r>
          </a:p>
          <a:p>
            <a:pPr lvl="1">
              <a:buFont typeface="Arial" charset="0"/>
              <a:buChar char="○"/>
              <a:defRPr/>
            </a:pPr>
            <a:r>
              <a:rPr lang="fr-FR" dirty="0">
                <a:latin typeface="Arial" charset="0"/>
                <a:cs typeface="Arial" charset="0"/>
              </a:rPr>
              <a:t>une information sur le processus qui a déclenché cette émission</a:t>
            </a:r>
          </a:p>
          <a:p>
            <a:pPr lvl="1">
              <a:buFont typeface="Arial" charset="0"/>
              <a:buChar char="○"/>
              <a:defRPr/>
            </a:pPr>
            <a:r>
              <a:rPr lang="fr-FR" dirty="0">
                <a:latin typeface="Arial" charset="0"/>
                <a:cs typeface="Arial" charset="0"/>
              </a:rPr>
              <a:t>le niveau de gravité du log</a:t>
            </a:r>
          </a:p>
          <a:p>
            <a:pPr lvl="1">
              <a:buFont typeface="Arial" charset="0"/>
              <a:buChar char="○"/>
              <a:defRPr/>
            </a:pPr>
            <a:r>
              <a:rPr lang="fr-FR" dirty="0">
                <a:latin typeface="Arial" charset="0"/>
                <a:cs typeface="Arial" charset="0"/>
              </a:rPr>
              <a:t>un identifiant du processus ayant généré le log</a:t>
            </a:r>
          </a:p>
          <a:p>
            <a:pPr lvl="1">
              <a:buFont typeface="Arial" charset="0"/>
              <a:buChar char="○"/>
              <a:defRPr/>
            </a:pPr>
            <a:r>
              <a:rPr lang="fr-FR" dirty="0">
                <a:latin typeface="Arial" charset="0"/>
                <a:cs typeface="Arial" charset="0"/>
              </a:rPr>
              <a:t>un corps de message.</a:t>
            </a:r>
          </a:p>
          <a:p>
            <a:pPr>
              <a:defRPr/>
            </a:pPr>
            <a:endParaRPr lang="fr-FR" dirty="0"/>
          </a:p>
          <a:p>
            <a:pPr>
              <a:defRPr/>
            </a:pPr>
            <a:endParaRPr lang="fr-FR" dirty="0"/>
          </a:p>
        </p:txBody>
      </p:sp>
      <p:sp>
        <p:nvSpPr>
          <p:cNvPr id="29699" name="Titre 2"/>
          <p:cNvSpPr>
            <a:spLocks noGrp="1"/>
          </p:cNvSpPr>
          <p:nvPr>
            <p:ph type="title"/>
          </p:nvPr>
        </p:nvSpPr>
        <p:spPr>
          <a:xfrm>
            <a:off x="285750" y="714375"/>
            <a:ext cx="8572500" cy="500063"/>
          </a:xfrm>
        </p:spPr>
        <p:txBody>
          <a:bodyPr/>
          <a:lstStyle/>
          <a:p>
            <a:r>
              <a:rPr lang="fr-FR" smtClean="0"/>
              <a:t>Supervision par centralisation des logs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E13548-24EE-400C-8DD0-1DF7CA368CC9}" type="slidenum">
              <a:rPr lang="fr-FR">
                <a:solidFill>
                  <a:schemeClr val="bg1"/>
                </a:solidFill>
                <a:latin typeface="Calibri" panose="020F0502020204030204" pitchFamily="34" charset="0"/>
              </a:rPr>
              <a:pPr eaLnBrk="1" hangingPunct="1"/>
              <a:t>25</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contenu 1"/>
          <p:cNvSpPr>
            <a:spLocks noGrp="1"/>
          </p:cNvSpPr>
          <p:nvPr>
            <p:ph idx="1"/>
          </p:nvPr>
        </p:nvSpPr>
        <p:spPr>
          <a:xfrm>
            <a:off x="285750" y="1357313"/>
            <a:ext cx="8572500" cy="4786312"/>
          </a:xfrm>
        </p:spPr>
        <p:txBody>
          <a:bodyPr/>
          <a:lstStyle/>
          <a:p>
            <a:r>
              <a:rPr lang="fr-FR" smtClean="0"/>
              <a:t>SNMP (Simple Network Management Protocol) est un protocole de couche applicative qui a pour but de superviser les réseaux. </a:t>
            </a:r>
          </a:p>
          <a:p>
            <a:r>
              <a:rPr lang="fr-FR" smtClean="0"/>
              <a:t>Conçu en 1988 par l'IETF (Internet Engineering Task Force) avec pour idée directrice de créer un protocole simple qui ne vienne pas gêner le trafic du réseau qu'il supervise.</a:t>
            </a:r>
          </a:p>
          <a:p>
            <a:r>
              <a:rPr lang="fr-FR" smtClean="0"/>
              <a:t>Depuis sa création, le protocole a évolué par soucis de sécurité: La version 2 qui est pour l'instant la plus utilisée possède une notion de communauté qui est utilisée comme un mot de passe, la version 3 durcit un peu plus le protocole en y ajoutant le chiffrement.</a:t>
            </a:r>
          </a:p>
        </p:txBody>
      </p:sp>
      <p:sp>
        <p:nvSpPr>
          <p:cNvPr id="30723" name="Titre 2"/>
          <p:cNvSpPr>
            <a:spLocks noGrp="1"/>
          </p:cNvSpPr>
          <p:nvPr>
            <p:ph type="title"/>
          </p:nvPr>
        </p:nvSpPr>
        <p:spPr>
          <a:xfrm>
            <a:off x="285750" y="714375"/>
            <a:ext cx="8572500" cy="500063"/>
          </a:xfrm>
        </p:spPr>
        <p:txBody>
          <a:bodyPr/>
          <a:lstStyle/>
          <a:p>
            <a:r>
              <a:rPr lang="fr-FR" smtClean="0"/>
              <a:t>Le protocole SNMP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34BA6C-2257-4A79-A2FF-C126717C7789}" type="slidenum">
              <a:rPr lang="fr-FR">
                <a:solidFill>
                  <a:schemeClr val="bg1"/>
                </a:solidFill>
                <a:latin typeface="Calibri" panose="020F0502020204030204" pitchFamily="34" charset="0"/>
              </a:rPr>
              <a:pPr eaLnBrk="1" hangingPunct="1"/>
              <a:t>26</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contenu 4"/>
          <p:cNvSpPr>
            <a:spLocks noGrp="1"/>
          </p:cNvSpPr>
          <p:nvPr>
            <p:ph idx="1"/>
          </p:nvPr>
        </p:nvSpPr>
        <p:spPr>
          <a:xfrm>
            <a:off x="285750" y="1357313"/>
            <a:ext cx="8572500" cy="4786312"/>
          </a:xfrm>
        </p:spPr>
        <p:txBody>
          <a:bodyPr>
            <a:normAutofit fontScale="77500" lnSpcReduction="20000"/>
          </a:bodyPr>
          <a:lstStyle/>
          <a:p>
            <a:pPr>
              <a:buFont typeface="Arial" charset="0"/>
              <a:buChar char="●"/>
              <a:defRPr/>
            </a:pPr>
            <a:r>
              <a:rPr lang="fr-FR" dirty="0" smtClean="0">
                <a:latin typeface="Arial" charset="0"/>
                <a:cs typeface="Arial" charset="0"/>
              </a:rPr>
              <a:t>Fonctionnement : </a:t>
            </a:r>
          </a:p>
          <a:p>
            <a:pPr lvl="1">
              <a:buFont typeface="Arial" charset="0"/>
              <a:buChar char="●"/>
              <a:defRPr/>
            </a:pPr>
            <a:r>
              <a:rPr lang="fr-FR" dirty="0"/>
              <a:t>Par soucis de simplicité et donc de rapidité, SNMP ne transporte que des variables et s'appuie sur le protocole UDP (User </a:t>
            </a:r>
            <a:r>
              <a:rPr lang="fr-FR" dirty="0" err="1"/>
              <a:t>Datagram</a:t>
            </a:r>
            <a:r>
              <a:rPr lang="fr-FR" dirty="0"/>
              <a:t> Protocol). </a:t>
            </a:r>
            <a:endParaRPr lang="fr-FR" dirty="0" smtClean="0"/>
          </a:p>
          <a:p>
            <a:pPr lvl="1">
              <a:buFont typeface="Arial" charset="0"/>
              <a:buChar char="●"/>
              <a:defRPr/>
            </a:pPr>
            <a:endParaRPr lang="fr-FR" dirty="0" smtClean="0"/>
          </a:p>
          <a:p>
            <a:pPr lvl="1">
              <a:defRPr/>
            </a:pPr>
            <a:r>
              <a:rPr lang="fr-FR" dirty="0"/>
              <a:t>SNMP va créer un dialogue entre des agents installés sur des machines à superviser et un serveur de supervision</a:t>
            </a:r>
            <a:r>
              <a:rPr lang="fr-FR" dirty="0" smtClean="0"/>
              <a:t>.</a:t>
            </a:r>
          </a:p>
          <a:p>
            <a:pPr lvl="1">
              <a:defRPr/>
            </a:pPr>
            <a:endParaRPr lang="fr-FR" dirty="0"/>
          </a:p>
          <a:p>
            <a:pPr>
              <a:defRPr/>
            </a:pPr>
            <a:r>
              <a:rPr lang="fr-FR" dirty="0"/>
              <a:t>Les échanges entre agents et serveur se résument à trois opérations, les alarmes, les requêtes et les réponses :</a:t>
            </a:r>
          </a:p>
          <a:p>
            <a:pPr lvl="1">
              <a:defRPr/>
            </a:pPr>
            <a:endParaRPr lang="fr-FR" dirty="0" smtClean="0"/>
          </a:p>
          <a:p>
            <a:pPr lvl="1">
              <a:defRPr/>
            </a:pPr>
            <a:r>
              <a:rPr lang="fr-FR" dirty="0" smtClean="0"/>
              <a:t>Une </a:t>
            </a:r>
            <a:r>
              <a:rPr lang="fr-FR" dirty="0"/>
              <a:t>requête est émise du serveur vers un agent via le port 161 UDP si le serveur veut demander ou imposer quelque chose à cet agent. La </a:t>
            </a:r>
            <a:r>
              <a:rPr lang="fr-FR" dirty="0" smtClean="0"/>
              <a:t>requête </a:t>
            </a:r>
            <a:r>
              <a:rPr lang="fr-FR" dirty="0"/>
              <a:t>peut être de quatre types</a:t>
            </a:r>
          </a:p>
          <a:p>
            <a:pPr lvl="2">
              <a:defRPr/>
            </a:pPr>
            <a:r>
              <a:rPr lang="fr-FR" b="1" dirty="0" err="1"/>
              <a:t>GetRequest</a:t>
            </a:r>
            <a:r>
              <a:rPr lang="fr-FR" dirty="0"/>
              <a:t> : Demande la valeur d'une variable à un agent</a:t>
            </a:r>
          </a:p>
          <a:p>
            <a:pPr lvl="2">
              <a:defRPr/>
            </a:pPr>
            <a:r>
              <a:rPr lang="fr-FR" b="1" dirty="0" err="1"/>
              <a:t>GetNextRequest</a:t>
            </a:r>
            <a:r>
              <a:rPr lang="fr-FR" dirty="0"/>
              <a:t> : Demande la valeur suivante de la variable</a:t>
            </a:r>
          </a:p>
          <a:p>
            <a:pPr lvl="2">
              <a:defRPr/>
            </a:pPr>
            <a:r>
              <a:rPr lang="fr-FR" b="1" dirty="0" err="1"/>
              <a:t>GetBulk</a:t>
            </a:r>
            <a:r>
              <a:rPr lang="fr-FR" dirty="0"/>
              <a:t> : Demande un ensemble de variables regroupées</a:t>
            </a:r>
          </a:p>
          <a:p>
            <a:pPr lvl="2">
              <a:defRPr/>
            </a:pPr>
            <a:r>
              <a:rPr lang="fr-FR" b="1" dirty="0" err="1"/>
              <a:t>SetRequest</a:t>
            </a:r>
            <a:r>
              <a:rPr lang="fr-FR" dirty="0"/>
              <a:t> : Demande la modification de la valeur d'une variable sur un </a:t>
            </a:r>
            <a:r>
              <a:rPr lang="fr-FR" dirty="0" smtClean="0"/>
              <a:t>agent</a:t>
            </a:r>
            <a:endParaRPr lang="fr-FR" dirty="0"/>
          </a:p>
        </p:txBody>
      </p:sp>
      <p:sp>
        <p:nvSpPr>
          <p:cNvPr id="31747" name="Titre 3"/>
          <p:cNvSpPr>
            <a:spLocks noGrp="1"/>
          </p:cNvSpPr>
          <p:nvPr>
            <p:ph type="title"/>
          </p:nvPr>
        </p:nvSpPr>
        <p:spPr>
          <a:xfrm>
            <a:off x="285750" y="714375"/>
            <a:ext cx="8572500" cy="500063"/>
          </a:xfrm>
        </p:spPr>
        <p:txBody>
          <a:bodyPr/>
          <a:lstStyle/>
          <a:p>
            <a:r>
              <a:rPr lang="fr-FR" smtClean="0"/>
              <a:t>Le protocole SNMP</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D3FDF7-06BA-4796-80AE-64CEA854C9E2}" type="slidenum">
              <a:rPr lang="fr-FR">
                <a:solidFill>
                  <a:schemeClr val="bg1"/>
                </a:solidFill>
                <a:latin typeface="Calibri" panose="020F0502020204030204" pitchFamily="34" charset="0"/>
              </a:rPr>
              <a:pPr eaLnBrk="1" hangingPunct="1"/>
              <a:t>27</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contenu 4"/>
          <p:cNvSpPr>
            <a:spLocks noGrp="1"/>
          </p:cNvSpPr>
          <p:nvPr>
            <p:ph idx="1"/>
          </p:nvPr>
        </p:nvSpPr>
        <p:spPr>
          <a:xfrm>
            <a:off x="285750" y="1357313"/>
            <a:ext cx="8572500" cy="4786312"/>
          </a:xfrm>
        </p:spPr>
        <p:txBody>
          <a:bodyPr>
            <a:normAutofit fontScale="85000" lnSpcReduction="20000"/>
          </a:bodyPr>
          <a:lstStyle/>
          <a:p>
            <a:pPr lvl="1">
              <a:defRPr/>
            </a:pPr>
            <a:r>
              <a:rPr lang="fr-FR" dirty="0"/>
              <a:t>L'agent va ensuite traiter cette </a:t>
            </a:r>
            <a:r>
              <a:rPr lang="fr-FR" dirty="0" smtClean="0"/>
              <a:t>requête </a:t>
            </a:r>
            <a:r>
              <a:rPr lang="fr-FR" dirty="0"/>
              <a:t>et </a:t>
            </a:r>
            <a:r>
              <a:rPr lang="fr-FR" dirty="0" smtClean="0"/>
              <a:t>émettre </a:t>
            </a:r>
            <a:r>
              <a:rPr lang="fr-FR" dirty="0"/>
              <a:t>une réponse via le même port. Si tout se passe bien, l'agent répond un </a:t>
            </a:r>
            <a:r>
              <a:rPr lang="fr-FR" dirty="0" err="1"/>
              <a:t>GetResponse</a:t>
            </a:r>
            <a:r>
              <a:rPr lang="fr-FR" dirty="0"/>
              <a:t> accompagné de la valeur demandée. Mais dans le cas contraire l'agent ajoutera un code d'erreur en réponse (par exemple No Access ou Read </a:t>
            </a:r>
            <a:r>
              <a:rPr lang="fr-FR" dirty="0" err="1"/>
              <a:t>Only</a:t>
            </a:r>
            <a:r>
              <a:rPr lang="fr-FR" dirty="0"/>
              <a:t>)</a:t>
            </a:r>
          </a:p>
          <a:p>
            <a:pPr lvl="1">
              <a:defRPr/>
            </a:pPr>
            <a:endParaRPr lang="fr-FR" dirty="0" smtClean="0"/>
          </a:p>
          <a:p>
            <a:pPr lvl="1">
              <a:defRPr/>
            </a:pPr>
            <a:r>
              <a:rPr lang="fr-FR" dirty="0" smtClean="0"/>
              <a:t>Une </a:t>
            </a:r>
            <a:r>
              <a:rPr lang="fr-FR" dirty="0"/>
              <a:t>alarme est créée par un agent en cas d'évènement et utilise un message dit de type </a:t>
            </a:r>
            <a:r>
              <a:rPr lang="fr-FR" dirty="0" err="1"/>
              <a:t>trap</a:t>
            </a:r>
            <a:r>
              <a:rPr lang="fr-FR" dirty="0"/>
              <a:t> ou de type </a:t>
            </a:r>
            <a:r>
              <a:rPr lang="fr-FR" dirty="0" err="1"/>
              <a:t>inform</a:t>
            </a:r>
            <a:r>
              <a:rPr lang="fr-FR" dirty="0"/>
              <a:t> pour prévenir le serveur. Ce message SNMP transite via le port 162 UDP. Les alarmes peuvent prendre les formes suivantes :</a:t>
            </a:r>
          </a:p>
          <a:p>
            <a:pPr lvl="2">
              <a:defRPr/>
            </a:pPr>
            <a:r>
              <a:rPr lang="fr-FR" b="1" dirty="0" err="1"/>
              <a:t>ColdStart</a:t>
            </a:r>
            <a:r>
              <a:rPr lang="fr-FR" b="1" dirty="0"/>
              <a:t>(0)</a:t>
            </a:r>
            <a:r>
              <a:rPr lang="fr-FR" dirty="0"/>
              <a:t> : D</a:t>
            </a:r>
            <a:r>
              <a:rPr lang="fr-FR" dirty="0" smtClean="0"/>
              <a:t>émarrage </a:t>
            </a:r>
            <a:r>
              <a:rPr lang="fr-FR" dirty="0"/>
              <a:t>à froid du système</a:t>
            </a:r>
          </a:p>
          <a:p>
            <a:pPr lvl="2">
              <a:defRPr/>
            </a:pPr>
            <a:r>
              <a:rPr lang="fr-FR" b="1" dirty="0" err="1"/>
              <a:t>WarmStart</a:t>
            </a:r>
            <a:r>
              <a:rPr lang="fr-FR" b="1" dirty="0"/>
              <a:t>(1)</a:t>
            </a:r>
            <a:r>
              <a:rPr lang="fr-FR" dirty="0"/>
              <a:t> : Redémarrage à chaud du système</a:t>
            </a:r>
          </a:p>
          <a:p>
            <a:pPr lvl="2">
              <a:defRPr/>
            </a:pPr>
            <a:r>
              <a:rPr lang="fr-FR" b="1" dirty="0" err="1"/>
              <a:t>LinkDown</a:t>
            </a:r>
            <a:r>
              <a:rPr lang="fr-FR" b="1" dirty="0"/>
              <a:t>(2)</a:t>
            </a:r>
            <a:r>
              <a:rPr lang="fr-FR" dirty="0"/>
              <a:t> : Le lien réseau n'est plus opérationnel</a:t>
            </a:r>
          </a:p>
          <a:p>
            <a:pPr lvl="2">
              <a:defRPr/>
            </a:pPr>
            <a:r>
              <a:rPr lang="fr-FR" b="1" dirty="0" err="1"/>
              <a:t>LinkUp</a:t>
            </a:r>
            <a:r>
              <a:rPr lang="fr-FR" b="1" dirty="0"/>
              <a:t>(3)</a:t>
            </a:r>
            <a:r>
              <a:rPr lang="fr-FR" dirty="0"/>
              <a:t> : Le lien réseau est opérationnel</a:t>
            </a:r>
          </a:p>
          <a:p>
            <a:pPr lvl="2">
              <a:defRPr/>
            </a:pPr>
            <a:r>
              <a:rPr lang="fr-FR" b="1" dirty="0" err="1"/>
              <a:t>AuthentificationFailure</a:t>
            </a:r>
            <a:r>
              <a:rPr lang="fr-FR" b="1" dirty="0"/>
              <a:t>(4)</a:t>
            </a:r>
            <a:r>
              <a:rPr lang="fr-FR" dirty="0"/>
              <a:t> : Tentative d'accès à l'agent avec un mauvais nom de communauté</a:t>
            </a:r>
          </a:p>
          <a:p>
            <a:pPr lvl="2">
              <a:defRPr/>
            </a:pPr>
            <a:r>
              <a:rPr lang="fr-FR" b="1" dirty="0" err="1"/>
              <a:t>EGPNeighboorLoss</a:t>
            </a:r>
            <a:r>
              <a:rPr lang="fr-FR" b="1" dirty="0"/>
              <a:t>(5)</a:t>
            </a:r>
            <a:r>
              <a:rPr lang="fr-FR" dirty="0"/>
              <a:t> : La passerelle adjacente ne répond plus</a:t>
            </a:r>
          </a:p>
          <a:p>
            <a:pPr lvl="2">
              <a:defRPr/>
            </a:pPr>
            <a:r>
              <a:rPr lang="fr-FR" b="1" dirty="0" err="1"/>
              <a:t>EntrepriseSpecific</a:t>
            </a:r>
            <a:r>
              <a:rPr lang="fr-FR" b="1" dirty="0"/>
              <a:t>(6)</a:t>
            </a:r>
            <a:r>
              <a:rPr lang="fr-FR" dirty="0"/>
              <a:t> : Alarme propre aux </a:t>
            </a:r>
            <a:r>
              <a:rPr lang="fr-FR" dirty="0" smtClean="0"/>
              <a:t>constructeurs</a:t>
            </a:r>
            <a:endParaRPr lang="fr-FR" dirty="0"/>
          </a:p>
        </p:txBody>
      </p:sp>
      <p:sp>
        <p:nvSpPr>
          <p:cNvPr id="32771" name="Titre 3"/>
          <p:cNvSpPr>
            <a:spLocks noGrp="1"/>
          </p:cNvSpPr>
          <p:nvPr>
            <p:ph type="title"/>
          </p:nvPr>
        </p:nvSpPr>
        <p:spPr>
          <a:xfrm>
            <a:off x="285750" y="714375"/>
            <a:ext cx="8572500" cy="500063"/>
          </a:xfrm>
        </p:spPr>
        <p:txBody>
          <a:bodyPr/>
          <a:lstStyle/>
          <a:p>
            <a:r>
              <a:rPr lang="fr-FR" smtClean="0"/>
              <a:t>Le protocole SNMP</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F05FDD-4C3E-41F9-AF0D-42054CB3E2AE}" type="slidenum">
              <a:rPr lang="fr-FR">
                <a:solidFill>
                  <a:schemeClr val="bg1"/>
                </a:solidFill>
                <a:latin typeface="Calibri" panose="020F0502020204030204" pitchFamily="34" charset="0"/>
              </a:rPr>
              <a:pPr eaLnBrk="1" hangingPunct="1"/>
              <a:t>28</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85000" lnSpcReduction="20000"/>
          </a:bodyPr>
          <a:lstStyle/>
          <a:p>
            <a:pPr>
              <a:defRPr/>
            </a:pPr>
            <a:r>
              <a:rPr lang="fr-FR" dirty="0"/>
              <a:t>4 éléments composent SNMP :</a:t>
            </a:r>
          </a:p>
          <a:p>
            <a:pPr lvl="1">
              <a:defRPr/>
            </a:pPr>
            <a:r>
              <a:rPr lang="fr-FR" dirty="0" smtClean="0"/>
              <a:t>Un </a:t>
            </a:r>
            <a:r>
              <a:rPr lang="fr-FR" dirty="0"/>
              <a:t>superviseur :</a:t>
            </a:r>
          </a:p>
          <a:p>
            <a:pPr lvl="2">
              <a:defRPr/>
            </a:pPr>
            <a:r>
              <a:rPr lang="fr-FR" dirty="0" smtClean="0"/>
              <a:t>Station </a:t>
            </a:r>
            <a:r>
              <a:rPr lang="fr-FR" dirty="0"/>
              <a:t>à l’origine de requêtes SNMP pour la collecte de données et leur </a:t>
            </a:r>
            <a:r>
              <a:rPr lang="fr-FR" dirty="0" smtClean="0"/>
              <a:t>mise en </a:t>
            </a:r>
            <a:r>
              <a:rPr lang="fr-FR" dirty="0"/>
              <a:t>forme pour analyse.</a:t>
            </a:r>
          </a:p>
          <a:p>
            <a:pPr lvl="1">
              <a:defRPr/>
            </a:pPr>
            <a:r>
              <a:rPr lang="fr-FR" dirty="0" smtClean="0"/>
              <a:t>Un </a:t>
            </a:r>
            <a:r>
              <a:rPr lang="fr-FR" dirty="0"/>
              <a:t>élément actif :</a:t>
            </a:r>
          </a:p>
          <a:p>
            <a:pPr lvl="2">
              <a:defRPr/>
            </a:pPr>
            <a:r>
              <a:rPr lang="fr-FR" dirty="0" smtClean="0"/>
              <a:t>Equipement </a:t>
            </a:r>
            <a:r>
              <a:rPr lang="fr-FR" dirty="0"/>
              <a:t>du réseau comportant les informations à analyser.</a:t>
            </a:r>
          </a:p>
          <a:p>
            <a:pPr lvl="1">
              <a:defRPr/>
            </a:pPr>
            <a:r>
              <a:rPr lang="fr-FR" dirty="0" smtClean="0"/>
              <a:t>La </a:t>
            </a:r>
            <a:r>
              <a:rPr lang="fr-FR" dirty="0"/>
              <a:t>MIB (Management Information Base) :</a:t>
            </a:r>
          </a:p>
          <a:p>
            <a:pPr lvl="2">
              <a:defRPr/>
            </a:pPr>
            <a:r>
              <a:rPr lang="fr-FR" dirty="0" smtClean="0"/>
              <a:t>Base </a:t>
            </a:r>
            <a:r>
              <a:rPr lang="fr-FR" dirty="0"/>
              <a:t>d’information contenant tous les objets interrogeables (OID) </a:t>
            </a:r>
            <a:r>
              <a:rPr lang="fr-FR" dirty="0" smtClean="0"/>
              <a:t>de l’élément </a:t>
            </a:r>
            <a:r>
              <a:rPr lang="fr-FR" dirty="0"/>
              <a:t>actif</a:t>
            </a:r>
          </a:p>
          <a:p>
            <a:pPr lvl="1">
              <a:defRPr/>
            </a:pPr>
            <a:r>
              <a:rPr lang="fr-FR" dirty="0" smtClean="0"/>
              <a:t>Un </a:t>
            </a:r>
            <a:r>
              <a:rPr lang="fr-FR" dirty="0"/>
              <a:t>agent :</a:t>
            </a:r>
          </a:p>
          <a:p>
            <a:pPr lvl="2">
              <a:defRPr/>
            </a:pPr>
            <a:r>
              <a:rPr lang="fr-FR" dirty="0" smtClean="0"/>
              <a:t>Processus </a:t>
            </a:r>
            <a:r>
              <a:rPr lang="fr-FR" dirty="0"/>
              <a:t>intégré aux éléments actifs en écoute et répondant au superviseur</a:t>
            </a:r>
          </a:p>
          <a:p>
            <a:pPr lvl="2">
              <a:defRPr/>
            </a:pPr>
            <a:r>
              <a:rPr lang="fr-FR" dirty="0" smtClean="0"/>
              <a:t>Interroge </a:t>
            </a:r>
            <a:r>
              <a:rPr lang="fr-FR" dirty="0"/>
              <a:t>les objets définis dans la MIB :</a:t>
            </a:r>
          </a:p>
          <a:p>
            <a:pPr lvl="3">
              <a:defRPr/>
            </a:pPr>
            <a:r>
              <a:rPr lang="fr-FR" dirty="0" smtClean="0"/>
              <a:t>Nombre </a:t>
            </a:r>
            <a:r>
              <a:rPr lang="fr-FR" dirty="0"/>
              <a:t>de paquets droppés sur une interface…</a:t>
            </a:r>
          </a:p>
          <a:p>
            <a:pPr lvl="3">
              <a:defRPr/>
            </a:pPr>
            <a:r>
              <a:rPr lang="fr-FR" dirty="0" smtClean="0"/>
              <a:t>Etat </a:t>
            </a:r>
            <a:r>
              <a:rPr lang="fr-FR" dirty="0"/>
              <a:t>de charge CPU…</a:t>
            </a:r>
          </a:p>
          <a:p>
            <a:pPr lvl="3">
              <a:defRPr/>
            </a:pPr>
            <a:r>
              <a:rPr lang="fr-FR" dirty="0" smtClean="0"/>
              <a:t>Objet </a:t>
            </a:r>
            <a:r>
              <a:rPr lang="fr-FR" dirty="0"/>
              <a:t>propriétaire, en fonction du constructeur…</a:t>
            </a:r>
          </a:p>
          <a:p>
            <a:pPr lvl="2">
              <a:defRPr/>
            </a:pPr>
            <a:r>
              <a:rPr lang="fr-FR" dirty="0" smtClean="0"/>
              <a:t>Met </a:t>
            </a:r>
            <a:r>
              <a:rPr lang="fr-FR" dirty="0"/>
              <a:t>à jour les informations concernant ces objets : les compteurs</a:t>
            </a:r>
          </a:p>
        </p:txBody>
      </p:sp>
      <p:sp>
        <p:nvSpPr>
          <p:cNvPr id="33795" name="Titre 2"/>
          <p:cNvSpPr>
            <a:spLocks noGrp="1"/>
          </p:cNvSpPr>
          <p:nvPr>
            <p:ph type="title"/>
          </p:nvPr>
        </p:nvSpPr>
        <p:spPr>
          <a:xfrm>
            <a:off x="285750" y="714375"/>
            <a:ext cx="8572500" cy="500063"/>
          </a:xfrm>
        </p:spPr>
        <p:txBody>
          <a:bodyPr/>
          <a:lstStyle/>
          <a:p>
            <a:r>
              <a:rPr lang="fr-FR" smtClean="0"/>
              <a:t>Le protocole SNMP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B6342D-974C-46A5-BF9C-5F673145DA2A}" type="slidenum">
              <a:rPr lang="fr-FR">
                <a:solidFill>
                  <a:schemeClr val="bg1"/>
                </a:solidFill>
                <a:latin typeface="Calibri" panose="020F0502020204030204" pitchFamily="34" charset="0"/>
              </a:rPr>
              <a:pPr eaLnBrk="1" hangingPunct="1"/>
              <a:t>29</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smtClean="0"/>
              <a:t>INTRODUCTION</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6C4FCE-6020-4020-B1C5-2EBB4E67DF67}" type="slidenum">
              <a:rPr lang="fr-FR">
                <a:solidFill>
                  <a:srgbClr val="898989"/>
                </a:solidFill>
                <a:latin typeface="Calibri" panose="020F0502020204030204" pitchFamily="34" charset="0"/>
              </a:rPr>
              <a:pPr eaLnBrk="1" hangingPunct="1"/>
              <a:t>3</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92500" lnSpcReduction="20000"/>
          </a:bodyPr>
          <a:lstStyle/>
          <a:p>
            <a:pPr>
              <a:defRPr/>
            </a:pPr>
            <a:r>
              <a:rPr lang="fr-FR" dirty="0"/>
              <a:t>La MIB: Management Information Base</a:t>
            </a:r>
          </a:p>
          <a:p>
            <a:pPr lvl="1">
              <a:defRPr/>
            </a:pPr>
            <a:r>
              <a:rPr lang="fr-FR" dirty="0" smtClean="0"/>
              <a:t>Base </a:t>
            </a:r>
            <a:r>
              <a:rPr lang="fr-FR" dirty="0"/>
              <a:t>d’information permettant la gestion d’un équipement réseau</a:t>
            </a:r>
          </a:p>
          <a:p>
            <a:pPr lvl="1">
              <a:defRPr/>
            </a:pPr>
            <a:r>
              <a:rPr lang="fr-FR" dirty="0" smtClean="0"/>
              <a:t>Structure </a:t>
            </a:r>
            <a:r>
              <a:rPr lang="fr-FR" dirty="0"/>
              <a:t>normalisée et organisée de manière hiérarchique </a:t>
            </a:r>
            <a:r>
              <a:rPr lang="fr-FR" dirty="0" smtClean="0"/>
              <a:t>sous forme </a:t>
            </a:r>
            <a:r>
              <a:rPr lang="fr-FR" dirty="0"/>
              <a:t>d’un arbre où chaque information est représentée par un </a:t>
            </a:r>
            <a:r>
              <a:rPr lang="fr-FR" dirty="0" smtClean="0"/>
              <a:t>objet (</a:t>
            </a:r>
            <a:r>
              <a:rPr lang="fr-FR" dirty="0"/>
              <a:t>Object </a:t>
            </a:r>
            <a:r>
              <a:rPr lang="fr-FR" dirty="0" err="1"/>
              <a:t>IDentifier</a:t>
            </a:r>
            <a:r>
              <a:rPr lang="fr-FR" dirty="0"/>
              <a:t> - OID) dans une table</a:t>
            </a:r>
          </a:p>
          <a:p>
            <a:pPr lvl="2">
              <a:defRPr/>
            </a:pPr>
            <a:r>
              <a:rPr lang="fr-FR" dirty="0" smtClean="0"/>
              <a:t>Un </a:t>
            </a:r>
            <a:r>
              <a:rPr lang="fr-FR" dirty="0"/>
              <a:t>OID est identifié par une suite de chiffres séparés par des points :</a:t>
            </a:r>
          </a:p>
          <a:p>
            <a:pPr lvl="3">
              <a:defRPr/>
            </a:pPr>
            <a:r>
              <a:rPr lang="fr-FR" dirty="0" smtClean="0"/>
              <a:t>Ex </a:t>
            </a:r>
            <a:r>
              <a:rPr lang="fr-FR" dirty="0"/>
              <a:t>: </a:t>
            </a:r>
            <a:r>
              <a:rPr lang="fr-FR" dirty="0" err="1"/>
              <a:t>ifType</a:t>
            </a:r>
            <a:r>
              <a:rPr lang="fr-FR" dirty="0"/>
              <a:t> : type d’interface : 1.3.6.1.2.1.2.2.1.3</a:t>
            </a:r>
          </a:p>
          <a:p>
            <a:pPr lvl="1">
              <a:defRPr/>
            </a:pPr>
            <a:r>
              <a:rPr lang="fr-FR" dirty="0" smtClean="0"/>
              <a:t>MIB-2 </a:t>
            </a:r>
            <a:r>
              <a:rPr lang="fr-FR" dirty="0"/>
              <a:t>: sous-ensemble concernant les protocoles </a:t>
            </a:r>
            <a:r>
              <a:rPr lang="fr-FR" dirty="0" smtClean="0"/>
              <a:t>de l’Internet</a:t>
            </a:r>
            <a:r>
              <a:rPr lang="fr-FR" dirty="0"/>
              <a:t>.</a:t>
            </a:r>
          </a:p>
          <a:p>
            <a:pPr lvl="2">
              <a:defRPr/>
            </a:pPr>
            <a:r>
              <a:rPr lang="fr-FR" dirty="0" smtClean="0"/>
              <a:t>En </a:t>
            </a:r>
            <a:r>
              <a:rPr lang="fr-FR" dirty="0"/>
              <a:t>métrologie c’est essentiellement ce sous-ensemble qui est utilisé!</a:t>
            </a:r>
          </a:p>
          <a:p>
            <a:pPr lvl="2">
              <a:defRPr/>
            </a:pPr>
            <a:r>
              <a:rPr lang="fr-FR" dirty="0" smtClean="0"/>
              <a:t>Gestion </a:t>
            </a:r>
            <a:r>
              <a:rPr lang="fr-FR" dirty="0"/>
              <a:t>des informations sur IPv4 et IPv6 partiellement</a:t>
            </a:r>
          </a:p>
          <a:p>
            <a:pPr lvl="2">
              <a:defRPr/>
            </a:pPr>
            <a:r>
              <a:rPr lang="fr-FR" dirty="0" smtClean="0"/>
              <a:t>« </a:t>
            </a:r>
            <a:r>
              <a:rPr lang="fr-FR" dirty="0"/>
              <a:t>Une MIB dans la MIB »</a:t>
            </a:r>
          </a:p>
        </p:txBody>
      </p:sp>
      <p:sp>
        <p:nvSpPr>
          <p:cNvPr id="34819" name="Titre 2"/>
          <p:cNvSpPr>
            <a:spLocks noGrp="1"/>
          </p:cNvSpPr>
          <p:nvPr>
            <p:ph type="title"/>
          </p:nvPr>
        </p:nvSpPr>
        <p:spPr>
          <a:xfrm>
            <a:off x="285750" y="714375"/>
            <a:ext cx="8572500" cy="500063"/>
          </a:xfrm>
        </p:spPr>
        <p:txBody>
          <a:bodyPr/>
          <a:lstStyle/>
          <a:p>
            <a:r>
              <a:rPr lang="fr-FR" smtClean="0"/>
              <a:t>Le protocole SNMP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AC731C-034E-4E9F-A4CF-DDC033D329F5}" type="slidenum">
              <a:rPr lang="fr-FR">
                <a:solidFill>
                  <a:schemeClr val="bg1"/>
                </a:solidFill>
                <a:latin typeface="Calibri" panose="020F0502020204030204" pitchFamily="34" charset="0"/>
              </a:rPr>
              <a:pPr eaLnBrk="1" hangingPunct="1"/>
              <a:t>30</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contenu 1"/>
          <p:cNvSpPr>
            <a:spLocks noGrp="1"/>
          </p:cNvSpPr>
          <p:nvPr>
            <p:ph idx="1"/>
          </p:nvPr>
        </p:nvSpPr>
        <p:spPr>
          <a:xfrm>
            <a:off x="285750" y="1357313"/>
            <a:ext cx="8572500" cy="4786312"/>
          </a:xfrm>
        </p:spPr>
        <p:txBody>
          <a:bodyPr/>
          <a:lstStyle/>
          <a:p>
            <a:r>
              <a:rPr lang="fr-FR" smtClean="0"/>
              <a:t>L’arbre MIB </a:t>
            </a:r>
          </a:p>
        </p:txBody>
      </p:sp>
      <p:sp>
        <p:nvSpPr>
          <p:cNvPr id="35843" name="Titre 2"/>
          <p:cNvSpPr>
            <a:spLocks noGrp="1"/>
          </p:cNvSpPr>
          <p:nvPr>
            <p:ph type="title"/>
          </p:nvPr>
        </p:nvSpPr>
        <p:spPr>
          <a:xfrm>
            <a:off x="285750" y="714375"/>
            <a:ext cx="8572500" cy="500063"/>
          </a:xfrm>
        </p:spPr>
        <p:txBody>
          <a:bodyPr/>
          <a:lstStyle/>
          <a:p>
            <a:r>
              <a:rPr lang="fr-FR" smtClean="0"/>
              <a:t>Le protocole SNMP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1FD7E4-1E08-4AF1-9970-8101F0118EDB}" type="slidenum">
              <a:rPr lang="fr-FR">
                <a:solidFill>
                  <a:schemeClr val="bg1"/>
                </a:solidFill>
                <a:latin typeface="Calibri" panose="020F0502020204030204" pitchFamily="34" charset="0"/>
              </a:rPr>
              <a:pPr eaLnBrk="1" hangingPunct="1"/>
              <a:t>31</a:t>
            </a:fld>
            <a:endParaRPr lang="fr-FR">
              <a:solidFill>
                <a:schemeClr val="bg1"/>
              </a:solidFill>
              <a:latin typeface="Calibri" panose="020F0502020204030204" pitchFamily="34" charset="0"/>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268413"/>
            <a:ext cx="581025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92500" lnSpcReduction="20000"/>
          </a:bodyPr>
          <a:lstStyle/>
          <a:p>
            <a:pPr>
              <a:defRPr/>
            </a:pPr>
            <a:r>
              <a:rPr lang="fr-FR" dirty="0"/>
              <a:t>Utiliser </a:t>
            </a:r>
            <a:r>
              <a:rPr lang="fr-FR" dirty="0" smtClean="0"/>
              <a:t>la MIB</a:t>
            </a:r>
          </a:p>
          <a:p>
            <a:pPr>
              <a:defRPr/>
            </a:pPr>
            <a:endParaRPr lang="fr-FR" dirty="0"/>
          </a:p>
          <a:p>
            <a:pPr lvl="1">
              <a:defRPr/>
            </a:pPr>
            <a:r>
              <a:rPr lang="fr-FR" dirty="0"/>
              <a:t>Sur un élément actif, la MIB standard et la MIB </a:t>
            </a:r>
            <a:r>
              <a:rPr lang="fr-FR" dirty="0" smtClean="0"/>
              <a:t>propriétaire sont </a:t>
            </a:r>
            <a:r>
              <a:rPr lang="fr-FR" dirty="0"/>
              <a:t>déjà installées</a:t>
            </a:r>
          </a:p>
          <a:p>
            <a:pPr lvl="1">
              <a:defRPr/>
            </a:pPr>
            <a:r>
              <a:rPr lang="fr-FR" dirty="0" smtClean="0"/>
              <a:t>Sur </a:t>
            </a:r>
            <a:r>
              <a:rPr lang="fr-FR" dirty="0"/>
              <a:t>un serveur </a:t>
            </a:r>
            <a:r>
              <a:rPr lang="fr-FR" dirty="0" smtClean="0"/>
              <a:t>: </a:t>
            </a:r>
          </a:p>
          <a:p>
            <a:pPr lvl="2">
              <a:defRPr/>
            </a:pPr>
            <a:r>
              <a:rPr lang="fr-FR" dirty="0" smtClean="0"/>
              <a:t>Besoin </a:t>
            </a:r>
            <a:r>
              <a:rPr lang="fr-FR" dirty="0"/>
              <a:t>de connaître la MIB standard : installée avec NET-SNMP </a:t>
            </a:r>
            <a:r>
              <a:rPr lang="fr-FR" dirty="0" smtClean="0"/>
              <a:t>par exemple</a:t>
            </a:r>
            <a:r>
              <a:rPr lang="fr-FR" dirty="0"/>
              <a:t>.</a:t>
            </a:r>
          </a:p>
          <a:p>
            <a:pPr lvl="2">
              <a:defRPr/>
            </a:pPr>
            <a:r>
              <a:rPr lang="fr-FR" dirty="0" smtClean="0"/>
              <a:t>Besoin </a:t>
            </a:r>
            <a:r>
              <a:rPr lang="fr-FR" dirty="0"/>
              <a:t>de connaître la(es) MIB(s) propriétaire(s) : à intégrer </a:t>
            </a:r>
            <a:r>
              <a:rPr lang="fr-FR" dirty="0" smtClean="0"/>
              <a:t>soi-même (</a:t>
            </a:r>
            <a:r>
              <a:rPr lang="fr-FR" dirty="0"/>
              <a:t>à télécharger sur le site web du constructeur par exemple).</a:t>
            </a:r>
          </a:p>
          <a:p>
            <a:pPr lvl="3">
              <a:defRPr/>
            </a:pPr>
            <a:r>
              <a:rPr lang="fr-FR" dirty="0" smtClean="0"/>
              <a:t>/</a:t>
            </a:r>
            <a:r>
              <a:rPr lang="fr-FR" dirty="0" err="1"/>
              <a:t>usr</a:t>
            </a:r>
            <a:r>
              <a:rPr lang="fr-FR" dirty="0"/>
              <a:t>/</a:t>
            </a:r>
            <a:r>
              <a:rPr lang="fr-FR" dirty="0" err="1"/>
              <a:t>share</a:t>
            </a:r>
            <a:r>
              <a:rPr lang="fr-FR" dirty="0"/>
              <a:t>/</a:t>
            </a:r>
            <a:r>
              <a:rPr lang="fr-FR" dirty="0" err="1"/>
              <a:t>snmp</a:t>
            </a:r>
            <a:r>
              <a:rPr lang="fr-FR" dirty="0"/>
              <a:t>/</a:t>
            </a:r>
            <a:r>
              <a:rPr lang="fr-FR" dirty="0" err="1"/>
              <a:t>mibs</a:t>
            </a:r>
            <a:r>
              <a:rPr lang="fr-FR" dirty="0"/>
              <a:t>/&lt;</a:t>
            </a:r>
            <a:r>
              <a:rPr lang="fr-FR" dirty="0" err="1"/>
              <a:t>Table_name</a:t>
            </a:r>
            <a:r>
              <a:rPr lang="fr-FR" dirty="0"/>
              <a:t>&gt;.</a:t>
            </a:r>
            <a:r>
              <a:rPr lang="fr-FR" dirty="0" err="1"/>
              <a:t>txt</a:t>
            </a:r>
            <a:r>
              <a:rPr lang="fr-FR" dirty="0"/>
              <a:t> :</a:t>
            </a:r>
          </a:p>
          <a:p>
            <a:pPr lvl="4">
              <a:defRPr/>
            </a:pPr>
            <a:r>
              <a:rPr lang="fr-FR" dirty="0" smtClean="0"/>
              <a:t>SNMPv2-MIB.txt</a:t>
            </a:r>
            <a:endParaRPr lang="fr-FR" dirty="0"/>
          </a:p>
          <a:p>
            <a:pPr lvl="4">
              <a:defRPr/>
            </a:pPr>
            <a:r>
              <a:rPr lang="fr-FR" dirty="0" smtClean="0"/>
              <a:t>IF-MIB.txt</a:t>
            </a:r>
            <a:endParaRPr lang="fr-FR" dirty="0"/>
          </a:p>
          <a:p>
            <a:pPr lvl="4">
              <a:defRPr/>
            </a:pPr>
            <a:r>
              <a:rPr lang="fr-FR" dirty="0" smtClean="0"/>
              <a:t>IPV6-UDP-MIB.txt</a:t>
            </a:r>
            <a:endParaRPr lang="fr-FR" dirty="0"/>
          </a:p>
          <a:p>
            <a:pPr lvl="4">
              <a:defRPr/>
            </a:pPr>
            <a:r>
              <a:rPr lang="fr-FR" dirty="0" smtClean="0"/>
              <a:t>TCP-MIB.txt</a:t>
            </a:r>
            <a:endParaRPr lang="fr-FR" dirty="0"/>
          </a:p>
          <a:p>
            <a:pPr lvl="4">
              <a:defRPr/>
            </a:pPr>
            <a:r>
              <a:rPr lang="fr-FR" dirty="0" smtClean="0"/>
              <a:t>…</a:t>
            </a:r>
            <a:endParaRPr lang="fr-FR" dirty="0"/>
          </a:p>
          <a:p>
            <a:pPr lvl="3">
              <a:defRPr/>
            </a:pPr>
            <a:r>
              <a:rPr lang="fr-FR" dirty="0" smtClean="0"/>
              <a:t>Sous </a:t>
            </a:r>
            <a:r>
              <a:rPr lang="fr-FR" dirty="0"/>
              <a:t>forme de fichiers texte</a:t>
            </a:r>
          </a:p>
        </p:txBody>
      </p:sp>
      <p:sp>
        <p:nvSpPr>
          <p:cNvPr id="36867" name="Titre 2"/>
          <p:cNvSpPr>
            <a:spLocks noGrp="1"/>
          </p:cNvSpPr>
          <p:nvPr>
            <p:ph type="title"/>
          </p:nvPr>
        </p:nvSpPr>
        <p:spPr>
          <a:xfrm>
            <a:off x="285750" y="714375"/>
            <a:ext cx="8572500" cy="500063"/>
          </a:xfrm>
        </p:spPr>
        <p:txBody>
          <a:bodyPr/>
          <a:lstStyle/>
          <a:p>
            <a:r>
              <a:rPr lang="fr-FR" smtClean="0"/>
              <a:t>Le protocole SNMP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BC1B64-B706-469E-B436-F9C3693E0126}" type="slidenum">
              <a:rPr lang="fr-FR">
                <a:solidFill>
                  <a:schemeClr val="bg1"/>
                </a:solidFill>
                <a:latin typeface="Calibri" panose="020F0502020204030204" pitchFamily="34" charset="0"/>
              </a:rPr>
              <a:pPr eaLnBrk="1" hangingPunct="1"/>
              <a:t>32</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contenu 1"/>
          <p:cNvSpPr>
            <a:spLocks noGrp="1"/>
          </p:cNvSpPr>
          <p:nvPr>
            <p:ph idx="1"/>
          </p:nvPr>
        </p:nvSpPr>
        <p:spPr>
          <a:xfrm>
            <a:off x="285750" y="1357313"/>
            <a:ext cx="8572500" cy="4786312"/>
          </a:xfrm>
        </p:spPr>
        <p:txBody>
          <a:bodyPr/>
          <a:lstStyle/>
          <a:p>
            <a:r>
              <a:rPr lang="fr-FR" smtClean="0"/>
              <a:t>Fonctionnement</a:t>
            </a:r>
          </a:p>
        </p:txBody>
      </p:sp>
      <p:sp>
        <p:nvSpPr>
          <p:cNvPr id="37891" name="Titre 2"/>
          <p:cNvSpPr>
            <a:spLocks noGrp="1"/>
          </p:cNvSpPr>
          <p:nvPr>
            <p:ph type="title"/>
          </p:nvPr>
        </p:nvSpPr>
        <p:spPr>
          <a:xfrm>
            <a:off x="285750" y="714375"/>
            <a:ext cx="8572500" cy="500063"/>
          </a:xfrm>
        </p:spPr>
        <p:txBody>
          <a:bodyPr/>
          <a:lstStyle/>
          <a:p>
            <a:r>
              <a:rPr lang="fr-FR" smtClean="0"/>
              <a:t>Le protocole SNMP</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88FAA4-4979-4819-B795-CF31136E3C1D}" type="slidenum">
              <a:rPr lang="fr-FR">
                <a:solidFill>
                  <a:schemeClr val="bg1"/>
                </a:solidFill>
                <a:latin typeface="Calibri" panose="020F0502020204030204" pitchFamily="34" charset="0"/>
              </a:rPr>
              <a:pPr eaLnBrk="1" hangingPunct="1"/>
              <a:t>33</a:t>
            </a:fld>
            <a:endParaRPr lang="fr-FR">
              <a:solidFill>
                <a:schemeClr val="bg1"/>
              </a:solidFill>
              <a:latin typeface="Calibri" panose="020F0502020204030204" pitchFamily="34" charset="0"/>
            </a:endParaRPr>
          </a:p>
        </p:txBody>
      </p:sp>
      <p:sp>
        <p:nvSpPr>
          <p:cNvPr id="5" name="Rectangle à coins arrondis 4"/>
          <p:cNvSpPr/>
          <p:nvPr/>
        </p:nvSpPr>
        <p:spPr>
          <a:xfrm>
            <a:off x="755650" y="1844675"/>
            <a:ext cx="5976938" cy="1728788"/>
          </a:xfrm>
          <a:prstGeom prst="roundRect">
            <a:avLst/>
          </a:prstGeom>
        </p:spPr>
        <p:style>
          <a:lnRef idx="2">
            <a:schemeClr val="accent5"/>
          </a:lnRef>
          <a:fillRef idx="1">
            <a:schemeClr val="lt1"/>
          </a:fillRef>
          <a:effectRef idx="0">
            <a:schemeClr val="accent5"/>
          </a:effectRef>
          <a:fontRef idx="minor">
            <a:schemeClr val="dk1"/>
          </a:fontRef>
        </p:style>
        <p:txBody>
          <a:bodyPr/>
          <a:lstStyle/>
          <a:p>
            <a:pPr algn="ctr">
              <a:defRPr/>
            </a:pPr>
            <a:r>
              <a:rPr lang="fr-FR" b="1" dirty="0">
                <a:solidFill>
                  <a:schemeClr val="tx2"/>
                </a:solidFill>
                <a:latin typeface="Arial" pitchFamily="34" charset="0"/>
                <a:cs typeface="Arial" pitchFamily="34" charset="0"/>
              </a:rPr>
              <a:t>SERVEUR DE SUPERVISION</a:t>
            </a:r>
          </a:p>
        </p:txBody>
      </p:sp>
      <p:sp>
        <p:nvSpPr>
          <p:cNvPr id="6" name="Rectangle à coins arrondis 5"/>
          <p:cNvSpPr/>
          <p:nvPr/>
        </p:nvSpPr>
        <p:spPr>
          <a:xfrm>
            <a:off x="755650" y="4581525"/>
            <a:ext cx="5976938" cy="1511300"/>
          </a:xfrm>
          <a:prstGeom prst="roundRect">
            <a:avLst/>
          </a:prstGeom>
        </p:spPr>
        <p:style>
          <a:lnRef idx="2">
            <a:schemeClr val="accent5"/>
          </a:lnRef>
          <a:fillRef idx="1">
            <a:schemeClr val="lt1"/>
          </a:fillRef>
          <a:effectRef idx="0">
            <a:schemeClr val="accent5"/>
          </a:effectRef>
          <a:fontRef idx="minor">
            <a:schemeClr val="dk1"/>
          </a:fontRef>
        </p:style>
        <p:txBody>
          <a:bodyPr anchor="b"/>
          <a:lstStyle/>
          <a:p>
            <a:pPr algn="ctr">
              <a:defRPr/>
            </a:pPr>
            <a:r>
              <a:rPr lang="fr-FR" b="1" dirty="0">
                <a:solidFill>
                  <a:schemeClr val="tx2"/>
                </a:solidFill>
                <a:latin typeface="Arial" pitchFamily="34" charset="0"/>
                <a:cs typeface="Arial" pitchFamily="34" charset="0"/>
              </a:rPr>
              <a:t>ELEMENT ACTIF</a:t>
            </a:r>
          </a:p>
        </p:txBody>
      </p:sp>
      <p:cxnSp>
        <p:nvCxnSpPr>
          <p:cNvPr id="8" name="Connecteur droit avec flèche 7"/>
          <p:cNvCxnSpPr/>
          <p:nvPr/>
        </p:nvCxnSpPr>
        <p:spPr>
          <a:xfrm>
            <a:off x="3059113" y="3573463"/>
            <a:ext cx="0" cy="1008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V="1">
            <a:off x="4427538" y="3573463"/>
            <a:ext cx="0" cy="1008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897" name="Rectangle 12"/>
          <p:cNvSpPr>
            <a:spLocks noChangeArrowheads="1"/>
          </p:cNvSpPr>
          <p:nvPr/>
        </p:nvSpPr>
        <p:spPr bwMode="auto">
          <a:xfrm>
            <a:off x="757238" y="3860800"/>
            <a:ext cx="230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solidFill>
                  <a:schemeClr val="tx2"/>
                </a:solidFill>
                <a:cs typeface="Arial" panose="020B0604020202020204" pitchFamily="34" charset="0"/>
              </a:rPr>
              <a:t>Requêtes SNMP</a:t>
            </a:r>
          </a:p>
        </p:txBody>
      </p:sp>
      <p:sp>
        <p:nvSpPr>
          <p:cNvPr id="37898" name="Rectangle 13"/>
          <p:cNvSpPr>
            <a:spLocks noChangeArrowheads="1"/>
          </p:cNvSpPr>
          <p:nvPr/>
        </p:nvSpPr>
        <p:spPr bwMode="auto">
          <a:xfrm>
            <a:off x="4430713" y="3789363"/>
            <a:ext cx="2301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solidFill>
                  <a:schemeClr val="tx2"/>
                </a:solidFill>
                <a:cs typeface="Arial" panose="020B0604020202020204" pitchFamily="34" charset="0"/>
              </a:rPr>
              <a:t>Réponses ou alarme (trap)</a:t>
            </a:r>
          </a:p>
        </p:txBody>
      </p:sp>
      <p:sp>
        <p:nvSpPr>
          <p:cNvPr id="15" name="Rectangle 14"/>
          <p:cNvSpPr/>
          <p:nvPr/>
        </p:nvSpPr>
        <p:spPr>
          <a:xfrm>
            <a:off x="2592388" y="3068638"/>
            <a:ext cx="2301875" cy="36988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fr-FR" b="1" dirty="0">
                <a:latin typeface="Arial" pitchFamily="34" charset="0"/>
                <a:cs typeface="Arial" pitchFamily="34" charset="0"/>
              </a:rPr>
              <a:t>Superviseur SNMP</a:t>
            </a:r>
          </a:p>
        </p:txBody>
      </p:sp>
      <p:sp>
        <p:nvSpPr>
          <p:cNvPr id="16" name="Rectangle 15"/>
          <p:cNvSpPr/>
          <p:nvPr/>
        </p:nvSpPr>
        <p:spPr>
          <a:xfrm>
            <a:off x="1258888" y="2492375"/>
            <a:ext cx="2303462"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fr-FR" b="1" dirty="0">
                <a:latin typeface="Arial" pitchFamily="34" charset="0"/>
                <a:cs typeface="Arial" pitchFamily="34" charset="0"/>
              </a:rPr>
              <a:t>Application A</a:t>
            </a:r>
          </a:p>
        </p:txBody>
      </p:sp>
      <p:sp>
        <p:nvSpPr>
          <p:cNvPr id="17" name="Rectangle 16"/>
          <p:cNvSpPr/>
          <p:nvPr/>
        </p:nvSpPr>
        <p:spPr>
          <a:xfrm>
            <a:off x="3895725" y="2492375"/>
            <a:ext cx="2301875"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fr-FR" b="1" dirty="0">
                <a:latin typeface="Arial" pitchFamily="34" charset="0"/>
                <a:cs typeface="Arial" pitchFamily="34" charset="0"/>
              </a:rPr>
              <a:t>Application B</a:t>
            </a:r>
          </a:p>
        </p:txBody>
      </p:sp>
      <p:cxnSp>
        <p:nvCxnSpPr>
          <p:cNvPr id="18" name="Connecteur droit avec flèche 17"/>
          <p:cNvCxnSpPr>
            <a:stCxn id="17" idx="2"/>
            <a:endCxn id="15" idx="3"/>
          </p:cNvCxnSpPr>
          <p:nvPr/>
        </p:nvCxnSpPr>
        <p:spPr>
          <a:xfrm flipH="1">
            <a:off x="4894263" y="2862263"/>
            <a:ext cx="152400" cy="392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Connecteur droit avec flèche 20"/>
          <p:cNvCxnSpPr>
            <a:stCxn id="16" idx="2"/>
            <a:endCxn id="15" idx="1"/>
          </p:cNvCxnSpPr>
          <p:nvPr/>
        </p:nvCxnSpPr>
        <p:spPr>
          <a:xfrm>
            <a:off x="2411413" y="2862263"/>
            <a:ext cx="180975" cy="392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Connecteur droit avec flèche 24"/>
          <p:cNvCxnSpPr/>
          <p:nvPr/>
        </p:nvCxnSpPr>
        <p:spPr>
          <a:xfrm>
            <a:off x="5046663" y="3254375"/>
            <a:ext cx="534987"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7905" name="Rectangle 25"/>
          <p:cNvSpPr>
            <a:spLocks noChangeArrowheads="1"/>
          </p:cNvSpPr>
          <p:nvPr/>
        </p:nvSpPr>
        <p:spPr bwMode="auto">
          <a:xfrm>
            <a:off x="5589588" y="3059113"/>
            <a:ext cx="998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cs typeface="Arial" panose="020B0604020202020204" pitchFamily="34" charset="0"/>
              </a:rPr>
              <a:t>MIB.txt</a:t>
            </a:r>
          </a:p>
        </p:txBody>
      </p:sp>
      <p:sp>
        <p:nvSpPr>
          <p:cNvPr id="27" name="Rectangle 26"/>
          <p:cNvSpPr/>
          <p:nvPr/>
        </p:nvSpPr>
        <p:spPr>
          <a:xfrm>
            <a:off x="2605088" y="4724400"/>
            <a:ext cx="2301875"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fr-FR" b="1" dirty="0">
                <a:latin typeface="Arial" pitchFamily="34" charset="0"/>
                <a:cs typeface="Arial" pitchFamily="34" charset="0"/>
              </a:rPr>
              <a:t>Agent SNMP</a:t>
            </a:r>
          </a:p>
        </p:txBody>
      </p:sp>
      <p:cxnSp>
        <p:nvCxnSpPr>
          <p:cNvPr id="28" name="Connecteur droit avec flèche 27"/>
          <p:cNvCxnSpPr/>
          <p:nvPr/>
        </p:nvCxnSpPr>
        <p:spPr>
          <a:xfrm>
            <a:off x="5046663" y="4910138"/>
            <a:ext cx="534987"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7908" name="Rectangle 28"/>
          <p:cNvSpPr>
            <a:spLocks noChangeArrowheads="1"/>
          </p:cNvSpPr>
          <p:nvPr/>
        </p:nvSpPr>
        <p:spPr bwMode="auto">
          <a:xfrm>
            <a:off x="5589588" y="4699000"/>
            <a:ext cx="998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cs typeface="Arial" panose="020B0604020202020204" pitchFamily="34" charset="0"/>
              </a:rPr>
              <a:t>MIB.txt</a:t>
            </a:r>
          </a:p>
        </p:txBody>
      </p:sp>
      <p:sp>
        <p:nvSpPr>
          <p:cNvPr id="37909" name="Rectangle 29"/>
          <p:cNvSpPr>
            <a:spLocks noChangeArrowheads="1"/>
          </p:cNvSpPr>
          <p:nvPr/>
        </p:nvSpPr>
        <p:spPr bwMode="auto">
          <a:xfrm>
            <a:off x="1182688" y="5153025"/>
            <a:ext cx="1452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cs typeface="Arial" panose="020B0604020202020204" pitchFamily="34" charset="0"/>
              </a:rPr>
              <a:t>Compteur 1</a:t>
            </a:r>
          </a:p>
        </p:txBody>
      </p:sp>
      <p:sp>
        <p:nvSpPr>
          <p:cNvPr id="37910" name="Rectangle 30"/>
          <p:cNvSpPr>
            <a:spLocks noChangeArrowheads="1"/>
          </p:cNvSpPr>
          <p:nvPr/>
        </p:nvSpPr>
        <p:spPr bwMode="auto">
          <a:xfrm>
            <a:off x="3059113" y="5153025"/>
            <a:ext cx="145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cs typeface="Arial" panose="020B0604020202020204" pitchFamily="34" charset="0"/>
              </a:rPr>
              <a:t>Compteur 2</a:t>
            </a:r>
          </a:p>
        </p:txBody>
      </p:sp>
      <p:sp>
        <p:nvSpPr>
          <p:cNvPr id="37911" name="Rectangle 31"/>
          <p:cNvSpPr>
            <a:spLocks noChangeArrowheads="1"/>
          </p:cNvSpPr>
          <p:nvPr/>
        </p:nvSpPr>
        <p:spPr bwMode="auto">
          <a:xfrm>
            <a:off x="4854575" y="5153025"/>
            <a:ext cx="1452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fr-FR" b="1">
                <a:cs typeface="Arial" panose="020B0604020202020204" pitchFamily="34" charset="0"/>
              </a:rPr>
              <a:t>Compteur 3</a:t>
            </a:r>
          </a:p>
        </p:txBody>
      </p:sp>
      <p:cxnSp>
        <p:nvCxnSpPr>
          <p:cNvPr id="33" name="Connecteur droit avec flèche 32"/>
          <p:cNvCxnSpPr/>
          <p:nvPr/>
        </p:nvCxnSpPr>
        <p:spPr>
          <a:xfrm flipH="1">
            <a:off x="6307138" y="5049838"/>
            <a:ext cx="577850" cy="28733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7913" name="Rectangle 35"/>
          <p:cNvSpPr>
            <a:spLocks noChangeArrowheads="1"/>
          </p:cNvSpPr>
          <p:nvPr/>
        </p:nvSpPr>
        <p:spPr bwMode="auto">
          <a:xfrm>
            <a:off x="6884988" y="4587875"/>
            <a:ext cx="2301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b="1">
                <a:solidFill>
                  <a:schemeClr val="accent2"/>
                </a:solidFill>
                <a:cs typeface="Arial" panose="020B0604020202020204" pitchFamily="34" charset="0"/>
              </a:rPr>
              <a:t>Ex : Nombre de paquets sur l’interface X</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14350" y="4572000"/>
            <a:ext cx="7772400" cy="1362075"/>
          </a:xfrm>
        </p:spPr>
        <p:txBody>
          <a:bodyPr/>
          <a:lstStyle/>
          <a:p>
            <a:pPr>
              <a:defRPr/>
            </a:pPr>
            <a:r>
              <a:rPr lang="fr-FR" dirty="0" smtClean="0"/>
              <a:t>Logiciels de supervision et métrologie</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16BD31-2CDD-46ED-9BC9-B9ED95CB7856}" type="slidenum">
              <a:rPr lang="fr-FR">
                <a:solidFill>
                  <a:srgbClr val="898989"/>
                </a:solidFill>
                <a:latin typeface="Calibri" panose="020F0502020204030204" pitchFamily="34" charset="0"/>
              </a:rPr>
              <a:pPr eaLnBrk="1" hangingPunct="1"/>
              <a:t>34</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u contenu 4"/>
          <p:cNvSpPr>
            <a:spLocks noGrp="1"/>
          </p:cNvSpPr>
          <p:nvPr>
            <p:ph idx="1"/>
          </p:nvPr>
        </p:nvSpPr>
        <p:spPr>
          <a:xfrm>
            <a:off x="285750" y="1357313"/>
            <a:ext cx="8572500" cy="4786312"/>
          </a:xfrm>
        </p:spPr>
        <p:txBody>
          <a:bodyPr/>
          <a:lstStyle/>
          <a:p>
            <a:pPr>
              <a:buFont typeface="Arial" charset="0"/>
              <a:buChar char="●"/>
              <a:defRPr/>
            </a:pPr>
            <a:r>
              <a:rPr lang="fr-FR" dirty="0" smtClean="0">
                <a:latin typeface="Arial" charset="0"/>
                <a:cs typeface="Arial" charset="0"/>
              </a:rPr>
              <a:t>Ces logiciels fonctionnent tous sur le même principe :</a:t>
            </a:r>
          </a:p>
          <a:p>
            <a:pPr lvl="1">
              <a:buFont typeface="Arial" charset="0"/>
              <a:buChar char="○"/>
              <a:defRPr/>
            </a:pPr>
            <a:r>
              <a:rPr lang="fr-FR" dirty="0" smtClean="0">
                <a:latin typeface="Arial" charset="0"/>
                <a:cs typeface="Arial" charset="0"/>
              </a:rPr>
              <a:t>collecter régulièrement les données de supervision sur les différents équipements en appelant un agent préinstallé (SNMP ou spécifique),</a:t>
            </a:r>
          </a:p>
          <a:p>
            <a:pPr lvl="1">
              <a:buFont typeface="Arial" charset="0"/>
              <a:buChar char="○"/>
              <a:defRPr/>
            </a:pPr>
            <a:r>
              <a:rPr lang="fr-FR" dirty="0" smtClean="0">
                <a:latin typeface="Arial" charset="0"/>
                <a:cs typeface="Arial" charset="0"/>
              </a:rPr>
              <a:t>stocker ces données dans une base de données,</a:t>
            </a:r>
          </a:p>
          <a:p>
            <a:pPr lvl="1">
              <a:buFont typeface="Arial" charset="0"/>
              <a:buChar char="○"/>
              <a:defRPr/>
            </a:pPr>
            <a:r>
              <a:rPr lang="fr-FR" dirty="0" smtClean="0">
                <a:latin typeface="Arial" charset="0"/>
                <a:cs typeface="Arial" charset="0"/>
              </a:rPr>
              <a:t>produire des représentations graphiques temporelles,</a:t>
            </a:r>
          </a:p>
          <a:p>
            <a:pPr lvl="1">
              <a:buFont typeface="Arial" charset="0"/>
              <a:buChar char="○"/>
              <a:defRPr/>
            </a:pPr>
            <a:r>
              <a:rPr lang="fr-FR" dirty="0" smtClean="0">
                <a:latin typeface="Arial" charset="0"/>
                <a:cs typeface="Arial" charset="0"/>
              </a:rPr>
              <a:t>rassembler l’ensemble de ces informations sur un site web.</a:t>
            </a:r>
          </a:p>
          <a:p>
            <a:pPr lvl="1">
              <a:buFont typeface="Arial" charset="0"/>
              <a:buChar char="○"/>
              <a:defRPr/>
            </a:pPr>
            <a:endParaRPr lang="fr-FR" dirty="0" smtClean="0">
              <a:latin typeface="Arial" charset="0"/>
              <a:cs typeface="Arial" charset="0"/>
            </a:endParaRPr>
          </a:p>
          <a:p>
            <a:pPr marL="0" indent="0">
              <a:buFont typeface="Arial" pitchFamily="34" charset="0"/>
              <a:buNone/>
              <a:defRPr/>
            </a:pPr>
            <a:r>
              <a:rPr lang="fr-FR" i="1" dirty="0" smtClean="0">
                <a:latin typeface="Arial" charset="0"/>
                <a:cs typeface="Arial" charset="0"/>
              </a:rPr>
              <a:t>MRTG, MUNIN, GANGLIA, CACTI, </a:t>
            </a:r>
            <a:endParaRPr lang="fr-FR" i="1" dirty="0">
              <a:latin typeface="Arial" charset="0"/>
              <a:cs typeface="Arial" charset="0"/>
            </a:endParaRPr>
          </a:p>
          <a:p>
            <a:pPr marL="0" indent="0">
              <a:buFont typeface="Arial" pitchFamily="34" charset="0"/>
              <a:buNone/>
              <a:defRPr/>
            </a:pPr>
            <a:r>
              <a:rPr lang="fr-FR" i="1" dirty="0" smtClean="0">
                <a:latin typeface="Arial" charset="0"/>
                <a:cs typeface="Arial" charset="0"/>
              </a:rPr>
              <a:t>CRICKET, TORRUS, NTOP, </a:t>
            </a:r>
            <a:r>
              <a:rPr lang="fr-FR" i="1" dirty="0" err="1" smtClean="0">
                <a:latin typeface="Arial" charset="0"/>
                <a:cs typeface="Arial" charset="0"/>
              </a:rPr>
              <a:t>Monitorix</a:t>
            </a:r>
            <a:endParaRPr lang="fr-FR" i="1" dirty="0">
              <a:latin typeface="Arial" charset="0"/>
              <a:cs typeface="Arial" charset="0"/>
            </a:endParaRPr>
          </a:p>
          <a:p>
            <a:pPr>
              <a:buFont typeface="Arial" charset="0"/>
              <a:buChar char="●"/>
              <a:defRPr/>
            </a:pPr>
            <a:endParaRPr lang="fr-FR" dirty="0">
              <a:latin typeface="Arial" charset="0"/>
              <a:cs typeface="Arial" charset="0"/>
            </a:endParaRPr>
          </a:p>
          <a:p>
            <a:pPr>
              <a:buFont typeface="Arial" charset="0"/>
              <a:buChar char="●"/>
              <a:defRPr/>
            </a:pPr>
            <a:endParaRPr lang="fr-FR" dirty="0">
              <a:latin typeface="Arial" charset="0"/>
              <a:cs typeface="Arial" charset="0"/>
            </a:endParaRPr>
          </a:p>
          <a:p>
            <a:pPr lvl="1">
              <a:buFont typeface="Arial" charset="0"/>
              <a:buChar char="○"/>
              <a:defRPr/>
            </a:pPr>
            <a:endParaRPr lang="fr-FR" dirty="0" smtClean="0">
              <a:latin typeface="Arial" charset="0"/>
              <a:cs typeface="Arial" charset="0"/>
            </a:endParaRPr>
          </a:p>
        </p:txBody>
      </p:sp>
      <p:sp>
        <p:nvSpPr>
          <p:cNvPr id="40963" name="Titre 3"/>
          <p:cNvSpPr>
            <a:spLocks noGrp="1"/>
          </p:cNvSpPr>
          <p:nvPr>
            <p:ph type="title"/>
          </p:nvPr>
        </p:nvSpPr>
        <p:spPr>
          <a:xfrm>
            <a:off x="285750" y="714375"/>
            <a:ext cx="8572500" cy="500063"/>
          </a:xfrm>
        </p:spPr>
        <p:txBody>
          <a:bodyPr/>
          <a:lstStyle/>
          <a:p>
            <a:r>
              <a:rPr lang="fr-FR" smtClean="0"/>
              <a:t>Logiciels de METROLOGIE</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1F2F97-082E-4CE0-8F99-F4D73C16820A}" type="slidenum">
              <a:rPr lang="fr-FR">
                <a:solidFill>
                  <a:schemeClr val="bg1"/>
                </a:solidFill>
                <a:latin typeface="Calibri" panose="020F0502020204030204" pitchFamily="34" charset="0"/>
              </a:rPr>
              <a:pPr eaLnBrk="1" hangingPunct="1"/>
              <a:t>35</a:t>
            </a:fld>
            <a:endParaRPr lang="fr-FR">
              <a:solidFill>
                <a:schemeClr val="bg1"/>
              </a:solidFill>
              <a:latin typeface="Calibri" panose="020F0502020204030204" pitchFamily="34" charset="0"/>
            </a:endParaRPr>
          </a:p>
        </p:txBody>
      </p:sp>
      <p:pic>
        <p:nvPicPr>
          <p:cNvPr id="5" name="Picture 9"/>
          <p:cNvPicPr>
            <a:picLocks noChangeAspect="1" noChangeArrowheads="1"/>
          </p:cNvPicPr>
          <p:nvPr/>
        </p:nvPicPr>
        <p:blipFill>
          <a:blip r:embed="rId2" cstate="print"/>
          <a:srcRect/>
          <a:stretch>
            <a:fillRect/>
          </a:stretch>
        </p:blipFill>
        <p:spPr bwMode="auto">
          <a:xfrm>
            <a:off x="6516216" y="4439552"/>
            <a:ext cx="2215624" cy="15639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contenu 4"/>
          <p:cNvSpPr>
            <a:spLocks noGrp="1"/>
          </p:cNvSpPr>
          <p:nvPr>
            <p:ph idx="1"/>
          </p:nvPr>
        </p:nvSpPr>
        <p:spPr>
          <a:xfrm>
            <a:off x="285750" y="1357313"/>
            <a:ext cx="8572500" cy="4786312"/>
          </a:xfrm>
        </p:spPr>
        <p:txBody>
          <a:bodyPr/>
          <a:lstStyle/>
          <a:p>
            <a:r>
              <a:rPr lang="en-GB" sz="1600" smtClean="0"/>
              <a:t>Parmi les fonctions couramment proposées par les logiciels de supervision, on peut citer:</a:t>
            </a:r>
          </a:p>
          <a:p>
            <a:endParaRPr lang="en-GB" sz="1600" smtClean="0"/>
          </a:p>
          <a:p>
            <a:pPr lvl="1"/>
            <a:r>
              <a:rPr lang="en-GB" sz="1500" smtClean="0"/>
              <a:t>L’accès aux MIB des équipements supervisés</a:t>
            </a:r>
          </a:p>
          <a:p>
            <a:pPr lvl="1"/>
            <a:r>
              <a:rPr lang="en-GB" sz="1500" smtClean="0"/>
              <a:t>La visualisation de la topologie du réseau, et l’état des équipements</a:t>
            </a:r>
          </a:p>
          <a:p>
            <a:pPr lvl="1"/>
            <a:r>
              <a:rPr lang="en-GB" sz="1500" smtClean="0"/>
              <a:t>La collecte et La gestion des traps (quel action sur quel événement)</a:t>
            </a:r>
          </a:p>
          <a:p>
            <a:pPr lvl="1"/>
            <a:r>
              <a:rPr lang="en-GB" sz="1500" smtClean="0"/>
              <a:t>L’affichage et l’enregistrement de statistiques sur des objets de la MIB (charge CPU, occupation mémoire, charge d’un lien, etc.)</a:t>
            </a:r>
          </a:p>
          <a:p>
            <a:pPr lvl="1"/>
            <a:r>
              <a:rPr lang="en-GB" sz="1500" smtClean="0"/>
              <a:t>La génération automatique de rapports</a:t>
            </a:r>
          </a:p>
          <a:p>
            <a:pPr lvl="1"/>
            <a:r>
              <a:rPr lang="en-GB" sz="1500" smtClean="0"/>
              <a:t>Pour les logiciels propriétaires : la configuration d’équipements, la sauvegarde et la gestion des logiciels et configurations</a:t>
            </a:r>
          </a:p>
          <a:p>
            <a:endParaRPr lang="fr-FR" sz="1600" smtClean="0"/>
          </a:p>
          <a:p>
            <a:r>
              <a:rPr lang="fr-FR" sz="1600" smtClean="0"/>
              <a:t>Ces logiciels permettent souvent de créer des graphiques avec les données obtenues, mais sans la flexibilité des logiciels de métrologie.</a:t>
            </a:r>
          </a:p>
        </p:txBody>
      </p:sp>
      <p:sp>
        <p:nvSpPr>
          <p:cNvPr id="41987" name="Titre 3"/>
          <p:cNvSpPr>
            <a:spLocks noGrp="1"/>
          </p:cNvSpPr>
          <p:nvPr>
            <p:ph type="title"/>
          </p:nvPr>
        </p:nvSpPr>
        <p:spPr>
          <a:xfrm>
            <a:off x="285750" y="714375"/>
            <a:ext cx="8572500" cy="500063"/>
          </a:xfrm>
        </p:spPr>
        <p:txBody>
          <a:bodyPr/>
          <a:lstStyle/>
          <a:p>
            <a:r>
              <a:rPr lang="fr-FR" smtClean="0"/>
              <a:t>Logiciels de SUPERVISION</a:t>
            </a:r>
          </a:p>
        </p:txBody>
      </p:sp>
      <p:sp>
        <p:nvSpPr>
          <p:cNvPr id="3" name="Espace réservé du numéro de diapositive 2"/>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A02754-9365-4AD3-9D46-97666B47D574}" type="slidenum">
              <a:rPr lang="fr-FR">
                <a:solidFill>
                  <a:schemeClr val="bg1"/>
                </a:solidFill>
                <a:latin typeface="Calibri" panose="020F0502020204030204" pitchFamily="34" charset="0"/>
              </a:rPr>
              <a:pPr eaLnBrk="1" hangingPunct="1"/>
              <a:t>36</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u contenu 1"/>
          <p:cNvSpPr>
            <a:spLocks noGrp="1"/>
          </p:cNvSpPr>
          <p:nvPr>
            <p:ph idx="1"/>
          </p:nvPr>
        </p:nvSpPr>
        <p:spPr>
          <a:xfrm>
            <a:off x="285750" y="1357313"/>
            <a:ext cx="8572500" cy="4786312"/>
          </a:xfrm>
        </p:spPr>
        <p:txBody>
          <a:bodyPr/>
          <a:lstStyle/>
          <a:p>
            <a:r>
              <a:rPr lang="fr-FR" smtClean="0"/>
              <a:t>Logiciels de SUPERVISION Open-Source : MONIT, XYMON / HOBBIT, NAGIOS, ZABBIX, MONALISA, OpenNMS, ZENOSS CORE</a:t>
            </a:r>
          </a:p>
          <a:p>
            <a:endParaRPr lang="fr-FR" smtClean="0"/>
          </a:p>
          <a:p>
            <a:r>
              <a:rPr lang="fr-FR" smtClean="0"/>
              <a:t>Logiciels de SUPERVISION éditeurs : HP Open View, Castle Rock SNMPC, CA Unicenter,  Microsoft SCOM,  Ipswitch WhatsUp Gold, IBM Tivoli Netcool, Luteus LoriotPro</a:t>
            </a:r>
          </a:p>
          <a:p>
            <a:endParaRPr lang="fr-FR" smtClean="0"/>
          </a:p>
          <a:p>
            <a:endParaRPr lang="fr-FR" smtClean="0"/>
          </a:p>
          <a:p>
            <a:endParaRPr lang="fr-FR" smtClean="0"/>
          </a:p>
          <a:p>
            <a:endParaRPr lang="fr-FR" smtClean="0"/>
          </a:p>
        </p:txBody>
      </p:sp>
      <p:sp>
        <p:nvSpPr>
          <p:cNvPr id="43011" name="Titre 2"/>
          <p:cNvSpPr>
            <a:spLocks noGrp="1"/>
          </p:cNvSpPr>
          <p:nvPr>
            <p:ph type="title"/>
          </p:nvPr>
        </p:nvSpPr>
        <p:spPr>
          <a:xfrm>
            <a:off x="285750" y="714375"/>
            <a:ext cx="8572500" cy="500063"/>
          </a:xfrm>
        </p:spPr>
        <p:txBody>
          <a:bodyPr/>
          <a:lstStyle/>
          <a:p>
            <a:r>
              <a:rPr lang="fr-FR" smtClean="0"/>
              <a:t>Logiciels de SUPERVISION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6D09A0-3B9B-42A1-9056-30C24B6FC79A}" type="slidenum">
              <a:rPr lang="fr-FR">
                <a:solidFill>
                  <a:schemeClr val="bg1"/>
                </a:solidFill>
                <a:latin typeface="Calibri" panose="020F0502020204030204" pitchFamily="34" charset="0"/>
              </a:rPr>
              <a:pPr eaLnBrk="1" hangingPunct="1"/>
              <a:t>37</a:t>
            </a:fld>
            <a:endParaRPr lang="fr-FR">
              <a:solidFill>
                <a:schemeClr val="bg1"/>
              </a:solidFill>
              <a:latin typeface="Calibri" panose="020F0502020204030204" pitchFamily="34" charset="0"/>
            </a:endParaRPr>
          </a:p>
        </p:txBody>
      </p:sp>
      <p:pic>
        <p:nvPicPr>
          <p:cNvPr id="5" name="Picture 4"/>
          <p:cNvPicPr>
            <a:picLocks noChangeAspect="1" noChangeArrowheads="1"/>
          </p:cNvPicPr>
          <p:nvPr/>
        </p:nvPicPr>
        <p:blipFill>
          <a:blip r:embed="rId2" cstate="print"/>
          <a:srcRect/>
          <a:stretch>
            <a:fillRect/>
          </a:stretch>
        </p:blipFill>
        <p:spPr bwMode="auto">
          <a:xfrm>
            <a:off x="6385015" y="4293096"/>
            <a:ext cx="2278625" cy="16511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30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313" y="4292600"/>
            <a:ext cx="2449512"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14350" y="4572000"/>
            <a:ext cx="7772400" cy="1362075"/>
          </a:xfrm>
        </p:spPr>
        <p:txBody>
          <a:bodyPr/>
          <a:lstStyle/>
          <a:p>
            <a:pPr>
              <a:defRPr/>
            </a:pPr>
            <a:r>
              <a:rPr lang="fr-FR" dirty="0" smtClean="0"/>
              <a:t>Logiciels d’administration</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5D60BB-95CC-4FDA-AD12-D5BA46582A5B}" type="slidenum">
              <a:rPr lang="fr-FR">
                <a:solidFill>
                  <a:srgbClr val="898989"/>
                </a:solidFill>
                <a:latin typeface="Calibri" panose="020F0502020204030204" pitchFamily="34" charset="0"/>
              </a:rPr>
              <a:pPr eaLnBrk="1" hangingPunct="1"/>
              <a:t>38</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contenu 1"/>
          <p:cNvSpPr>
            <a:spLocks noGrp="1"/>
          </p:cNvSpPr>
          <p:nvPr>
            <p:ph idx="1"/>
          </p:nvPr>
        </p:nvSpPr>
        <p:spPr>
          <a:xfrm>
            <a:off x="285750" y="1357313"/>
            <a:ext cx="8572500" cy="4786312"/>
          </a:xfrm>
        </p:spPr>
        <p:txBody>
          <a:bodyPr/>
          <a:lstStyle/>
          <a:p>
            <a:pPr>
              <a:buFont typeface="Arial" pitchFamily="34" charset="0"/>
              <a:buChar char="○"/>
            </a:pPr>
            <a:r>
              <a:rPr lang="fr-FR" smtClean="0"/>
              <a:t>Kiwi Cattools : sauvegarde automatique des équipements réseaux et d’autres tâches d’automatisation</a:t>
            </a:r>
          </a:p>
          <a:p>
            <a:pPr>
              <a:buFont typeface="Arial" pitchFamily="34" charset="0"/>
              <a:buChar char="○"/>
            </a:pPr>
            <a:r>
              <a:rPr lang="fr-FR" smtClean="0"/>
              <a:t>mRemote : gestion des connexions aux équipements (RDP, telnet, SSH, VNC, http, etc.)</a:t>
            </a:r>
          </a:p>
          <a:p>
            <a:pPr>
              <a:buFont typeface="Arial" pitchFamily="34" charset="0"/>
              <a:buChar char="○"/>
            </a:pPr>
            <a:r>
              <a:rPr lang="fr-FR" smtClean="0"/>
              <a:t>puTTY, WinSCP : accès SSH</a:t>
            </a:r>
          </a:p>
          <a:p>
            <a:pPr>
              <a:buFont typeface="Arial" pitchFamily="34" charset="0"/>
              <a:buChar char="○"/>
            </a:pPr>
            <a:r>
              <a:rPr lang="fr-FR" smtClean="0"/>
              <a:t>Keepass, TrueCrypt : protection des données</a:t>
            </a:r>
          </a:p>
          <a:p>
            <a:pPr>
              <a:buFont typeface="Arial" pitchFamily="34" charset="0"/>
              <a:buChar char="○"/>
            </a:pPr>
            <a:r>
              <a:rPr lang="fr-FR" smtClean="0"/>
              <a:t>Look@LAN Network Monitor : scanner réseau</a:t>
            </a:r>
          </a:p>
          <a:p>
            <a:pPr>
              <a:buFont typeface="Arial" pitchFamily="34" charset="0"/>
              <a:buChar char="○"/>
            </a:pPr>
            <a:r>
              <a:rPr lang="fr-FR" smtClean="0"/>
              <a:t>Wireshark  : Analyseur réseau</a:t>
            </a:r>
          </a:p>
          <a:p>
            <a:endParaRPr lang="fr-FR" smtClean="0"/>
          </a:p>
        </p:txBody>
      </p:sp>
      <p:sp>
        <p:nvSpPr>
          <p:cNvPr id="45059" name="Titre 2"/>
          <p:cNvSpPr>
            <a:spLocks noGrp="1"/>
          </p:cNvSpPr>
          <p:nvPr>
            <p:ph type="title"/>
          </p:nvPr>
        </p:nvSpPr>
        <p:spPr>
          <a:xfrm>
            <a:off x="285750" y="714375"/>
            <a:ext cx="8572500" cy="500063"/>
          </a:xfrm>
        </p:spPr>
        <p:txBody>
          <a:bodyPr/>
          <a:lstStyle/>
          <a:p>
            <a:r>
              <a:rPr lang="fr-FR" smtClean="0"/>
              <a:t>Pour OS Windows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7A3B5E-CF68-4842-AF5E-ECF2E1982505}" type="slidenum">
              <a:rPr lang="fr-FR">
                <a:solidFill>
                  <a:schemeClr val="bg1"/>
                </a:solidFill>
                <a:latin typeface="Calibri" panose="020F0502020204030204" pitchFamily="34" charset="0"/>
              </a:rPr>
              <a:pPr eaLnBrk="1" hangingPunct="1"/>
              <a:t>39</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92500" lnSpcReduction="20000"/>
          </a:bodyPr>
          <a:lstStyle/>
          <a:p>
            <a:pPr>
              <a:defRPr/>
            </a:pPr>
            <a:r>
              <a:rPr lang="fr-FR" dirty="0" smtClean="0"/>
              <a:t>Croissance des réseaux informatiques</a:t>
            </a:r>
          </a:p>
          <a:p>
            <a:pPr lvl="1">
              <a:defRPr/>
            </a:pPr>
            <a:r>
              <a:rPr lang="fr-FR" dirty="0" smtClean="0"/>
              <a:t>Autrefois : concentrés sur des gros systèmes avec terminaux déportées</a:t>
            </a:r>
          </a:p>
          <a:p>
            <a:pPr lvl="1">
              <a:defRPr/>
            </a:pPr>
            <a:r>
              <a:rPr lang="fr-FR" dirty="0" smtClean="0"/>
              <a:t>Maintenant : éclatés sur différents environnements</a:t>
            </a:r>
          </a:p>
          <a:p>
            <a:pPr>
              <a:defRPr/>
            </a:pPr>
            <a:endParaRPr lang="fr-FR" dirty="0" smtClean="0"/>
          </a:p>
          <a:p>
            <a:pPr>
              <a:defRPr/>
            </a:pPr>
            <a:r>
              <a:rPr lang="fr-FR" dirty="0" smtClean="0"/>
              <a:t>La tendance va à regrouper des systèmes autrefois indépendants :</a:t>
            </a:r>
          </a:p>
          <a:p>
            <a:pPr lvl="1">
              <a:defRPr/>
            </a:pPr>
            <a:r>
              <a:rPr lang="fr-FR" dirty="0" smtClean="0"/>
              <a:t>Téléphonie sur IP et Interphonie sur IP</a:t>
            </a:r>
          </a:p>
          <a:p>
            <a:pPr lvl="1">
              <a:defRPr/>
            </a:pPr>
            <a:r>
              <a:rPr lang="fr-FR" dirty="0" smtClean="0"/>
              <a:t>Vidéo sur IP (caméras, télévision)</a:t>
            </a:r>
          </a:p>
          <a:p>
            <a:pPr lvl="1">
              <a:defRPr/>
            </a:pPr>
            <a:r>
              <a:rPr lang="fr-FR" dirty="0" smtClean="0"/>
              <a:t>SCSI over Ethernet (</a:t>
            </a:r>
            <a:r>
              <a:rPr lang="fr-FR" dirty="0" err="1" smtClean="0"/>
              <a:t>iSCSI</a:t>
            </a:r>
            <a:r>
              <a:rPr lang="fr-FR" dirty="0" smtClean="0"/>
              <a:t>), </a:t>
            </a:r>
            <a:r>
              <a:rPr lang="fr-FR" dirty="0" err="1" smtClean="0"/>
              <a:t>Fiber</a:t>
            </a:r>
            <a:r>
              <a:rPr lang="fr-FR" dirty="0" smtClean="0"/>
              <a:t> Channel over Ethernet (</a:t>
            </a:r>
            <a:r>
              <a:rPr lang="fr-FR" dirty="0" err="1" smtClean="0"/>
              <a:t>FCoE</a:t>
            </a:r>
            <a:r>
              <a:rPr lang="fr-FR" dirty="0" smtClean="0"/>
              <a:t>)</a:t>
            </a:r>
            <a:endParaRPr lang="fr-FR" dirty="0"/>
          </a:p>
          <a:p>
            <a:pPr>
              <a:defRPr/>
            </a:pPr>
            <a:endParaRPr lang="fr-FR" dirty="0" smtClean="0"/>
          </a:p>
          <a:p>
            <a:pPr>
              <a:defRPr/>
            </a:pPr>
            <a:r>
              <a:rPr lang="fr-FR" dirty="0" smtClean="0"/>
              <a:t>Dépendance des entreprises vis-à-vis de leur SI et plus particulièrement dudit réseau.</a:t>
            </a:r>
          </a:p>
          <a:p>
            <a:pPr lvl="1">
              <a:defRPr/>
            </a:pPr>
            <a:r>
              <a:rPr lang="fr-FR" dirty="0" smtClean="0"/>
              <a:t>Besoin de contrôler l’état et la qualité</a:t>
            </a:r>
          </a:p>
        </p:txBody>
      </p:sp>
      <p:sp>
        <p:nvSpPr>
          <p:cNvPr id="8195" name="Titre 2"/>
          <p:cNvSpPr>
            <a:spLocks noGrp="1"/>
          </p:cNvSpPr>
          <p:nvPr>
            <p:ph type="title"/>
          </p:nvPr>
        </p:nvSpPr>
        <p:spPr>
          <a:xfrm>
            <a:off x="285750" y="714375"/>
            <a:ext cx="8572500" cy="500063"/>
          </a:xfrm>
        </p:spPr>
        <p:txBody>
          <a:bodyPr/>
          <a:lstStyle/>
          <a:p>
            <a:r>
              <a:rPr lang="fr-FR" smtClean="0"/>
              <a:t>Introduction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C4D052-2593-415A-8ACA-721809A16129}" type="slidenum">
              <a:rPr lang="fr-FR">
                <a:solidFill>
                  <a:schemeClr val="bg1"/>
                </a:solidFill>
                <a:latin typeface="Calibri" panose="020F0502020204030204" pitchFamily="34" charset="0"/>
              </a:rPr>
              <a:pPr eaLnBrk="1" hangingPunct="1"/>
              <a:t>4</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u contenu 1"/>
          <p:cNvSpPr>
            <a:spLocks noGrp="1"/>
          </p:cNvSpPr>
          <p:nvPr>
            <p:ph idx="1"/>
          </p:nvPr>
        </p:nvSpPr>
        <p:spPr>
          <a:xfrm>
            <a:off x="285750" y="1357313"/>
            <a:ext cx="8572500" cy="4786312"/>
          </a:xfrm>
        </p:spPr>
        <p:txBody>
          <a:bodyPr/>
          <a:lstStyle/>
          <a:p>
            <a:pPr>
              <a:buFont typeface="Arial" pitchFamily="34" charset="0"/>
              <a:buChar char="○"/>
            </a:pPr>
            <a:r>
              <a:rPr lang="fr-FR" smtClean="0"/>
              <a:t>Nmap : Scanner réseau</a:t>
            </a:r>
          </a:p>
          <a:p>
            <a:pPr>
              <a:buFont typeface="Arial" pitchFamily="34" charset="0"/>
              <a:buChar char="○"/>
            </a:pPr>
            <a:r>
              <a:rPr lang="fr-FR" smtClean="0"/>
              <a:t>Metasploit : Outil de détection et de tests de vulnérabilités</a:t>
            </a:r>
          </a:p>
          <a:p>
            <a:pPr>
              <a:buFont typeface="Arial" pitchFamily="34" charset="0"/>
              <a:buChar char="○"/>
            </a:pPr>
            <a:r>
              <a:rPr lang="fr-FR" smtClean="0"/>
              <a:t>Nessus : Outil de détection de vulnérabilités</a:t>
            </a:r>
          </a:p>
          <a:p>
            <a:pPr>
              <a:buFont typeface="Arial" pitchFamily="34" charset="0"/>
              <a:buChar char="○"/>
            </a:pPr>
            <a:r>
              <a:rPr lang="fr-FR" smtClean="0"/>
              <a:t>Snort : Détection et prévention des intrusions</a:t>
            </a:r>
          </a:p>
          <a:p>
            <a:pPr>
              <a:buFont typeface="Arial" pitchFamily="34" charset="0"/>
              <a:buChar char="○"/>
            </a:pPr>
            <a:r>
              <a:rPr lang="fr-FR" smtClean="0"/>
              <a:t>Wireshark  : Analyseur réseau</a:t>
            </a:r>
          </a:p>
          <a:p>
            <a:pPr>
              <a:buFont typeface="Arial" pitchFamily="34" charset="0"/>
              <a:buChar char="○"/>
            </a:pPr>
            <a:r>
              <a:rPr lang="fr-FR" smtClean="0"/>
              <a:t>Cain &amp; Abel : Outil de récupération de mots de passe pour Windows</a:t>
            </a:r>
          </a:p>
          <a:p>
            <a:pPr>
              <a:buFont typeface="Arial" pitchFamily="34" charset="0"/>
              <a:buChar char="○"/>
            </a:pPr>
            <a:r>
              <a:rPr lang="fr-FR" smtClean="0"/>
              <a:t>Kismet : outil de détection, de capture et d’analyse des réseaux wifi</a:t>
            </a:r>
          </a:p>
        </p:txBody>
      </p:sp>
      <p:sp>
        <p:nvSpPr>
          <p:cNvPr id="46083" name="Titre 2"/>
          <p:cNvSpPr>
            <a:spLocks noGrp="1"/>
          </p:cNvSpPr>
          <p:nvPr>
            <p:ph type="title"/>
          </p:nvPr>
        </p:nvSpPr>
        <p:spPr>
          <a:xfrm>
            <a:off x="285750" y="714375"/>
            <a:ext cx="8572500" cy="500063"/>
          </a:xfrm>
        </p:spPr>
        <p:txBody>
          <a:bodyPr/>
          <a:lstStyle/>
          <a:p>
            <a:r>
              <a:rPr lang="fr-FR" smtClean="0"/>
              <a:t>Pour OS Linux</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AA5809-AB8C-4E0C-AB0D-D5EDA3C53AA6}" type="slidenum">
              <a:rPr lang="fr-FR">
                <a:solidFill>
                  <a:schemeClr val="bg1"/>
                </a:solidFill>
                <a:latin typeface="Calibri" panose="020F0502020204030204" pitchFamily="34" charset="0"/>
              </a:rPr>
              <a:pPr eaLnBrk="1" hangingPunct="1"/>
              <a:t>40</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u contenu 1"/>
          <p:cNvSpPr>
            <a:spLocks noGrp="1"/>
          </p:cNvSpPr>
          <p:nvPr>
            <p:ph idx="1"/>
          </p:nvPr>
        </p:nvSpPr>
        <p:spPr>
          <a:xfrm>
            <a:off x="285750" y="1357313"/>
            <a:ext cx="8572500" cy="4786312"/>
          </a:xfrm>
        </p:spPr>
        <p:txBody>
          <a:bodyPr/>
          <a:lstStyle/>
          <a:p>
            <a:pPr>
              <a:buFont typeface="Arial" pitchFamily="34" charset="0"/>
              <a:buChar char="○"/>
            </a:pPr>
            <a:r>
              <a:rPr lang="fr-FR" smtClean="0"/>
              <a:t>OCSi NG : Outil d’inventaire d’un parc informatique</a:t>
            </a:r>
          </a:p>
          <a:p>
            <a:pPr>
              <a:buFont typeface="Arial" pitchFamily="34" charset="0"/>
              <a:buChar char="○"/>
            </a:pPr>
            <a:r>
              <a:rPr lang="fr-FR" smtClean="0"/>
              <a:t>GLPI : Outil de gestion de parc</a:t>
            </a:r>
          </a:p>
          <a:p>
            <a:pPr>
              <a:buFont typeface="Arial" pitchFamily="34" charset="0"/>
              <a:buChar char="○"/>
            </a:pPr>
            <a:r>
              <a:rPr lang="fr-FR" smtClean="0"/>
              <a:t>Network WeatherMap : Météo d’un réseau </a:t>
            </a:r>
          </a:p>
          <a:p>
            <a:pPr>
              <a:buFont typeface="Arial" pitchFamily="34" charset="0"/>
              <a:buChar char="○"/>
            </a:pPr>
            <a:r>
              <a:rPr lang="fr-FR" smtClean="0"/>
              <a:t>Octopussy : centralisation des logs</a:t>
            </a:r>
          </a:p>
        </p:txBody>
      </p:sp>
      <p:sp>
        <p:nvSpPr>
          <p:cNvPr id="47107" name="Titre 2"/>
          <p:cNvSpPr>
            <a:spLocks noGrp="1"/>
          </p:cNvSpPr>
          <p:nvPr>
            <p:ph type="title"/>
          </p:nvPr>
        </p:nvSpPr>
        <p:spPr>
          <a:xfrm>
            <a:off x="285750" y="714375"/>
            <a:ext cx="8572500" cy="500063"/>
          </a:xfrm>
        </p:spPr>
        <p:txBody>
          <a:bodyPr/>
          <a:lstStyle/>
          <a:p>
            <a:r>
              <a:rPr lang="fr-FR" smtClean="0"/>
              <a:t>Applications serveurs</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EFB4B3-B9F4-4E1E-8C1B-ABFED650B148}" type="slidenum">
              <a:rPr lang="fr-FR">
                <a:solidFill>
                  <a:schemeClr val="bg1"/>
                </a:solidFill>
                <a:latin typeface="Calibri" panose="020F0502020204030204" pitchFamily="34" charset="0"/>
              </a:rPr>
              <a:pPr eaLnBrk="1" hangingPunct="1"/>
              <a:t>41</a:t>
            </a:fld>
            <a:endParaRPr lang="fr-FR">
              <a:solidFill>
                <a:schemeClr val="bg1"/>
              </a:solidFill>
              <a:latin typeface="Calibri" panose="020F0502020204030204" pitchFamily="34" charset="0"/>
            </a:endParaRPr>
          </a:p>
        </p:txBody>
      </p:sp>
      <p:pic>
        <p:nvPicPr>
          <p:cNvPr id="47109" name="Picture 4" descr="Chav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429000"/>
            <a:ext cx="45593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fontScale="92500"/>
          </a:bodyPr>
          <a:lstStyle/>
          <a:p>
            <a:pPr>
              <a:defRPr/>
            </a:pPr>
            <a:r>
              <a:rPr lang="fr-FR" dirty="0" smtClean="0"/>
              <a:t>La </a:t>
            </a:r>
            <a:r>
              <a:rPr lang="fr-FR" dirty="0"/>
              <a:t>donnée subit souvent un traitement particulier : sauvegarde, archivage, haute-disponibilité (matérielle, logicielle)</a:t>
            </a:r>
          </a:p>
          <a:p>
            <a:pPr lvl="1">
              <a:defRPr/>
            </a:pPr>
            <a:r>
              <a:rPr lang="fr-FR" dirty="0"/>
              <a:t>Le rôle des équipes informatiques est de contrôler le bon fonctionnement de ces systèmes qui hébergent les données.</a:t>
            </a:r>
          </a:p>
          <a:p>
            <a:pPr>
              <a:defRPr/>
            </a:pPr>
            <a:endParaRPr lang="fr-FR" dirty="0"/>
          </a:p>
          <a:p>
            <a:pPr>
              <a:defRPr/>
            </a:pPr>
            <a:r>
              <a:rPr lang="fr-FR" dirty="0"/>
              <a:t>Le réseau (infrastructure de transit des données entre les équipements serveurs et les postes de travail) ne subit pas toujours les mêmes attentions, voir est négligé. Pourtant, il est au cœur des enjeux de :</a:t>
            </a:r>
          </a:p>
          <a:p>
            <a:pPr lvl="1">
              <a:defRPr/>
            </a:pPr>
            <a:r>
              <a:rPr lang="fr-FR" dirty="0"/>
              <a:t>Performance</a:t>
            </a:r>
          </a:p>
          <a:p>
            <a:pPr lvl="1">
              <a:defRPr/>
            </a:pPr>
            <a:r>
              <a:rPr lang="fr-FR" dirty="0"/>
              <a:t>Disponibilité </a:t>
            </a:r>
          </a:p>
          <a:p>
            <a:pPr lvl="1">
              <a:defRPr/>
            </a:pPr>
            <a:r>
              <a:rPr lang="fr-FR" dirty="0"/>
              <a:t>Intégrité</a:t>
            </a:r>
          </a:p>
          <a:p>
            <a:pPr>
              <a:defRPr/>
            </a:pPr>
            <a:endParaRPr lang="fr-FR" dirty="0"/>
          </a:p>
        </p:txBody>
      </p:sp>
      <p:sp>
        <p:nvSpPr>
          <p:cNvPr id="9219" name="Titre 2"/>
          <p:cNvSpPr>
            <a:spLocks noGrp="1"/>
          </p:cNvSpPr>
          <p:nvPr>
            <p:ph type="title"/>
          </p:nvPr>
        </p:nvSpPr>
        <p:spPr>
          <a:xfrm>
            <a:off x="285750" y="714375"/>
            <a:ext cx="8572500" cy="500063"/>
          </a:xfrm>
        </p:spPr>
        <p:txBody>
          <a:bodyPr/>
          <a:lstStyle/>
          <a:p>
            <a:r>
              <a:rPr lang="fr-FR" smtClean="0"/>
              <a:t>Introduction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6A8B07-F46A-45D7-936E-0C96542F6E24}" type="slidenum">
              <a:rPr lang="fr-FR">
                <a:solidFill>
                  <a:schemeClr val="bg1"/>
                </a:solidFill>
                <a:latin typeface="Calibri" panose="020F0502020204030204" pitchFamily="34" charset="0"/>
              </a:rPr>
              <a:pPr eaLnBrk="1" hangingPunct="1"/>
              <a:t>5</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50" y="1357313"/>
            <a:ext cx="8572500" cy="4786312"/>
          </a:xfrm>
        </p:spPr>
        <p:txBody>
          <a:bodyPr>
            <a:normAutofit/>
          </a:bodyPr>
          <a:lstStyle/>
          <a:p>
            <a:pPr>
              <a:defRPr/>
            </a:pPr>
            <a:r>
              <a:rPr lang="fr-FR" dirty="0" smtClean="0"/>
              <a:t>L’administration : c’est </a:t>
            </a:r>
            <a:r>
              <a:rPr lang="fr-FR" dirty="0"/>
              <a:t>l’ensemble des moyens mis en œuvre pour garantir l’efficacité </a:t>
            </a:r>
            <a:r>
              <a:rPr lang="fr-FR" dirty="0" smtClean="0"/>
              <a:t>du système et sa disponibilité</a:t>
            </a:r>
            <a:r>
              <a:rPr lang="fr-FR" dirty="0"/>
              <a:t>, pour assurer la surveillance des coûts et la planification des évolutions</a:t>
            </a:r>
            <a:r>
              <a:rPr lang="fr-FR" dirty="0" smtClean="0"/>
              <a:t>.</a:t>
            </a:r>
          </a:p>
          <a:p>
            <a:pPr>
              <a:defRPr/>
            </a:pPr>
            <a:endParaRPr lang="fr-FR" dirty="0"/>
          </a:p>
          <a:p>
            <a:pPr>
              <a:defRPr/>
            </a:pPr>
            <a:r>
              <a:rPr lang="fr-FR" dirty="0"/>
              <a:t>L’administration d’un réseau suppose l’existence d’une base </a:t>
            </a:r>
            <a:r>
              <a:rPr lang="fr-FR" dirty="0" smtClean="0"/>
              <a:t>d’informations </a:t>
            </a:r>
            <a:r>
              <a:rPr lang="fr-FR" dirty="0"/>
              <a:t>décrivant l’ensemble des objets administrés.</a:t>
            </a:r>
          </a:p>
          <a:p>
            <a:pPr marL="0" indent="0">
              <a:buFont typeface="Arial" pitchFamily="34" charset="0"/>
              <a:buNone/>
              <a:defRPr/>
            </a:pPr>
            <a:endParaRPr lang="fr-FR" dirty="0"/>
          </a:p>
        </p:txBody>
      </p:sp>
      <p:sp>
        <p:nvSpPr>
          <p:cNvPr id="10243" name="Titre 2"/>
          <p:cNvSpPr>
            <a:spLocks noGrp="1"/>
          </p:cNvSpPr>
          <p:nvPr>
            <p:ph type="title"/>
          </p:nvPr>
        </p:nvSpPr>
        <p:spPr>
          <a:xfrm>
            <a:off x="285750" y="714375"/>
            <a:ext cx="8572500" cy="500063"/>
          </a:xfrm>
        </p:spPr>
        <p:txBody>
          <a:bodyPr/>
          <a:lstStyle/>
          <a:p>
            <a:r>
              <a:rPr lang="fr-FR" smtClean="0"/>
              <a:t>Introduction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74ECA4-3676-4246-A1AA-723E83E3C7E9}" type="slidenum">
              <a:rPr lang="fr-FR">
                <a:solidFill>
                  <a:schemeClr val="bg1"/>
                </a:solidFill>
                <a:latin typeface="Calibri" panose="020F0502020204030204" pitchFamily="34" charset="0"/>
              </a:rPr>
              <a:pPr eaLnBrk="1" hangingPunct="1"/>
              <a:t>6</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14350" y="4572000"/>
            <a:ext cx="7772400" cy="1362075"/>
          </a:xfrm>
        </p:spPr>
        <p:txBody>
          <a:bodyPr/>
          <a:lstStyle/>
          <a:p>
            <a:pPr>
              <a:defRPr/>
            </a:pPr>
            <a:r>
              <a:rPr lang="fr-FR" dirty="0"/>
              <a:t>L’approche structurée de </a:t>
            </a:r>
            <a:r>
              <a:rPr lang="fr-FR" dirty="0" smtClean="0"/>
              <a:t>l’administration</a:t>
            </a:r>
            <a:endParaRPr lang="fr-FR" dirty="0"/>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4FF061-03FB-43F6-9A3A-00F902AEFFA0}" type="slidenum">
              <a:rPr lang="fr-FR">
                <a:solidFill>
                  <a:srgbClr val="898989"/>
                </a:solidFill>
                <a:latin typeface="Calibri" panose="020F0502020204030204" pitchFamily="34" charset="0"/>
              </a:rPr>
              <a:pPr eaLnBrk="1" hangingPunct="1"/>
              <a:t>7</a:t>
            </a:fld>
            <a:endParaRPr lang="fr-FR">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contenu 1"/>
          <p:cNvSpPr>
            <a:spLocks noGrp="1"/>
          </p:cNvSpPr>
          <p:nvPr>
            <p:ph idx="1"/>
          </p:nvPr>
        </p:nvSpPr>
        <p:spPr>
          <a:xfrm>
            <a:off x="285750" y="1357313"/>
            <a:ext cx="8572500" cy="4786312"/>
          </a:xfrm>
        </p:spPr>
        <p:txBody>
          <a:bodyPr/>
          <a:lstStyle/>
          <a:p>
            <a:r>
              <a:rPr lang="fr-FR" smtClean="0"/>
              <a:t>L’ISO (Organisation internationale de normalisation) distingue cinq domaines de l'administration réseau :</a:t>
            </a:r>
          </a:p>
        </p:txBody>
      </p:sp>
      <p:sp>
        <p:nvSpPr>
          <p:cNvPr id="9" name="Rectangle 8"/>
          <p:cNvSpPr/>
          <p:nvPr/>
        </p:nvSpPr>
        <p:spPr>
          <a:xfrm>
            <a:off x="684213" y="5518150"/>
            <a:ext cx="7704137" cy="6477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b="1" dirty="0">
                <a:latin typeface="Arial" pitchFamily="34" charset="0"/>
                <a:cs typeface="Arial" pitchFamily="34" charset="0"/>
              </a:rPr>
              <a:t>GESTION DES CONFIGURATIONS</a:t>
            </a:r>
          </a:p>
        </p:txBody>
      </p:sp>
      <p:sp>
        <p:nvSpPr>
          <p:cNvPr id="12292" name="Titre 2"/>
          <p:cNvSpPr>
            <a:spLocks noGrp="1"/>
          </p:cNvSpPr>
          <p:nvPr>
            <p:ph type="title"/>
          </p:nvPr>
        </p:nvSpPr>
        <p:spPr>
          <a:xfrm>
            <a:off x="285750" y="714375"/>
            <a:ext cx="8572500" cy="500063"/>
          </a:xfrm>
        </p:spPr>
        <p:txBody>
          <a:bodyPr/>
          <a:lstStyle/>
          <a:p>
            <a:r>
              <a:rPr lang="fr-FR" smtClean="0"/>
              <a:t>L’approche structurée de l’administration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7301BE-3C4A-4A45-B454-80067964101C}" type="slidenum">
              <a:rPr lang="fr-FR">
                <a:solidFill>
                  <a:schemeClr val="bg1"/>
                </a:solidFill>
                <a:latin typeface="Calibri" panose="020F0502020204030204" pitchFamily="34" charset="0"/>
              </a:rPr>
              <a:pPr eaLnBrk="1" hangingPunct="1"/>
              <a:t>8</a:t>
            </a:fld>
            <a:endParaRPr lang="fr-FR">
              <a:solidFill>
                <a:schemeClr val="bg1"/>
              </a:solidFill>
              <a:latin typeface="Calibri" panose="020F0502020204030204" pitchFamily="34" charset="0"/>
            </a:endParaRPr>
          </a:p>
        </p:txBody>
      </p:sp>
      <p:sp>
        <p:nvSpPr>
          <p:cNvPr id="6" name="Rectangle 5"/>
          <p:cNvSpPr/>
          <p:nvPr/>
        </p:nvSpPr>
        <p:spPr>
          <a:xfrm>
            <a:off x="684213" y="2278063"/>
            <a:ext cx="7704137" cy="6477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b="1" dirty="0">
                <a:latin typeface="Arial" pitchFamily="34" charset="0"/>
                <a:cs typeface="Arial" pitchFamily="34" charset="0"/>
              </a:rPr>
              <a:t>GESTION DE LA SECURITE</a:t>
            </a:r>
          </a:p>
        </p:txBody>
      </p:sp>
      <p:sp>
        <p:nvSpPr>
          <p:cNvPr id="8" name="Rectangle 7"/>
          <p:cNvSpPr/>
          <p:nvPr/>
        </p:nvSpPr>
        <p:spPr>
          <a:xfrm rot="5400000">
            <a:off x="6444456" y="4221957"/>
            <a:ext cx="3240087" cy="6477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Rectangle 9"/>
          <p:cNvSpPr/>
          <p:nvPr/>
        </p:nvSpPr>
        <p:spPr>
          <a:xfrm>
            <a:off x="684213" y="2925763"/>
            <a:ext cx="3527425" cy="259238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b="1" dirty="0">
                <a:latin typeface="Arial" pitchFamily="34" charset="0"/>
                <a:cs typeface="Arial" pitchFamily="34" charset="0"/>
              </a:rPr>
              <a:t>GESTION DES PANNES</a:t>
            </a:r>
          </a:p>
        </p:txBody>
      </p:sp>
      <p:sp>
        <p:nvSpPr>
          <p:cNvPr id="12" name="Rectangle 11"/>
          <p:cNvSpPr/>
          <p:nvPr/>
        </p:nvSpPr>
        <p:spPr>
          <a:xfrm>
            <a:off x="4211638" y="2925763"/>
            <a:ext cx="3529012" cy="12954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b="1" dirty="0">
                <a:latin typeface="Arial" pitchFamily="34" charset="0"/>
                <a:cs typeface="Arial" pitchFamily="34" charset="0"/>
              </a:rPr>
              <a:t>GESTION DE LA COMPTABILITE</a:t>
            </a:r>
          </a:p>
        </p:txBody>
      </p:sp>
      <p:sp>
        <p:nvSpPr>
          <p:cNvPr id="13" name="Rectangle 12"/>
          <p:cNvSpPr/>
          <p:nvPr/>
        </p:nvSpPr>
        <p:spPr>
          <a:xfrm>
            <a:off x="4211638" y="4221163"/>
            <a:ext cx="3529012" cy="129698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b="1" dirty="0">
                <a:solidFill>
                  <a:schemeClr val="bg1">
                    <a:lumMod val="50000"/>
                  </a:schemeClr>
                </a:solidFill>
                <a:latin typeface="Arial" pitchFamily="34" charset="0"/>
                <a:cs typeface="Arial" pitchFamily="34" charset="0"/>
              </a:rPr>
              <a:t>GESTION DES PERFORMANCES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contenu 1"/>
          <p:cNvSpPr>
            <a:spLocks noGrp="1"/>
          </p:cNvSpPr>
          <p:nvPr>
            <p:ph idx="1"/>
          </p:nvPr>
        </p:nvSpPr>
        <p:spPr>
          <a:xfrm>
            <a:off x="285750" y="1357313"/>
            <a:ext cx="8572500" cy="4786312"/>
          </a:xfrm>
        </p:spPr>
        <p:txBody>
          <a:bodyPr/>
          <a:lstStyle/>
          <a:p>
            <a:r>
              <a:rPr lang="fr-FR" smtClean="0"/>
              <a:t>Gestion des configurations</a:t>
            </a:r>
          </a:p>
          <a:p>
            <a:endParaRPr lang="fr-FR" smtClean="0"/>
          </a:p>
          <a:p>
            <a:pPr lvl="1"/>
            <a:r>
              <a:rPr lang="fr-FR" smtClean="0"/>
              <a:t>Définition : recueillir, définir et suivre les configurations des équipements. </a:t>
            </a:r>
          </a:p>
          <a:p>
            <a:pPr lvl="1"/>
            <a:endParaRPr lang="fr-FR" smtClean="0"/>
          </a:p>
          <a:p>
            <a:pPr lvl="1"/>
            <a:r>
              <a:rPr lang="fr-FR" smtClean="0"/>
              <a:t>Exemples : </a:t>
            </a:r>
          </a:p>
          <a:p>
            <a:pPr lvl="2"/>
            <a:r>
              <a:rPr lang="fr-FR" smtClean="0"/>
              <a:t>Inventaire du parc (manuel, automatique)</a:t>
            </a:r>
          </a:p>
          <a:p>
            <a:pPr lvl="2"/>
            <a:r>
              <a:rPr lang="fr-FR" smtClean="0"/>
              <a:t>Consignation des évolutions</a:t>
            </a:r>
          </a:p>
          <a:p>
            <a:pPr lvl="3"/>
            <a:r>
              <a:rPr lang="fr-FR" smtClean="0"/>
              <a:t>Matérielles et logicielles</a:t>
            </a:r>
          </a:p>
          <a:p>
            <a:pPr lvl="3"/>
            <a:r>
              <a:rPr lang="fr-FR" smtClean="0"/>
              <a:t>Configurations</a:t>
            </a:r>
          </a:p>
          <a:p>
            <a:pPr lvl="2"/>
            <a:endParaRPr lang="fr-FR" smtClean="0"/>
          </a:p>
        </p:txBody>
      </p:sp>
      <p:sp>
        <p:nvSpPr>
          <p:cNvPr id="13315" name="Titre 2"/>
          <p:cNvSpPr>
            <a:spLocks noGrp="1"/>
          </p:cNvSpPr>
          <p:nvPr>
            <p:ph type="title"/>
          </p:nvPr>
        </p:nvSpPr>
        <p:spPr>
          <a:xfrm>
            <a:off x="285750" y="714375"/>
            <a:ext cx="8572500" cy="500063"/>
          </a:xfrm>
        </p:spPr>
        <p:txBody>
          <a:bodyPr/>
          <a:lstStyle/>
          <a:p>
            <a:r>
              <a:rPr lang="fr-FR" smtClean="0"/>
              <a:t>L’approche structurée de l’administration</a:t>
            </a:r>
          </a:p>
        </p:txBody>
      </p:sp>
      <p:sp>
        <p:nvSpPr>
          <p:cNvPr id="4" name="Espace réservé du numéro de diapositive 3"/>
          <p:cNvSpPr>
            <a:spLocks noGrp="1"/>
          </p:cNvSpPr>
          <p:nvPr>
            <p:ph type="sldNum" sz="quarter" idx="10"/>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39498F-A80E-452C-86A4-3F80AFC26336}" type="slidenum">
              <a:rPr lang="fr-FR">
                <a:solidFill>
                  <a:schemeClr val="bg1"/>
                </a:solidFill>
                <a:latin typeface="Calibri" panose="020F0502020204030204" pitchFamily="34" charset="0"/>
              </a:rPr>
              <a:pPr eaLnBrk="1" hangingPunct="1"/>
              <a:t>9</a:t>
            </a:fld>
            <a:endParaRPr lang="fr-FR">
              <a:solidFill>
                <a:schemeClr val="bg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1933</TotalTime>
  <Words>2312</Words>
  <Application>Microsoft Office PowerPoint</Application>
  <PresentationFormat>Affichage à l'écran (4:3)</PresentationFormat>
  <Paragraphs>363</Paragraphs>
  <Slides>41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41</vt:i4>
      </vt:variant>
    </vt:vector>
  </HeadingPairs>
  <TitlesOfParts>
    <vt:vector size="47" baseType="lpstr">
      <vt:lpstr>Arial</vt:lpstr>
      <vt:lpstr>Arial Narrow</vt:lpstr>
      <vt:lpstr>Calibri</vt:lpstr>
      <vt:lpstr>Courier New</vt:lpstr>
      <vt:lpstr>Times New Roman</vt:lpstr>
      <vt:lpstr>Thème Office</vt:lpstr>
      <vt:lpstr>Administration des SI Présentation technique – Licence Pro SEICOM – M37</vt:lpstr>
      <vt:lpstr>Sommaire</vt:lpstr>
      <vt:lpstr>INTRODUCTION</vt:lpstr>
      <vt:lpstr>Introduction</vt:lpstr>
      <vt:lpstr>Introduction</vt:lpstr>
      <vt:lpstr>Introduction</vt:lpstr>
      <vt:lpstr>L’approche structurée de l’administration</vt:lpstr>
      <vt:lpstr>L’approche structurée de l’administration</vt:lpstr>
      <vt:lpstr>L’approche structurée de l’administration</vt:lpstr>
      <vt:lpstr>L’approche structurée de l’administration</vt:lpstr>
      <vt:lpstr>L’approche structurée de l’administration</vt:lpstr>
      <vt:lpstr>L’approche structurée de l’administration</vt:lpstr>
      <vt:lpstr>L’approche structurée de l’administration</vt:lpstr>
      <vt:lpstr>La supervision</vt:lpstr>
      <vt:lpstr>Le concept de supervision réseau</vt:lpstr>
      <vt:lpstr>Le concept de supervision réseau</vt:lpstr>
      <vt:lpstr>Le concept de supervision réseau</vt:lpstr>
      <vt:lpstr>Supervision ICMP</vt:lpstr>
      <vt:lpstr>Supervision ICMP</vt:lpstr>
      <vt:lpstr>Supervision bas niveau</vt:lpstr>
      <vt:lpstr>Supervision bas niveau</vt:lpstr>
      <vt:lpstr>Supervision bas niveau</vt:lpstr>
      <vt:lpstr>Supervision bas niveau</vt:lpstr>
      <vt:lpstr>Supervision par centralisation des logs</vt:lpstr>
      <vt:lpstr>Supervision par centralisation des logs</vt:lpstr>
      <vt:lpstr>Le protocole SNMP</vt:lpstr>
      <vt:lpstr>Le protocole SNMP</vt:lpstr>
      <vt:lpstr>Le protocole SNMP</vt:lpstr>
      <vt:lpstr>Le protocole SNMP</vt:lpstr>
      <vt:lpstr>Le protocole SNMP</vt:lpstr>
      <vt:lpstr>Le protocole SNMP</vt:lpstr>
      <vt:lpstr>Le protocole SNMP</vt:lpstr>
      <vt:lpstr>Le protocole SNMP</vt:lpstr>
      <vt:lpstr>Logiciels de supervision et métrologie</vt:lpstr>
      <vt:lpstr>Logiciels de METROLOGIE</vt:lpstr>
      <vt:lpstr>Logiciels de SUPERVISION</vt:lpstr>
      <vt:lpstr>Logiciels de SUPERVISION</vt:lpstr>
      <vt:lpstr>Logiciels d’administration</vt:lpstr>
      <vt:lpstr>Pour OS Windows</vt:lpstr>
      <vt:lpstr>Pour OS Linux</vt:lpstr>
      <vt:lpstr>Applications serveurs</vt:lpstr>
    </vt:vector>
  </TitlesOfParts>
  <Company>PENTASONIC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PENTASONIC</dc:title>
  <dc:subject>PENTASONIC</dc:subject>
  <dc:creator>PENTASONIC</dc:creator>
  <cp:keywords>PENTASONIC</cp:keywords>
  <cp:lastModifiedBy>Damien VERON</cp:lastModifiedBy>
  <cp:revision>248</cp:revision>
  <dcterms:created xsi:type="dcterms:W3CDTF">2008-09-22T10:12:24Z</dcterms:created>
  <dcterms:modified xsi:type="dcterms:W3CDTF">2013-02-07T21:34:48Z</dcterms:modified>
  <cp:category>PENTASONIC</cp:category>
  <cp:contentStatus>PENTASONIC</cp:contentStatus>
</cp:coreProperties>
</file>