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8"/>
  </p:notesMasterIdLst>
  <p:sldIdLst>
    <p:sldId id="256" r:id="rId2"/>
    <p:sldId id="300" r:id="rId3"/>
    <p:sldId id="301" r:id="rId4"/>
    <p:sldId id="302" r:id="rId5"/>
    <p:sldId id="304" r:id="rId6"/>
    <p:sldId id="306" r:id="rId7"/>
    <p:sldId id="307" r:id="rId8"/>
    <p:sldId id="308" r:id="rId9"/>
    <p:sldId id="309" r:id="rId10"/>
    <p:sldId id="310" r:id="rId11"/>
    <p:sldId id="313" r:id="rId12"/>
    <p:sldId id="344" r:id="rId13"/>
    <p:sldId id="315" r:id="rId14"/>
    <p:sldId id="345" r:id="rId15"/>
    <p:sldId id="319" r:id="rId16"/>
    <p:sldId id="335" r:id="rId17"/>
    <p:sldId id="316" r:id="rId18"/>
    <p:sldId id="317" r:id="rId19"/>
    <p:sldId id="320" r:id="rId20"/>
    <p:sldId id="321" r:id="rId21"/>
    <p:sldId id="322" r:id="rId22"/>
    <p:sldId id="323" r:id="rId23"/>
    <p:sldId id="324" r:id="rId24"/>
    <p:sldId id="325" r:id="rId25"/>
    <p:sldId id="327" r:id="rId26"/>
    <p:sldId id="328" r:id="rId27"/>
    <p:sldId id="330" r:id="rId28"/>
    <p:sldId id="331" r:id="rId29"/>
    <p:sldId id="332" r:id="rId30"/>
    <p:sldId id="333" r:id="rId31"/>
    <p:sldId id="334" r:id="rId32"/>
    <p:sldId id="347" r:id="rId33"/>
    <p:sldId id="336" r:id="rId34"/>
    <p:sldId id="337" r:id="rId35"/>
    <p:sldId id="346" r:id="rId36"/>
    <p:sldId id="339" r:id="rId37"/>
  </p:sldIdLst>
  <p:sldSz cx="9144000" cy="6858000" type="screen4x3"/>
  <p:notesSz cx="7099300" cy="10234613"/>
  <p:defaultTextStyle>
    <a:defPPr>
      <a:defRPr lang="fr-FR"/>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4B93"/>
    <a:srgbClr val="EEEEEE"/>
    <a:srgbClr val="D3D3D3"/>
    <a:srgbClr val="F36C2A"/>
    <a:srgbClr val="1E1F6E"/>
    <a:srgbClr val="FF6600"/>
    <a:srgbClr val="7D9BC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8053" autoAdjust="0"/>
    <p:restoredTop sz="94660"/>
  </p:normalViewPr>
  <p:slideViewPr>
    <p:cSldViewPr>
      <p:cViewPr varScale="1">
        <p:scale>
          <a:sx n="76" d="100"/>
          <a:sy n="76" d="100"/>
        </p:scale>
        <p:origin x="1608"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2E8E0C-64EC-4DBD-B329-0AC18DB3BEC4}" type="doc">
      <dgm:prSet loTypeId="urn:microsoft.com/office/officeart/2005/8/layout/arrow2" loCatId="process" qsTypeId="urn:microsoft.com/office/officeart/2005/8/quickstyle/simple1" qsCatId="simple" csTypeId="urn:microsoft.com/office/officeart/2005/8/colors/accent1_2" csCatId="accent1" phldr="1"/>
      <dgm:spPr/>
    </dgm:pt>
    <dgm:pt modelId="{E1CC2A63-1844-42D9-8958-6A637C249E14}">
      <dgm:prSet phldrT="[Texte]"/>
      <dgm:spPr/>
      <dgm:t>
        <a:bodyPr/>
        <a:lstStyle/>
        <a:p>
          <a:r>
            <a:rPr lang="fr-FR" dirty="0" smtClean="0"/>
            <a:t>Filtrage simple de paquets</a:t>
          </a:r>
          <a:endParaRPr lang="fr-FR" dirty="0"/>
        </a:p>
      </dgm:t>
    </dgm:pt>
    <dgm:pt modelId="{02BD4B08-EF12-40EB-9C5F-93DF1460E732}" type="parTrans" cxnId="{F256F3FB-558C-4614-8CEA-23ACBF816716}">
      <dgm:prSet/>
      <dgm:spPr/>
      <dgm:t>
        <a:bodyPr/>
        <a:lstStyle/>
        <a:p>
          <a:endParaRPr lang="fr-FR"/>
        </a:p>
      </dgm:t>
    </dgm:pt>
    <dgm:pt modelId="{ADE2074F-89FB-474E-8198-032FF83161FA}" type="sibTrans" cxnId="{F256F3FB-558C-4614-8CEA-23ACBF816716}">
      <dgm:prSet/>
      <dgm:spPr/>
      <dgm:t>
        <a:bodyPr/>
        <a:lstStyle/>
        <a:p>
          <a:endParaRPr lang="fr-FR"/>
        </a:p>
      </dgm:t>
    </dgm:pt>
    <dgm:pt modelId="{DB0ED21A-3381-4AC4-AA1B-DBCE9B3EC342}">
      <dgm:prSet phldrT="[Texte]"/>
      <dgm:spPr/>
      <dgm:t>
        <a:bodyPr/>
        <a:lstStyle/>
        <a:p>
          <a:r>
            <a:rPr lang="fr-FR" dirty="0" err="1" smtClean="0"/>
            <a:t>Proxies</a:t>
          </a:r>
          <a:r>
            <a:rPr lang="fr-FR" dirty="0" smtClean="0"/>
            <a:t> applicatifs</a:t>
          </a:r>
          <a:endParaRPr lang="fr-FR" dirty="0"/>
        </a:p>
      </dgm:t>
    </dgm:pt>
    <dgm:pt modelId="{B8E94FE9-E9C6-4682-8600-90990555DCD9}" type="parTrans" cxnId="{19B075E4-B6DA-462F-B881-6B3FCFD4D791}">
      <dgm:prSet/>
      <dgm:spPr/>
      <dgm:t>
        <a:bodyPr/>
        <a:lstStyle/>
        <a:p>
          <a:endParaRPr lang="fr-FR"/>
        </a:p>
      </dgm:t>
    </dgm:pt>
    <dgm:pt modelId="{8810FAD6-8ACA-47CE-BC66-445C12E6F7AD}" type="sibTrans" cxnId="{19B075E4-B6DA-462F-B881-6B3FCFD4D791}">
      <dgm:prSet/>
      <dgm:spPr/>
      <dgm:t>
        <a:bodyPr/>
        <a:lstStyle/>
        <a:p>
          <a:endParaRPr lang="fr-FR"/>
        </a:p>
      </dgm:t>
    </dgm:pt>
    <dgm:pt modelId="{A969B743-30FB-4725-9EF5-605D43002D34}">
      <dgm:prSet phldrT="[Texte]"/>
      <dgm:spPr/>
      <dgm:t>
        <a:bodyPr/>
        <a:lstStyle/>
        <a:p>
          <a:r>
            <a:rPr lang="fr-FR" dirty="0" err="1" smtClean="0"/>
            <a:t>Stateful</a:t>
          </a:r>
          <a:r>
            <a:rPr lang="fr-FR" dirty="0" smtClean="0"/>
            <a:t>  </a:t>
          </a:r>
          <a:r>
            <a:rPr lang="fr-FR" dirty="0" err="1" smtClean="0"/>
            <a:t>packet</a:t>
          </a:r>
          <a:r>
            <a:rPr lang="fr-FR" dirty="0" smtClean="0"/>
            <a:t> inspection</a:t>
          </a:r>
          <a:endParaRPr lang="fr-FR" dirty="0"/>
        </a:p>
      </dgm:t>
    </dgm:pt>
    <dgm:pt modelId="{BD8D1F2E-5A84-4338-96CB-8A9B4BDC79A0}" type="parTrans" cxnId="{8863DCF0-704B-4FD8-A9DD-0F0D74FF92F1}">
      <dgm:prSet/>
      <dgm:spPr/>
      <dgm:t>
        <a:bodyPr/>
        <a:lstStyle/>
        <a:p>
          <a:endParaRPr lang="fr-FR"/>
        </a:p>
      </dgm:t>
    </dgm:pt>
    <dgm:pt modelId="{8A53E406-52CD-4B3C-B7E8-5CB139DF9D47}" type="sibTrans" cxnId="{8863DCF0-704B-4FD8-A9DD-0F0D74FF92F1}">
      <dgm:prSet/>
      <dgm:spPr/>
      <dgm:t>
        <a:bodyPr/>
        <a:lstStyle/>
        <a:p>
          <a:endParaRPr lang="fr-FR"/>
        </a:p>
      </dgm:t>
    </dgm:pt>
    <dgm:pt modelId="{495E85B0-82FB-431F-9214-05F3A7A1E401}">
      <dgm:prSet phldrT="[Texte]"/>
      <dgm:spPr/>
      <dgm:t>
        <a:bodyPr/>
        <a:lstStyle/>
        <a:p>
          <a:r>
            <a:rPr lang="fr-FR" dirty="0" err="1" smtClean="0"/>
            <a:t>Deep</a:t>
          </a:r>
          <a:r>
            <a:rPr lang="fr-FR" dirty="0" smtClean="0"/>
            <a:t> </a:t>
          </a:r>
          <a:r>
            <a:rPr lang="fr-FR" dirty="0" err="1" smtClean="0"/>
            <a:t>packet</a:t>
          </a:r>
          <a:r>
            <a:rPr lang="fr-FR" dirty="0" smtClean="0"/>
            <a:t> inspection</a:t>
          </a:r>
          <a:endParaRPr lang="fr-FR" dirty="0"/>
        </a:p>
      </dgm:t>
    </dgm:pt>
    <dgm:pt modelId="{200753F1-E276-43FD-AD94-1FE188FBA18E}" type="parTrans" cxnId="{D1EA4FF2-11FC-460A-8315-BCED73ECDE11}">
      <dgm:prSet/>
      <dgm:spPr/>
      <dgm:t>
        <a:bodyPr/>
        <a:lstStyle/>
        <a:p>
          <a:endParaRPr lang="fr-FR"/>
        </a:p>
      </dgm:t>
    </dgm:pt>
    <dgm:pt modelId="{8119A734-3FEB-4E2E-96FD-B8A1F1B9FAF8}" type="sibTrans" cxnId="{D1EA4FF2-11FC-460A-8315-BCED73ECDE11}">
      <dgm:prSet/>
      <dgm:spPr/>
      <dgm:t>
        <a:bodyPr/>
        <a:lstStyle/>
        <a:p>
          <a:endParaRPr lang="fr-FR"/>
        </a:p>
      </dgm:t>
    </dgm:pt>
    <dgm:pt modelId="{513F9069-3936-4B66-B2D4-E5EE1EAAA64C}" type="pres">
      <dgm:prSet presAssocID="{962E8E0C-64EC-4DBD-B329-0AC18DB3BEC4}" presName="arrowDiagram" presStyleCnt="0">
        <dgm:presLayoutVars>
          <dgm:chMax val="5"/>
          <dgm:dir/>
          <dgm:resizeHandles val="exact"/>
        </dgm:presLayoutVars>
      </dgm:prSet>
      <dgm:spPr/>
    </dgm:pt>
    <dgm:pt modelId="{9B52FC6C-D4CE-4155-A939-D9CA32361338}" type="pres">
      <dgm:prSet presAssocID="{962E8E0C-64EC-4DBD-B329-0AC18DB3BEC4}" presName="arrow" presStyleLbl="bgShp" presStyleIdx="0" presStyleCnt="1"/>
      <dgm:spPr/>
    </dgm:pt>
    <dgm:pt modelId="{B1E89E8B-DD00-4951-8640-F255FA323216}" type="pres">
      <dgm:prSet presAssocID="{962E8E0C-64EC-4DBD-B329-0AC18DB3BEC4}" presName="arrowDiagram4" presStyleCnt="0"/>
      <dgm:spPr/>
    </dgm:pt>
    <dgm:pt modelId="{8747D92F-A364-4126-A03D-C6FC4AFD2564}" type="pres">
      <dgm:prSet presAssocID="{E1CC2A63-1844-42D9-8958-6A637C249E14}" presName="bullet4a" presStyleLbl="node1" presStyleIdx="0" presStyleCnt="4"/>
      <dgm:spPr/>
    </dgm:pt>
    <dgm:pt modelId="{7C3C9E68-C213-43C2-BBA5-639E918C3C3A}" type="pres">
      <dgm:prSet presAssocID="{E1CC2A63-1844-42D9-8958-6A637C249E14}" presName="textBox4a" presStyleLbl="revTx" presStyleIdx="0" presStyleCnt="4">
        <dgm:presLayoutVars>
          <dgm:bulletEnabled val="1"/>
        </dgm:presLayoutVars>
      </dgm:prSet>
      <dgm:spPr/>
      <dgm:t>
        <a:bodyPr/>
        <a:lstStyle/>
        <a:p>
          <a:endParaRPr lang="fr-FR"/>
        </a:p>
      </dgm:t>
    </dgm:pt>
    <dgm:pt modelId="{A309127A-0D4A-4DEB-837D-B74D77B18268}" type="pres">
      <dgm:prSet presAssocID="{DB0ED21A-3381-4AC4-AA1B-DBCE9B3EC342}" presName="bullet4b" presStyleLbl="node1" presStyleIdx="1" presStyleCnt="4"/>
      <dgm:spPr/>
    </dgm:pt>
    <dgm:pt modelId="{0BD01F92-A865-4B46-B755-ADB493DDCB89}" type="pres">
      <dgm:prSet presAssocID="{DB0ED21A-3381-4AC4-AA1B-DBCE9B3EC342}" presName="textBox4b" presStyleLbl="revTx" presStyleIdx="1" presStyleCnt="4">
        <dgm:presLayoutVars>
          <dgm:bulletEnabled val="1"/>
        </dgm:presLayoutVars>
      </dgm:prSet>
      <dgm:spPr/>
      <dgm:t>
        <a:bodyPr/>
        <a:lstStyle/>
        <a:p>
          <a:endParaRPr lang="fr-FR"/>
        </a:p>
      </dgm:t>
    </dgm:pt>
    <dgm:pt modelId="{81E14122-F4B8-46E2-B98C-BF407019360B}" type="pres">
      <dgm:prSet presAssocID="{A969B743-30FB-4725-9EF5-605D43002D34}" presName="bullet4c" presStyleLbl="node1" presStyleIdx="2" presStyleCnt="4"/>
      <dgm:spPr/>
    </dgm:pt>
    <dgm:pt modelId="{0E8F0C57-0C0D-459B-BCB3-EB2CBBB33D4F}" type="pres">
      <dgm:prSet presAssocID="{A969B743-30FB-4725-9EF5-605D43002D34}" presName="textBox4c" presStyleLbl="revTx" presStyleIdx="2" presStyleCnt="4">
        <dgm:presLayoutVars>
          <dgm:bulletEnabled val="1"/>
        </dgm:presLayoutVars>
      </dgm:prSet>
      <dgm:spPr/>
      <dgm:t>
        <a:bodyPr/>
        <a:lstStyle/>
        <a:p>
          <a:endParaRPr lang="fr-FR"/>
        </a:p>
      </dgm:t>
    </dgm:pt>
    <dgm:pt modelId="{F8F62D4A-D277-4AE4-A29B-BF0C92632E39}" type="pres">
      <dgm:prSet presAssocID="{495E85B0-82FB-431F-9214-05F3A7A1E401}" presName="bullet4d" presStyleLbl="node1" presStyleIdx="3" presStyleCnt="4"/>
      <dgm:spPr/>
    </dgm:pt>
    <dgm:pt modelId="{E0C39DBB-C86B-47F0-9BEC-AEAAFDB81316}" type="pres">
      <dgm:prSet presAssocID="{495E85B0-82FB-431F-9214-05F3A7A1E401}" presName="textBox4d" presStyleLbl="revTx" presStyleIdx="3" presStyleCnt="4">
        <dgm:presLayoutVars>
          <dgm:bulletEnabled val="1"/>
        </dgm:presLayoutVars>
      </dgm:prSet>
      <dgm:spPr/>
      <dgm:t>
        <a:bodyPr/>
        <a:lstStyle/>
        <a:p>
          <a:endParaRPr lang="fr-FR"/>
        </a:p>
      </dgm:t>
    </dgm:pt>
  </dgm:ptLst>
  <dgm:cxnLst>
    <dgm:cxn modelId="{5E92E0BE-166B-4FDC-8A52-6B79E850ED15}" type="presOf" srcId="{A969B743-30FB-4725-9EF5-605D43002D34}" destId="{0E8F0C57-0C0D-459B-BCB3-EB2CBBB33D4F}" srcOrd="0" destOrd="0" presId="urn:microsoft.com/office/officeart/2005/8/layout/arrow2"/>
    <dgm:cxn modelId="{A29FEC68-5818-4AAA-AD65-80352F41DCAD}" type="presOf" srcId="{E1CC2A63-1844-42D9-8958-6A637C249E14}" destId="{7C3C9E68-C213-43C2-BBA5-639E918C3C3A}" srcOrd="0" destOrd="0" presId="urn:microsoft.com/office/officeart/2005/8/layout/arrow2"/>
    <dgm:cxn modelId="{74E47705-3868-4A9B-BCF7-02DF09324609}" type="presOf" srcId="{495E85B0-82FB-431F-9214-05F3A7A1E401}" destId="{E0C39DBB-C86B-47F0-9BEC-AEAAFDB81316}" srcOrd="0" destOrd="0" presId="urn:microsoft.com/office/officeart/2005/8/layout/arrow2"/>
    <dgm:cxn modelId="{8863DCF0-704B-4FD8-A9DD-0F0D74FF92F1}" srcId="{962E8E0C-64EC-4DBD-B329-0AC18DB3BEC4}" destId="{A969B743-30FB-4725-9EF5-605D43002D34}" srcOrd="2" destOrd="0" parTransId="{BD8D1F2E-5A84-4338-96CB-8A9B4BDC79A0}" sibTransId="{8A53E406-52CD-4B3C-B7E8-5CB139DF9D47}"/>
    <dgm:cxn modelId="{F256F3FB-558C-4614-8CEA-23ACBF816716}" srcId="{962E8E0C-64EC-4DBD-B329-0AC18DB3BEC4}" destId="{E1CC2A63-1844-42D9-8958-6A637C249E14}" srcOrd="0" destOrd="0" parTransId="{02BD4B08-EF12-40EB-9C5F-93DF1460E732}" sibTransId="{ADE2074F-89FB-474E-8198-032FF83161FA}"/>
    <dgm:cxn modelId="{19B075E4-B6DA-462F-B881-6B3FCFD4D791}" srcId="{962E8E0C-64EC-4DBD-B329-0AC18DB3BEC4}" destId="{DB0ED21A-3381-4AC4-AA1B-DBCE9B3EC342}" srcOrd="1" destOrd="0" parTransId="{B8E94FE9-E9C6-4682-8600-90990555DCD9}" sibTransId="{8810FAD6-8ACA-47CE-BC66-445C12E6F7AD}"/>
    <dgm:cxn modelId="{D2E7D1D7-7A6D-4960-9F21-8118E6906184}" type="presOf" srcId="{DB0ED21A-3381-4AC4-AA1B-DBCE9B3EC342}" destId="{0BD01F92-A865-4B46-B755-ADB493DDCB89}" srcOrd="0" destOrd="0" presId="urn:microsoft.com/office/officeart/2005/8/layout/arrow2"/>
    <dgm:cxn modelId="{6D367262-027A-47DB-9480-A871698A4B8A}" type="presOf" srcId="{962E8E0C-64EC-4DBD-B329-0AC18DB3BEC4}" destId="{513F9069-3936-4B66-B2D4-E5EE1EAAA64C}" srcOrd="0" destOrd="0" presId="urn:microsoft.com/office/officeart/2005/8/layout/arrow2"/>
    <dgm:cxn modelId="{D1EA4FF2-11FC-460A-8315-BCED73ECDE11}" srcId="{962E8E0C-64EC-4DBD-B329-0AC18DB3BEC4}" destId="{495E85B0-82FB-431F-9214-05F3A7A1E401}" srcOrd="3" destOrd="0" parTransId="{200753F1-E276-43FD-AD94-1FE188FBA18E}" sibTransId="{8119A734-3FEB-4E2E-96FD-B8A1F1B9FAF8}"/>
    <dgm:cxn modelId="{831B3DA6-B5BE-42B1-8790-E63952219AE7}" type="presParOf" srcId="{513F9069-3936-4B66-B2D4-E5EE1EAAA64C}" destId="{9B52FC6C-D4CE-4155-A939-D9CA32361338}" srcOrd="0" destOrd="0" presId="urn:microsoft.com/office/officeart/2005/8/layout/arrow2"/>
    <dgm:cxn modelId="{3AFDBE22-649C-413E-BC9E-1DACE9A1C314}" type="presParOf" srcId="{513F9069-3936-4B66-B2D4-E5EE1EAAA64C}" destId="{B1E89E8B-DD00-4951-8640-F255FA323216}" srcOrd="1" destOrd="0" presId="urn:microsoft.com/office/officeart/2005/8/layout/arrow2"/>
    <dgm:cxn modelId="{E4B7ADA2-F62E-4463-855E-8ED93B28B2EF}" type="presParOf" srcId="{B1E89E8B-DD00-4951-8640-F255FA323216}" destId="{8747D92F-A364-4126-A03D-C6FC4AFD2564}" srcOrd="0" destOrd="0" presId="urn:microsoft.com/office/officeart/2005/8/layout/arrow2"/>
    <dgm:cxn modelId="{CD6BF2A8-3FFA-415A-9B93-FEBBFC00AB1F}" type="presParOf" srcId="{B1E89E8B-DD00-4951-8640-F255FA323216}" destId="{7C3C9E68-C213-43C2-BBA5-639E918C3C3A}" srcOrd="1" destOrd="0" presId="urn:microsoft.com/office/officeart/2005/8/layout/arrow2"/>
    <dgm:cxn modelId="{C6E75BF9-63CA-47AF-9996-9D955B29D662}" type="presParOf" srcId="{B1E89E8B-DD00-4951-8640-F255FA323216}" destId="{A309127A-0D4A-4DEB-837D-B74D77B18268}" srcOrd="2" destOrd="0" presId="urn:microsoft.com/office/officeart/2005/8/layout/arrow2"/>
    <dgm:cxn modelId="{173A1675-D728-4068-8BBE-BBA868C4F574}" type="presParOf" srcId="{B1E89E8B-DD00-4951-8640-F255FA323216}" destId="{0BD01F92-A865-4B46-B755-ADB493DDCB89}" srcOrd="3" destOrd="0" presId="urn:microsoft.com/office/officeart/2005/8/layout/arrow2"/>
    <dgm:cxn modelId="{2BEBEBBC-ABA2-4573-944A-E214B4CB071E}" type="presParOf" srcId="{B1E89E8B-DD00-4951-8640-F255FA323216}" destId="{81E14122-F4B8-46E2-B98C-BF407019360B}" srcOrd="4" destOrd="0" presId="urn:microsoft.com/office/officeart/2005/8/layout/arrow2"/>
    <dgm:cxn modelId="{27275460-FA51-4DFC-A0AE-39B434D04971}" type="presParOf" srcId="{B1E89E8B-DD00-4951-8640-F255FA323216}" destId="{0E8F0C57-0C0D-459B-BCB3-EB2CBBB33D4F}" srcOrd="5" destOrd="0" presId="urn:microsoft.com/office/officeart/2005/8/layout/arrow2"/>
    <dgm:cxn modelId="{11C5891E-50F0-4B4F-B9D5-9CBE7E06088F}" type="presParOf" srcId="{B1E89E8B-DD00-4951-8640-F255FA323216}" destId="{F8F62D4A-D277-4AE4-A29B-BF0C92632E39}" srcOrd="6" destOrd="0" presId="urn:microsoft.com/office/officeart/2005/8/layout/arrow2"/>
    <dgm:cxn modelId="{7101E2DB-6C21-4454-80DE-A1154D7EA5A7}" type="presParOf" srcId="{B1E89E8B-DD00-4951-8640-F255FA323216}" destId="{E0C39DBB-C86B-47F0-9BEC-AEAAFDB81316}" srcOrd="7"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575" cy="511175"/>
          </a:xfrm>
          <a:prstGeom prst="rect">
            <a:avLst/>
          </a:prstGeom>
        </p:spPr>
        <p:txBody>
          <a:bodyPr vert="horz" lIns="95335" tIns="47668" rIns="95335" bIns="47668" rtlCol="0"/>
          <a:lstStyle>
            <a:lvl1pPr algn="l">
              <a:defRPr sz="1300">
                <a:latin typeface="Arial" charset="0"/>
              </a:defRPr>
            </a:lvl1pPr>
          </a:lstStyle>
          <a:p>
            <a:pPr>
              <a:defRPr/>
            </a:pPr>
            <a:endParaRPr lang="fr-FR"/>
          </a:p>
        </p:txBody>
      </p:sp>
      <p:sp>
        <p:nvSpPr>
          <p:cNvPr id="3" name="Espace réservé de la date 2"/>
          <p:cNvSpPr>
            <a:spLocks noGrp="1"/>
          </p:cNvSpPr>
          <p:nvPr>
            <p:ph type="dt" idx="1"/>
          </p:nvPr>
        </p:nvSpPr>
        <p:spPr>
          <a:xfrm>
            <a:off x="4021138" y="0"/>
            <a:ext cx="3076575" cy="511175"/>
          </a:xfrm>
          <a:prstGeom prst="rect">
            <a:avLst/>
          </a:prstGeom>
        </p:spPr>
        <p:txBody>
          <a:bodyPr vert="horz" lIns="95335" tIns="47668" rIns="95335" bIns="47668" rtlCol="0"/>
          <a:lstStyle>
            <a:lvl1pPr algn="r">
              <a:defRPr sz="1300">
                <a:latin typeface="Arial" charset="0"/>
              </a:defRPr>
            </a:lvl1pPr>
          </a:lstStyle>
          <a:p>
            <a:pPr>
              <a:defRPr/>
            </a:pPr>
            <a:fld id="{E3542CC7-48AC-4C4F-9445-DD6E16BC772F}" type="datetimeFigureOut">
              <a:rPr lang="fr-FR"/>
              <a:pPr>
                <a:defRPr/>
              </a:pPr>
              <a:t>15/12/2012</a:t>
            </a:fld>
            <a:endParaRPr lang="fr-FR"/>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5335" tIns="47668" rIns="95335" bIns="47668" rtlCol="0" anchor="ctr"/>
          <a:lstStyle/>
          <a:p>
            <a:pPr lvl="0"/>
            <a:endParaRPr lang="fr-FR" noProof="0" smtClean="0"/>
          </a:p>
        </p:txBody>
      </p:sp>
      <p:sp>
        <p:nvSpPr>
          <p:cNvPr id="5" name="Espace réservé des commentaires 4"/>
          <p:cNvSpPr>
            <a:spLocks noGrp="1"/>
          </p:cNvSpPr>
          <p:nvPr>
            <p:ph type="body" sz="quarter" idx="3"/>
          </p:nvPr>
        </p:nvSpPr>
        <p:spPr>
          <a:xfrm>
            <a:off x="709613" y="4860925"/>
            <a:ext cx="5680075" cy="4605338"/>
          </a:xfrm>
          <a:prstGeom prst="rect">
            <a:avLst/>
          </a:prstGeom>
        </p:spPr>
        <p:txBody>
          <a:bodyPr vert="horz" lIns="95335" tIns="47668" rIns="95335" bIns="47668" rtlCol="0">
            <a:norm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6" name="Espace réservé du pied de page 5"/>
          <p:cNvSpPr>
            <a:spLocks noGrp="1"/>
          </p:cNvSpPr>
          <p:nvPr>
            <p:ph type="ftr" sz="quarter" idx="4"/>
          </p:nvPr>
        </p:nvSpPr>
        <p:spPr>
          <a:xfrm>
            <a:off x="0" y="9721850"/>
            <a:ext cx="3076575" cy="511175"/>
          </a:xfrm>
          <a:prstGeom prst="rect">
            <a:avLst/>
          </a:prstGeom>
        </p:spPr>
        <p:txBody>
          <a:bodyPr vert="horz" lIns="95335" tIns="47668" rIns="95335" bIns="47668" rtlCol="0" anchor="b"/>
          <a:lstStyle>
            <a:lvl1pPr algn="l">
              <a:defRPr sz="1300">
                <a:latin typeface="Arial" charset="0"/>
              </a:defRPr>
            </a:lvl1pPr>
          </a:lstStyle>
          <a:p>
            <a:pPr>
              <a:defRPr/>
            </a:pPr>
            <a:endParaRPr lang="fr-FR"/>
          </a:p>
        </p:txBody>
      </p:sp>
      <p:sp>
        <p:nvSpPr>
          <p:cNvPr id="7" name="Espace réservé du numéro de diapositive 6"/>
          <p:cNvSpPr>
            <a:spLocks noGrp="1"/>
          </p:cNvSpPr>
          <p:nvPr>
            <p:ph type="sldNum" sz="quarter" idx="5"/>
          </p:nvPr>
        </p:nvSpPr>
        <p:spPr>
          <a:xfrm>
            <a:off x="4021138" y="9721850"/>
            <a:ext cx="3076575" cy="511175"/>
          </a:xfrm>
          <a:prstGeom prst="rect">
            <a:avLst/>
          </a:prstGeom>
        </p:spPr>
        <p:txBody>
          <a:bodyPr vert="horz" wrap="square" lIns="95335" tIns="47668" rIns="95335" bIns="47668" numCol="1" anchor="b" anchorCtr="0" compatLnSpc="1">
            <a:prstTxWarp prst="textNoShape">
              <a:avLst/>
            </a:prstTxWarp>
          </a:bodyPr>
          <a:lstStyle>
            <a:lvl1pPr algn="r">
              <a:defRPr sz="1300"/>
            </a:lvl1pPr>
          </a:lstStyle>
          <a:p>
            <a:fld id="{A6A1E734-3620-4514-B44E-4A27D6646A16}" type="slidenum">
              <a:rPr lang="fr-FR"/>
              <a:pPr/>
              <a:t>‹N°›</a:t>
            </a:fld>
            <a:endParaRPr lang="fr-FR"/>
          </a:p>
        </p:txBody>
      </p:sp>
    </p:spTree>
    <p:extLst>
      <p:ext uri="{BB962C8B-B14F-4D97-AF65-F5344CB8AC3E}">
        <p14:creationId xmlns:p14="http://schemas.microsoft.com/office/powerpoint/2010/main" val="36323092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cxnSp>
        <p:nvCxnSpPr>
          <p:cNvPr id="2" name="Connecteur droit 1"/>
          <p:cNvCxnSpPr/>
          <p:nvPr userDrawn="1"/>
        </p:nvCxnSpPr>
        <p:spPr>
          <a:xfrm>
            <a:off x="0" y="6643688"/>
            <a:ext cx="9144000" cy="1587"/>
          </a:xfrm>
          <a:prstGeom prst="line">
            <a:avLst/>
          </a:prstGeom>
          <a:ln w="19050">
            <a:solidFill>
              <a:srgbClr val="F36C2A"/>
            </a:solidFill>
            <a:prstDash val="solid"/>
          </a:ln>
        </p:spPr>
        <p:style>
          <a:lnRef idx="1">
            <a:schemeClr val="accent1"/>
          </a:lnRef>
          <a:fillRef idx="0">
            <a:schemeClr val="accent1"/>
          </a:fillRef>
          <a:effectRef idx="0">
            <a:schemeClr val="accent1"/>
          </a:effectRef>
          <a:fontRef idx="minor">
            <a:schemeClr val="tx1"/>
          </a:fontRef>
        </p:style>
      </p:cxnSp>
      <p:sp>
        <p:nvSpPr>
          <p:cNvPr id="3" name="Ellipse 2"/>
          <p:cNvSpPr/>
          <p:nvPr userDrawn="1"/>
        </p:nvSpPr>
        <p:spPr>
          <a:xfrm>
            <a:off x="7786688" y="6500813"/>
            <a:ext cx="285750" cy="285750"/>
          </a:xfrm>
          <a:prstGeom prst="ellipse">
            <a:avLst/>
          </a:prstGeom>
          <a:solidFill>
            <a:schemeClr val="bg1"/>
          </a:solidFill>
          <a:ln w="38100">
            <a:solidFill>
              <a:srgbClr val="F36C2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4" name="Ellipse 3"/>
          <p:cNvSpPr/>
          <p:nvPr userDrawn="1"/>
        </p:nvSpPr>
        <p:spPr>
          <a:xfrm>
            <a:off x="8215313" y="6500813"/>
            <a:ext cx="285750" cy="285750"/>
          </a:xfrm>
          <a:prstGeom prst="ellipse">
            <a:avLst/>
          </a:prstGeom>
          <a:solidFill>
            <a:srgbClr val="F36C2A"/>
          </a:solidFill>
          <a:ln w="38100">
            <a:solidFill>
              <a:srgbClr val="F36C2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5" name="Ellipse 4"/>
          <p:cNvSpPr/>
          <p:nvPr userDrawn="1"/>
        </p:nvSpPr>
        <p:spPr>
          <a:xfrm>
            <a:off x="8643938" y="6500813"/>
            <a:ext cx="285750" cy="285750"/>
          </a:xfrm>
          <a:prstGeom prst="ellipse">
            <a:avLst/>
          </a:prstGeom>
          <a:solidFill>
            <a:srgbClr val="F36C2A"/>
          </a:solidFill>
          <a:ln w="38100">
            <a:solidFill>
              <a:srgbClr val="F36C2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cxnSp>
        <p:nvCxnSpPr>
          <p:cNvPr id="6" name="Connecteur droit 5"/>
          <p:cNvCxnSpPr/>
          <p:nvPr userDrawn="1"/>
        </p:nvCxnSpPr>
        <p:spPr>
          <a:xfrm rot="5400000">
            <a:off x="-320674" y="6321425"/>
            <a:ext cx="1071562" cy="1587"/>
          </a:xfrm>
          <a:prstGeom prst="line">
            <a:avLst/>
          </a:prstGeom>
          <a:ln w="19050">
            <a:solidFill>
              <a:srgbClr val="F36C2A"/>
            </a:solidFill>
            <a:prstDash val="solid"/>
          </a:ln>
        </p:spPr>
        <p:style>
          <a:lnRef idx="1">
            <a:schemeClr val="accent1"/>
          </a:lnRef>
          <a:fillRef idx="0">
            <a:schemeClr val="accent1"/>
          </a:fillRef>
          <a:effectRef idx="0">
            <a:schemeClr val="accent1"/>
          </a:effectRef>
          <a:fontRef idx="minor">
            <a:schemeClr val="tx1"/>
          </a:fontRef>
        </p:style>
      </p:cxnSp>
      <p:sp>
        <p:nvSpPr>
          <p:cNvPr id="7" name="Rectangle 6"/>
          <p:cNvSpPr/>
          <p:nvPr userDrawn="1"/>
        </p:nvSpPr>
        <p:spPr>
          <a:xfrm>
            <a:off x="0" y="1428750"/>
            <a:ext cx="9144000" cy="1785938"/>
          </a:xfrm>
          <a:prstGeom prst="rect">
            <a:avLst/>
          </a:prstGeom>
          <a:solidFill>
            <a:srgbClr val="194B9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8" name="Rectangle à coins arrondis 7"/>
          <p:cNvSpPr/>
          <p:nvPr userDrawn="1"/>
        </p:nvSpPr>
        <p:spPr>
          <a:xfrm>
            <a:off x="214313" y="1643063"/>
            <a:ext cx="8715375" cy="135731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Tree>
    <p:extLst>
      <p:ext uri="{BB962C8B-B14F-4D97-AF65-F5344CB8AC3E}">
        <p14:creationId xmlns:p14="http://schemas.microsoft.com/office/powerpoint/2010/main" val="2613623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pPr>
              <a:defRPr/>
            </a:pPr>
            <a:fld id="{EB345C58-E98A-45F9-9A32-1D190D649A43}" type="datetime1">
              <a:rPr lang="fr-FR"/>
              <a:pPr>
                <a:defRPr/>
              </a:pPr>
              <a:t>15/12/2012</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fld id="{14AA1954-EBA0-4074-A27D-C65F7912B238}" type="slidenum">
              <a:rPr lang="fr-FR"/>
              <a:pPr/>
              <a:t>‹N°›</a:t>
            </a:fld>
            <a:endParaRPr lang="fr-FR"/>
          </a:p>
        </p:txBody>
      </p:sp>
    </p:spTree>
    <p:extLst>
      <p:ext uri="{BB962C8B-B14F-4D97-AF65-F5344CB8AC3E}">
        <p14:creationId xmlns:p14="http://schemas.microsoft.com/office/powerpoint/2010/main" val="3575089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pPr>
              <a:defRPr/>
            </a:pPr>
            <a:fld id="{321662D6-28C1-420B-B97C-375C21D90878}" type="datetime1">
              <a:rPr lang="fr-FR"/>
              <a:pPr>
                <a:defRPr/>
              </a:pPr>
              <a:t>15/12/2012</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fld id="{481F536E-1806-44A5-A068-DA52442EEC67}" type="slidenum">
              <a:rPr lang="fr-FR"/>
              <a:pPr/>
              <a:t>‹N°›</a:t>
            </a:fld>
            <a:endParaRPr lang="fr-FR"/>
          </a:p>
        </p:txBody>
      </p:sp>
    </p:spTree>
    <p:extLst>
      <p:ext uri="{BB962C8B-B14F-4D97-AF65-F5344CB8AC3E}">
        <p14:creationId xmlns:p14="http://schemas.microsoft.com/office/powerpoint/2010/main" val="3844298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4" name="Rectangle 3"/>
          <p:cNvSpPr/>
          <p:nvPr userDrawn="1"/>
        </p:nvSpPr>
        <p:spPr>
          <a:xfrm>
            <a:off x="142875" y="142875"/>
            <a:ext cx="8858250" cy="6572250"/>
          </a:xfrm>
          <a:prstGeom prst="rect">
            <a:avLst/>
          </a:prstGeom>
          <a:solidFill>
            <a:schemeClr val="bg1"/>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5" name="Picture 2" descr="K:\MARKETING\CHARTE GRAPHIQUE\LOGOS\LOGO PENTA 2007\logo2.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58063" y="214313"/>
            <a:ext cx="15716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Connecteur droit 5"/>
          <p:cNvCxnSpPr>
            <a:endCxn id="7" idx="1"/>
          </p:cNvCxnSpPr>
          <p:nvPr userDrawn="1"/>
        </p:nvCxnSpPr>
        <p:spPr>
          <a:xfrm>
            <a:off x="142875" y="428625"/>
            <a:ext cx="7215188" cy="1588"/>
          </a:xfrm>
          <a:prstGeom prst="line">
            <a:avLst/>
          </a:prstGeom>
          <a:ln w="6350">
            <a:solidFill>
              <a:srgbClr val="F36C2A"/>
            </a:solidFill>
            <a:prstDash val="sysDash"/>
          </a:ln>
        </p:spPr>
        <p:style>
          <a:lnRef idx="1">
            <a:schemeClr val="accent1"/>
          </a:lnRef>
          <a:fillRef idx="0">
            <a:schemeClr val="accent1"/>
          </a:fillRef>
          <a:effectRef idx="0">
            <a:schemeClr val="accent1"/>
          </a:effectRef>
          <a:fontRef idx="minor">
            <a:schemeClr val="tx1"/>
          </a:fontRef>
        </p:style>
      </p:cxnSp>
      <p:sp>
        <p:nvSpPr>
          <p:cNvPr id="7" name="Rectangle 6"/>
          <p:cNvSpPr/>
          <p:nvPr userDrawn="1"/>
        </p:nvSpPr>
        <p:spPr>
          <a:xfrm>
            <a:off x="142875" y="6286500"/>
            <a:ext cx="8858250" cy="428625"/>
          </a:xfrm>
          <a:prstGeom prst="rect">
            <a:avLst/>
          </a:prstGeom>
          <a:solidFill>
            <a:srgbClr val="194B9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8" name="Rectangle 7"/>
          <p:cNvSpPr/>
          <p:nvPr userDrawn="1"/>
        </p:nvSpPr>
        <p:spPr>
          <a:xfrm>
            <a:off x="142875" y="714375"/>
            <a:ext cx="8858250" cy="500063"/>
          </a:xfrm>
          <a:prstGeom prst="rect">
            <a:avLst/>
          </a:prstGeom>
          <a:solidFill>
            <a:srgbClr val="194B9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9" name="Ellipse 8"/>
          <p:cNvSpPr/>
          <p:nvPr userDrawn="1"/>
        </p:nvSpPr>
        <p:spPr>
          <a:xfrm>
            <a:off x="428625" y="357188"/>
            <a:ext cx="142875" cy="142875"/>
          </a:xfrm>
          <a:prstGeom prst="ellipse">
            <a:avLst/>
          </a:prstGeom>
          <a:solidFill>
            <a:schemeClr val="bg1"/>
          </a:solidFill>
          <a:ln w="19050">
            <a:solidFill>
              <a:srgbClr val="F36C2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10" name="Ellipse 9"/>
          <p:cNvSpPr/>
          <p:nvPr userDrawn="1"/>
        </p:nvSpPr>
        <p:spPr>
          <a:xfrm>
            <a:off x="642938" y="357188"/>
            <a:ext cx="142875" cy="142875"/>
          </a:xfrm>
          <a:prstGeom prst="ellipse">
            <a:avLst/>
          </a:prstGeom>
          <a:solidFill>
            <a:srgbClr val="F36C2A"/>
          </a:solidFill>
          <a:ln w="19050">
            <a:solidFill>
              <a:srgbClr val="F36C2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11" name="Ellipse 10"/>
          <p:cNvSpPr/>
          <p:nvPr userDrawn="1"/>
        </p:nvSpPr>
        <p:spPr>
          <a:xfrm>
            <a:off x="857250" y="357188"/>
            <a:ext cx="142875" cy="142875"/>
          </a:xfrm>
          <a:prstGeom prst="ellipse">
            <a:avLst/>
          </a:prstGeom>
          <a:solidFill>
            <a:srgbClr val="F36C2A"/>
          </a:solidFill>
          <a:ln w="19050">
            <a:solidFill>
              <a:srgbClr val="F36C2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3" name="Espace réservé du contenu 2"/>
          <p:cNvSpPr>
            <a:spLocks noGrp="1"/>
          </p:cNvSpPr>
          <p:nvPr>
            <p:ph idx="1"/>
          </p:nvPr>
        </p:nvSpPr>
        <p:spPr>
          <a:xfrm>
            <a:off x="285720" y="1357298"/>
            <a:ext cx="8572560" cy="4786346"/>
          </a:xfrm>
        </p:spPr>
        <p:txBody>
          <a:bodyPr/>
          <a:lstStyle>
            <a:lvl1pPr>
              <a:buClr>
                <a:srgbClr val="FF6600"/>
              </a:buClr>
              <a:buFont typeface="Arial" pitchFamily="34" charset="0"/>
              <a:buChar char="●"/>
              <a:defRPr sz="2400">
                <a:solidFill>
                  <a:srgbClr val="1E1F6E"/>
                </a:solidFill>
                <a:latin typeface="Arial" pitchFamily="34" charset="0"/>
                <a:cs typeface="Arial" pitchFamily="34" charset="0"/>
              </a:defRPr>
            </a:lvl1pPr>
            <a:lvl2pPr>
              <a:buClr>
                <a:srgbClr val="FF6600"/>
              </a:buClr>
              <a:buFont typeface="Arial" pitchFamily="34" charset="0"/>
              <a:buChar char="○"/>
              <a:defRPr sz="2400">
                <a:solidFill>
                  <a:srgbClr val="1E1F6E"/>
                </a:solidFill>
                <a:latin typeface="Arial" pitchFamily="34" charset="0"/>
                <a:cs typeface="Arial" pitchFamily="34" charset="0"/>
              </a:defRPr>
            </a:lvl2pPr>
            <a:lvl3pPr>
              <a:buClr>
                <a:srgbClr val="FF6600"/>
              </a:buClr>
              <a:buFont typeface="Arial" pitchFamily="34" charset="0"/>
              <a:buChar char="•"/>
              <a:defRPr sz="2000">
                <a:solidFill>
                  <a:srgbClr val="1E1F6E"/>
                </a:solidFill>
                <a:latin typeface="Arial" pitchFamily="34" charset="0"/>
                <a:cs typeface="Arial" pitchFamily="34" charset="0"/>
              </a:defRPr>
            </a:lvl3pPr>
            <a:lvl4pPr>
              <a:buClr>
                <a:srgbClr val="FF6600"/>
              </a:buClr>
              <a:buFont typeface="Arial" pitchFamily="34" charset="0"/>
              <a:buChar char="-"/>
              <a:defRPr sz="1800">
                <a:solidFill>
                  <a:srgbClr val="1E1F6E"/>
                </a:solidFill>
                <a:latin typeface="Arial" pitchFamily="34" charset="0"/>
                <a:cs typeface="Arial" pitchFamily="34" charset="0"/>
              </a:defRPr>
            </a:lvl4pPr>
            <a:lvl5pPr>
              <a:buClr>
                <a:srgbClr val="FF6600"/>
              </a:buClr>
              <a:buFont typeface="Arial" pitchFamily="34" charset="0"/>
              <a:buChar char="•"/>
              <a:defRPr sz="1800">
                <a:solidFill>
                  <a:srgbClr val="1E1F6E"/>
                </a:solidFill>
                <a:latin typeface="Arial" pitchFamily="34" charset="0"/>
                <a:cs typeface="Arial" pitchFamily="34" charset="0"/>
              </a:defRPr>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2" name="Titre 1"/>
          <p:cNvSpPr>
            <a:spLocks noGrp="1"/>
          </p:cNvSpPr>
          <p:nvPr>
            <p:ph type="title"/>
          </p:nvPr>
        </p:nvSpPr>
        <p:spPr>
          <a:xfrm>
            <a:off x="285720" y="714356"/>
            <a:ext cx="8572560" cy="500066"/>
          </a:xfrm>
          <a:noFill/>
        </p:spPr>
        <p:txBody>
          <a:bodyPr>
            <a:noAutofit/>
          </a:bodyPr>
          <a:lstStyle>
            <a:lvl1pPr algn="l">
              <a:defRPr sz="2400">
                <a:solidFill>
                  <a:schemeClr val="bg1"/>
                </a:solidFill>
                <a:latin typeface="Arial" pitchFamily="34" charset="0"/>
                <a:cs typeface="Arial" pitchFamily="34" charset="0"/>
              </a:defRPr>
            </a:lvl1pPr>
          </a:lstStyle>
          <a:p>
            <a:r>
              <a:rPr lang="fr-FR" dirty="0" smtClean="0"/>
              <a:t>Cliquez pour modifier le style du titre</a:t>
            </a:r>
            <a:endParaRPr lang="fr-FR" dirty="0"/>
          </a:p>
        </p:txBody>
      </p:sp>
      <p:sp>
        <p:nvSpPr>
          <p:cNvPr id="12" name="Espace réservé du numéro de diapositive 5"/>
          <p:cNvSpPr>
            <a:spLocks noGrp="1"/>
          </p:cNvSpPr>
          <p:nvPr>
            <p:ph type="sldNum" sz="quarter" idx="10"/>
          </p:nvPr>
        </p:nvSpPr>
        <p:spPr>
          <a:xfrm>
            <a:off x="8215313" y="6357938"/>
            <a:ext cx="785812" cy="365125"/>
          </a:xfrm>
        </p:spPr>
        <p:txBody>
          <a:bodyPr/>
          <a:lstStyle>
            <a:lvl1pPr>
              <a:defRPr b="1">
                <a:solidFill>
                  <a:schemeClr val="bg1"/>
                </a:solidFill>
              </a:defRPr>
            </a:lvl1pPr>
          </a:lstStyle>
          <a:p>
            <a:fld id="{9FD06186-3519-451D-997C-0AA4F65B7194}" type="slidenum">
              <a:rPr lang="fr-FR"/>
              <a:pPr/>
              <a:t>‹N°›</a:t>
            </a:fld>
            <a:endParaRPr lang="fr-FR"/>
          </a:p>
        </p:txBody>
      </p:sp>
    </p:spTree>
    <p:extLst>
      <p:ext uri="{BB962C8B-B14F-4D97-AF65-F5344CB8AC3E}">
        <p14:creationId xmlns:p14="http://schemas.microsoft.com/office/powerpoint/2010/main" val="1379069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3" name="Rectangle 2"/>
          <p:cNvSpPr/>
          <p:nvPr userDrawn="1"/>
        </p:nvSpPr>
        <p:spPr>
          <a:xfrm>
            <a:off x="0" y="4500563"/>
            <a:ext cx="9144000" cy="1500187"/>
          </a:xfrm>
          <a:prstGeom prst="rect">
            <a:avLst/>
          </a:prstGeom>
          <a:solidFill>
            <a:srgbClr val="194B9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cxnSp>
        <p:nvCxnSpPr>
          <p:cNvPr id="4" name="Connecteur droit 3"/>
          <p:cNvCxnSpPr/>
          <p:nvPr userDrawn="1"/>
        </p:nvCxnSpPr>
        <p:spPr>
          <a:xfrm rot="5400000">
            <a:off x="-2999581" y="3428206"/>
            <a:ext cx="6858000" cy="1588"/>
          </a:xfrm>
          <a:prstGeom prst="line">
            <a:avLst/>
          </a:prstGeom>
          <a:ln w="57150">
            <a:solidFill>
              <a:srgbClr val="F36C2A"/>
            </a:solidFill>
            <a:prstDash val="solid"/>
          </a:ln>
        </p:spPr>
        <p:style>
          <a:lnRef idx="1">
            <a:schemeClr val="accent1"/>
          </a:lnRef>
          <a:fillRef idx="0">
            <a:schemeClr val="accent1"/>
          </a:fillRef>
          <a:effectRef idx="0">
            <a:schemeClr val="accent1"/>
          </a:effectRef>
          <a:fontRef idx="minor">
            <a:schemeClr val="tx1"/>
          </a:fontRef>
        </p:style>
      </p:cxnSp>
      <p:cxnSp>
        <p:nvCxnSpPr>
          <p:cNvPr id="5" name="Connecteur droit 4"/>
          <p:cNvCxnSpPr/>
          <p:nvPr userDrawn="1"/>
        </p:nvCxnSpPr>
        <p:spPr>
          <a:xfrm>
            <a:off x="0" y="428625"/>
            <a:ext cx="9144000" cy="1588"/>
          </a:xfrm>
          <a:prstGeom prst="line">
            <a:avLst/>
          </a:prstGeom>
          <a:ln w="57150">
            <a:solidFill>
              <a:srgbClr val="F36C2A"/>
            </a:solidFill>
            <a:prstDash val="solid"/>
          </a:ln>
        </p:spPr>
        <p:style>
          <a:lnRef idx="1">
            <a:schemeClr val="accent1"/>
          </a:lnRef>
          <a:fillRef idx="0">
            <a:schemeClr val="accent1"/>
          </a:fillRef>
          <a:effectRef idx="0">
            <a:schemeClr val="accent1"/>
          </a:effectRef>
          <a:fontRef idx="minor">
            <a:schemeClr val="tx1"/>
          </a:fontRef>
        </p:style>
      </p:cxnSp>
      <p:sp>
        <p:nvSpPr>
          <p:cNvPr id="6" name="Ellipse 5"/>
          <p:cNvSpPr/>
          <p:nvPr userDrawn="1"/>
        </p:nvSpPr>
        <p:spPr>
          <a:xfrm>
            <a:off x="7500938" y="285750"/>
            <a:ext cx="285750" cy="285750"/>
          </a:xfrm>
          <a:prstGeom prst="ellipse">
            <a:avLst/>
          </a:prstGeom>
          <a:solidFill>
            <a:schemeClr val="bg1"/>
          </a:solidFill>
          <a:ln w="38100">
            <a:solidFill>
              <a:srgbClr val="F36C2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7" name="Ellipse 6"/>
          <p:cNvSpPr/>
          <p:nvPr userDrawn="1"/>
        </p:nvSpPr>
        <p:spPr>
          <a:xfrm>
            <a:off x="7929563" y="285750"/>
            <a:ext cx="285750" cy="285750"/>
          </a:xfrm>
          <a:prstGeom prst="ellipse">
            <a:avLst/>
          </a:prstGeom>
          <a:solidFill>
            <a:srgbClr val="F36C2A"/>
          </a:solidFill>
          <a:ln w="38100">
            <a:solidFill>
              <a:srgbClr val="F36C2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8" name="Ellipse 7"/>
          <p:cNvSpPr/>
          <p:nvPr userDrawn="1"/>
        </p:nvSpPr>
        <p:spPr>
          <a:xfrm>
            <a:off x="8358188" y="285750"/>
            <a:ext cx="285750" cy="285750"/>
          </a:xfrm>
          <a:prstGeom prst="ellipse">
            <a:avLst/>
          </a:prstGeom>
          <a:solidFill>
            <a:srgbClr val="F36C2A"/>
          </a:solidFill>
          <a:ln w="38100">
            <a:solidFill>
              <a:srgbClr val="F36C2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pic>
        <p:nvPicPr>
          <p:cNvPr id="9" name="Image 12" descr="PNG-Graph.png-256x256.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286500" y="1357313"/>
            <a:ext cx="2514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title"/>
          </p:nvPr>
        </p:nvSpPr>
        <p:spPr>
          <a:xfrm>
            <a:off x="514376" y="4572008"/>
            <a:ext cx="7772400" cy="1362075"/>
          </a:xfrm>
        </p:spPr>
        <p:txBody>
          <a:bodyPr/>
          <a:lstStyle>
            <a:lvl1pPr algn="l">
              <a:defRPr sz="2800" b="1" cap="all">
                <a:solidFill>
                  <a:schemeClr val="bg1"/>
                </a:solidFill>
                <a:latin typeface="Arial" pitchFamily="34" charset="0"/>
                <a:cs typeface="Arial" pitchFamily="34" charset="0"/>
              </a:defRPr>
            </a:lvl1pPr>
          </a:lstStyle>
          <a:p>
            <a:r>
              <a:rPr lang="fr-FR" dirty="0" smtClean="0"/>
              <a:t>Cliquez pour modifier le style du titre</a:t>
            </a:r>
            <a:endParaRPr lang="fr-FR" dirty="0"/>
          </a:p>
        </p:txBody>
      </p:sp>
      <p:sp>
        <p:nvSpPr>
          <p:cNvPr id="10" name="Espace réservé du numéro de diapositive 5"/>
          <p:cNvSpPr>
            <a:spLocks noGrp="1"/>
          </p:cNvSpPr>
          <p:nvPr>
            <p:ph type="sldNum" sz="quarter" idx="10"/>
          </p:nvPr>
        </p:nvSpPr>
        <p:spPr>
          <a:xfrm>
            <a:off x="8072438" y="6286500"/>
            <a:ext cx="900112" cy="365125"/>
          </a:xfrm>
        </p:spPr>
        <p:txBody>
          <a:bodyPr/>
          <a:lstStyle>
            <a:lvl1pPr>
              <a:defRPr/>
            </a:lvl1pPr>
          </a:lstStyle>
          <a:p>
            <a:fld id="{6134A76A-B3B8-4A88-A55F-6F4946B31235}" type="slidenum">
              <a:rPr lang="fr-FR"/>
              <a:pPr/>
              <a:t>‹N°›</a:t>
            </a:fld>
            <a:endParaRPr lang="fr-FR"/>
          </a:p>
        </p:txBody>
      </p:sp>
    </p:spTree>
    <p:extLst>
      <p:ext uri="{BB962C8B-B14F-4D97-AF65-F5344CB8AC3E}">
        <p14:creationId xmlns:p14="http://schemas.microsoft.com/office/powerpoint/2010/main" val="1932077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3"/>
          <p:cNvSpPr>
            <a:spLocks noGrp="1"/>
          </p:cNvSpPr>
          <p:nvPr>
            <p:ph type="dt" sz="half" idx="10"/>
          </p:nvPr>
        </p:nvSpPr>
        <p:spPr/>
        <p:txBody>
          <a:bodyPr/>
          <a:lstStyle>
            <a:lvl1pPr>
              <a:defRPr/>
            </a:lvl1pPr>
          </a:lstStyle>
          <a:p>
            <a:pPr>
              <a:defRPr/>
            </a:pPr>
            <a:fld id="{B942D36C-1C20-4523-B85B-77B5B2D2881C}" type="datetime1">
              <a:rPr lang="fr-FR"/>
              <a:pPr>
                <a:defRPr/>
              </a:pPr>
              <a:t>15/12/2012</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fld id="{D9A23D10-4293-42E1-A4A1-DE6AE3BF7736}" type="slidenum">
              <a:rPr lang="fr-FR"/>
              <a:pPr/>
              <a:t>‹N°›</a:t>
            </a:fld>
            <a:endParaRPr lang="fr-FR"/>
          </a:p>
        </p:txBody>
      </p:sp>
    </p:spTree>
    <p:extLst>
      <p:ext uri="{BB962C8B-B14F-4D97-AF65-F5344CB8AC3E}">
        <p14:creationId xmlns:p14="http://schemas.microsoft.com/office/powerpoint/2010/main" val="711343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3"/>
          <p:cNvSpPr>
            <a:spLocks noGrp="1"/>
          </p:cNvSpPr>
          <p:nvPr>
            <p:ph type="dt" sz="half" idx="10"/>
          </p:nvPr>
        </p:nvSpPr>
        <p:spPr/>
        <p:txBody>
          <a:bodyPr/>
          <a:lstStyle>
            <a:lvl1pPr>
              <a:defRPr/>
            </a:lvl1pPr>
          </a:lstStyle>
          <a:p>
            <a:pPr>
              <a:defRPr/>
            </a:pPr>
            <a:fld id="{821D380B-AE51-4C6E-ADA6-75D844ACB2A8}" type="datetime1">
              <a:rPr lang="fr-FR"/>
              <a:pPr>
                <a:defRPr/>
              </a:pPr>
              <a:t>15/12/2012</a:t>
            </a:fld>
            <a:endParaRPr lang="fr-FR"/>
          </a:p>
        </p:txBody>
      </p:sp>
      <p:sp>
        <p:nvSpPr>
          <p:cNvPr id="8" name="Espace réservé du pied de page 4"/>
          <p:cNvSpPr>
            <a:spLocks noGrp="1"/>
          </p:cNvSpPr>
          <p:nvPr>
            <p:ph type="ftr" sz="quarter" idx="11"/>
          </p:nvPr>
        </p:nvSpPr>
        <p:spPr/>
        <p:txBody>
          <a:bodyPr/>
          <a:lstStyle>
            <a:lvl1pPr>
              <a:defRPr/>
            </a:lvl1pPr>
          </a:lstStyle>
          <a:p>
            <a:pPr>
              <a:defRPr/>
            </a:pPr>
            <a:endParaRPr lang="fr-FR"/>
          </a:p>
        </p:txBody>
      </p:sp>
      <p:sp>
        <p:nvSpPr>
          <p:cNvPr id="9" name="Espace réservé du numéro de diapositive 5"/>
          <p:cNvSpPr>
            <a:spLocks noGrp="1"/>
          </p:cNvSpPr>
          <p:nvPr>
            <p:ph type="sldNum" sz="quarter" idx="12"/>
          </p:nvPr>
        </p:nvSpPr>
        <p:spPr/>
        <p:txBody>
          <a:bodyPr/>
          <a:lstStyle>
            <a:lvl1pPr>
              <a:defRPr/>
            </a:lvl1pPr>
          </a:lstStyle>
          <a:p>
            <a:fld id="{7DD45DB8-FBC2-4AEB-8846-3AA6382572AB}" type="slidenum">
              <a:rPr lang="fr-FR"/>
              <a:pPr/>
              <a:t>‹N°›</a:t>
            </a:fld>
            <a:endParaRPr lang="fr-FR"/>
          </a:p>
        </p:txBody>
      </p:sp>
    </p:spTree>
    <p:extLst>
      <p:ext uri="{BB962C8B-B14F-4D97-AF65-F5344CB8AC3E}">
        <p14:creationId xmlns:p14="http://schemas.microsoft.com/office/powerpoint/2010/main" val="2331054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3"/>
          <p:cNvSpPr>
            <a:spLocks noGrp="1"/>
          </p:cNvSpPr>
          <p:nvPr>
            <p:ph type="dt" sz="half" idx="10"/>
          </p:nvPr>
        </p:nvSpPr>
        <p:spPr/>
        <p:txBody>
          <a:bodyPr/>
          <a:lstStyle>
            <a:lvl1pPr>
              <a:defRPr/>
            </a:lvl1pPr>
          </a:lstStyle>
          <a:p>
            <a:pPr>
              <a:defRPr/>
            </a:pPr>
            <a:fld id="{9AA9E76D-3600-48F3-B2D4-8C82CAAB8C0A}" type="datetime1">
              <a:rPr lang="fr-FR"/>
              <a:pPr>
                <a:defRPr/>
              </a:pPr>
              <a:t>15/12/2012</a:t>
            </a:fld>
            <a:endParaRPr lang="fr-FR"/>
          </a:p>
        </p:txBody>
      </p:sp>
      <p:sp>
        <p:nvSpPr>
          <p:cNvPr id="4" name="Espace réservé du pied de page 4"/>
          <p:cNvSpPr>
            <a:spLocks noGrp="1"/>
          </p:cNvSpPr>
          <p:nvPr>
            <p:ph type="ftr" sz="quarter" idx="11"/>
          </p:nvPr>
        </p:nvSpPr>
        <p:spPr/>
        <p:txBody>
          <a:bodyPr/>
          <a:lstStyle>
            <a:lvl1pPr>
              <a:defRPr/>
            </a:lvl1pPr>
          </a:lstStyle>
          <a:p>
            <a:pPr>
              <a:defRPr/>
            </a:pPr>
            <a:endParaRPr lang="fr-FR"/>
          </a:p>
        </p:txBody>
      </p:sp>
      <p:sp>
        <p:nvSpPr>
          <p:cNvPr id="5" name="Espace réservé du numéro de diapositive 5"/>
          <p:cNvSpPr>
            <a:spLocks noGrp="1"/>
          </p:cNvSpPr>
          <p:nvPr>
            <p:ph type="sldNum" sz="quarter" idx="12"/>
          </p:nvPr>
        </p:nvSpPr>
        <p:spPr/>
        <p:txBody>
          <a:bodyPr/>
          <a:lstStyle>
            <a:lvl1pPr>
              <a:defRPr/>
            </a:lvl1pPr>
          </a:lstStyle>
          <a:p>
            <a:fld id="{9DF21C78-1F2E-4401-AA58-21045003D8AB}" type="slidenum">
              <a:rPr lang="fr-FR"/>
              <a:pPr/>
              <a:t>‹N°›</a:t>
            </a:fld>
            <a:endParaRPr lang="fr-FR"/>
          </a:p>
        </p:txBody>
      </p:sp>
    </p:spTree>
    <p:extLst>
      <p:ext uri="{BB962C8B-B14F-4D97-AF65-F5344CB8AC3E}">
        <p14:creationId xmlns:p14="http://schemas.microsoft.com/office/powerpoint/2010/main" val="4092676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EFA38FC8-AE63-4E71-8E0A-E4B924795F9E}" type="datetime1">
              <a:rPr lang="fr-FR"/>
              <a:pPr>
                <a:defRPr/>
              </a:pPr>
              <a:t>15/12/2012</a:t>
            </a:fld>
            <a:endParaRPr lang="fr-FR"/>
          </a:p>
        </p:txBody>
      </p:sp>
      <p:sp>
        <p:nvSpPr>
          <p:cNvPr id="3" name="Espace réservé du pied de page 4"/>
          <p:cNvSpPr>
            <a:spLocks noGrp="1"/>
          </p:cNvSpPr>
          <p:nvPr>
            <p:ph type="ftr" sz="quarter" idx="11"/>
          </p:nvPr>
        </p:nvSpPr>
        <p:spPr/>
        <p:txBody>
          <a:bodyPr/>
          <a:lstStyle>
            <a:lvl1pPr>
              <a:defRPr/>
            </a:lvl1pPr>
          </a:lstStyle>
          <a:p>
            <a:pPr>
              <a:defRPr/>
            </a:pPr>
            <a:endParaRPr lang="fr-FR"/>
          </a:p>
        </p:txBody>
      </p:sp>
      <p:sp>
        <p:nvSpPr>
          <p:cNvPr id="4" name="Espace réservé du numéro de diapositive 5"/>
          <p:cNvSpPr>
            <a:spLocks noGrp="1"/>
          </p:cNvSpPr>
          <p:nvPr>
            <p:ph type="sldNum" sz="quarter" idx="12"/>
          </p:nvPr>
        </p:nvSpPr>
        <p:spPr/>
        <p:txBody>
          <a:bodyPr/>
          <a:lstStyle>
            <a:lvl1pPr>
              <a:defRPr/>
            </a:lvl1pPr>
          </a:lstStyle>
          <a:p>
            <a:fld id="{86E09135-30D1-41F2-8FDA-07E192DDF278}" type="slidenum">
              <a:rPr lang="fr-FR"/>
              <a:pPr/>
              <a:t>‹N°›</a:t>
            </a:fld>
            <a:endParaRPr lang="fr-FR"/>
          </a:p>
        </p:txBody>
      </p:sp>
    </p:spTree>
    <p:extLst>
      <p:ext uri="{BB962C8B-B14F-4D97-AF65-F5344CB8AC3E}">
        <p14:creationId xmlns:p14="http://schemas.microsoft.com/office/powerpoint/2010/main" val="1864598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BE85E716-A287-46FE-877F-6973D21B5D7B}" type="datetime1">
              <a:rPr lang="fr-FR"/>
              <a:pPr>
                <a:defRPr/>
              </a:pPr>
              <a:t>15/12/2012</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fld id="{A80E6ED4-CE6F-4C2B-A62B-D497B5C3EE0B}" type="slidenum">
              <a:rPr lang="fr-FR"/>
              <a:pPr/>
              <a:t>‹N°›</a:t>
            </a:fld>
            <a:endParaRPr lang="fr-FR"/>
          </a:p>
        </p:txBody>
      </p:sp>
    </p:spTree>
    <p:extLst>
      <p:ext uri="{BB962C8B-B14F-4D97-AF65-F5344CB8AC3E}">
        <p14:creationId xmlns:p14="http://schemas.microsoft.com/office/powerpoint/2010/main" val="761489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B701CCEA-CDC0-4F34-8902-0A9903F72123}" type="datetime1">
              <a:rPr lang="fr-FR"/>
              <a:pPr>
                <a:defRPr/>
              </a:pPr>
              <a:t>15/12/2012</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fld id="{1C9FA49E-D3BA-41FE-B34D-684389798AE5}" type="slidenum">
              <a:rPr lang="fr-FR"/>
              <a:pPr/>
              <a:t>‹N°›</a:t>
            </a:fld>
            <a:endParaRPr lang="fr-FR"/>
          </a:p>
        </p:txBody>
      </p:sp>
    </p:spTree>
    <p:extLst>
      <p:ext uri="{BB962C8B-B14F-4D97-AF65-F5344CB8AC3E}">
        <p14:creationId xmlns:p14="http://schemas.microsoft.com/office/powerpoint/2010/main" val="2175800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pour modifier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97BFD09E-0797-4F28-A420-3E0CB5E47816}" type="datetime1">
              <a:rPr lang="fr-FR"/>
              <a:pPr>
                <a:defRPr/>
              </a:pPr>
              <a:t>15/12/2012</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B040F384-AD76-4899-BB8F-B8C7D69D98C6}" type="slidenum">
              <a:rPr lang="fr-FR"/>
              <a:pPr/>
              <a:t>‹N°›</a:t>
            </a:fld>
            <a:endParaRPr lang="fr-FR"/>
          </a:p>
        </p:txBody>
      </p:sp>
    </p:spTree>
  </p:cSld>
  <p:clrMap bg1="lt1" tx1="dk1" bg2="lt2" tx2="dk2" accent1="accent1" accent2="accent2" accent3="accent3" accent4="accent4" accent5="accent5" accent6="accent6" hlink="hlink" folHlink="folHlink"/>
  <p:sldLayoutIdLst>
    <p:sldLayoutId id="2147484218" r:id="rId1"/>
    <p:sldLayoutId id="2147484219" r:id="rId2"/>
    <p:sldLayoutId id="2147484220" r:id="rId3"/>
    <p:sldLayoutId id="2147484210" r:id="rId4"/>
    <p:sldLayoutId id="2147484211" r:id="rId5"/>
    <p:sldLayoutId id="2147484212" r:id="rId6"/>
    <p:sldLayoutId id="2147484213" r:id="rId7"/>
    <p:sldLayoutId id="2147484214" r:id="rId8"/>
    <p:sldLayoutId id="2147484215" r:id="rId9"/>
    <p:sldLayoutId id="2147484216" r:id="rId10"/>
    <p:sldLayoutId id="2147484217" r:id="rId11"/>
  </p:sldLayoutIdLst>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gif"/><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jpe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33.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re 1"/>
          <p:cNvSpPr>
            <a:spLocks noGrp="1"/>
          </p:cNvSpPr>
          <p:nvPr>
            <p:ph type="ctrTitle" idx="4294967295"/>
          </p:nvPr>
        </p:nvSpPr>
        <p:spPr>
          <a:xfrm>
            <a:off x="0" y="1500188"/>
            <a:ext cx="9144000" cy="1571625"/>
          </a:xfrm>
        </p:spPr>
        <p:txBody>
          <a:bodyPr/>
          <a:lstStyle/>
          <a:p>
            <a:r>
              <a:rPr lang="fr-FR" sz="4000" b="1" dirty="0" smtClean="0">
                <a:solidFill>
                  <a:srgbClr val="F36C2A"/>
                </a:solidFill>
                <a:latin typeface="Arial Narrow" panose="020B0606020202030204" pitchFamily="34" charset="0"/>
              </a:rPr>
              <a:t>Les mécanismes de filtrage et de NAT</a:t>
            </a:r>
            <a:r>
              <a:rPr lang="fr-FR" sz="4800" b="1" dirty="0" smtClean="0">
                <a:solidFill>
                  <a:schemeClr val="bg1"/>
                </a:solidFill>
                <a:latin typeface="Arial Narrow" panose="020B0606020202030204" pitchFamily="34" charset="0"/>
              </a:rPr>
              <a:t/>
            </a:r>
            <a:br>
              <a:rPr lang="fr-FR" sz="4800" b="1" dirty="0" smtClean="0">
                <a:solidFill>
                  <a:schemeClr val="bg1"/>
                </a:solidFill>
                <a:latin typeface="Arial Narrow" panose="020B0606020202030204" pitchFamily="34" charset="0"/>
              </a:rPr>
            </a:br>
            <a:r>
              <a:rPr lang="fr-FR" sz="2800" dirty="0">
                <a:solidFill>
                  <a:srgbClr val="194B93"/>
                </a:solidFill>
                <a:latin typeface="Arial Narrow" panose="020B0606020202030204" pitchFamily="34" charset="0"/>
              </a:rPr>
              <a:t>Licence Pro SEICOM – Module 37</a:t>
            </a:r>
            <a:endParaRPr lang="fr-FR" sz="5400" b="1" dirty="0" smtClean="0">
              <a:solidFill>
                <a:srgbClr val="194B93"/>
              </a:solidFill>
              <a:latin typeface="Arial Narrow" panose="020B0606020202030204" pitchFamily="34" charset="0"/>
            </a:endParaRPr>
          </a:p>
        </p:txBody>
      </p:sp>
      <p:pic>
        <p:nvPicPr>
          <p:cNvPr id="5123" name="Image 4" descr="world.png"/>
          <p:cNvPicPr>
            <a:picLocks noChangeAspect="1"/>
          </p:cNvPicPr>
          <p:nvPr/>
        </p:nvPicPr>
        <p:blipFill>
          <a:blip r:embed="rId2">
            <a:extLst>
              <a:ext uri="{28A0092B-C50C-407E-A947-70E740481C1C}">
                <a14:useLocalDpi xmlns:a14="http://schemas.microsoft.com/office/drawing/2010/main" val="0"/>
              </a:ext>
            </a:extLst>
          </a:blip>
          <a:srcRect l="6897" t="32538" r="7759"/>
          <a:stretch>
            <a:fillRect/>
          </a:stretch>
        </p:blipFill>
        <p:spPr bwMode="auto">
          <a:xfrm>
            <a:off x="1071563" y="3776663"/>
            <a:ext cx="685800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Rectangle 5"/>
          <p:cNvSpPr>
            <a:spLocks noChangeArrowheads="1"/>
          </p:cNvSpPr>
          <p:nvPr/>
        </p:nvSpPr>
        <p:spPr bwMode="auto">
          <a:xfrm>
            <a:off x="285750" y="6000750"/>
            <a:ext cx="2643188" cy="600075"/>
          </a:xfrm>
          <a:prstGeom prst="rect">
            <a:avLst/>
          </a:prstGeom>
          <a:noFill/>
          <a:ln w="9525">
            <a:noFill/>
            <a:miter lim="800000"/>
            <a:headEnd/>
            <a:tailEnd/>
          </a:ln>
          <a:effectLst/>
        </p:spPr>
        <p:txBody>
          <a:bodyPr anchor="ctr">
            <a:spAutoFit/>
          </a:bodyPr>
          <a:lstStyle/>
          <a:p>
            <a:pPr algn="just" eaLnBrk="0" hangingPunct="0">
              <a:defRPr/>
            </a:pPr>
            <a:r>
              <a:rPr lang="fr-FR" sz="1100" dirty="0">
                <a:solidFill>
                  <a:schemeClr val="tx1">
                    <a:lumMod val="75000"/>
                    <a:lumOff val="25000"/>
                  </a:schemeClr>
                </a:solidFill>
              </a:rPr>
              <a:t>Damien VERON</a:t>
            </a:r>
            <a:endParaRPr lang="fr-FR" sz="1050" dirty="0">
              <a:solidFill>
                <a:schemeClr val="tx1">
                  <a:lumMod val="75000"/>
                  <a:lumOff val="25000"/>
                </a:schemeClr>
              </a:solidFill>
            </a:endParaRPr>
          </a:p>
          <a:p>
            <a:pPr algn="just" eaLnBrk="0" hangingPunct="0">
              <a:defRPr/>
            </a:pPr>
            <a:r>
              <a:rPr lang="fr-FR" sz="1100" dirty="0">
                <a:solidFill>
                  <a:schemeClr val="tx1">
                    <a:lumMod val="75000"/>
                    <a:lumOff val="25000"/>
                  </a:schemeClr>
                </a:solidFill>
                <a:ea typeface="Times New Roman" pitchFamily="18" charset="0"/>
              </a:rPr>
              <a:t>Document Confidentiel</a:t>
            </a:r>
            <a:endParaRPr lang="fr-FR" sz="1050" dirty="0">
              <a:solidFill>
                <a:schemeClr val="tx1">
                  <a:lumMod val="75000"/>
                  <a:lumOff val="25000"/>
                </a:schemeClr>
              </a:solidFill>
            </a:endParaRPr>
          </a:p>
          <a:p>
            <a:pPr algn="just" eaLnBrk="0" hangingPunct="0">
              <a:defRPr/>
            </a:pPr>
            <a:r>
              <a:rPr lang="fr-FR" sz="1100" dirty="0">
                <a:solidFill>
                  <a:schemeClr val="tx1">
                    <a:lumMod val="75000"/>
                    <a:lumOff val="25000"/>
                  </a:schemeClr>
                </a:solidFill>
                <a:ea typeface="Times New Roman" pitchFamily="18" charset="0"/>
              </a:rPr>
              <a:t>Copyright </a:t>
            </a:r>
            <a:r>
              <a:rPr lang="fr-FR" sz="1100">
                <a:solidFill>
                  <a:schemeClr val="tx1">
                    <a:lumMod val="75000"/>
                    <a:lumOff val="25000"/>
                  </a:schemeClr>
                </a:solidFill>
                <a:ea typeface="Times New Roman" pitchFamily="18" charset="0"/>
              </a:rPr>
              <a:t>© </a:t>
            </a:r>
            <a:r>
              <a:rPr lang="fr-FR" sz="1100" smtClean="0">
                <a:solidFill>
                  <a:schemeClr val="tx1">
                    <a:lumMod val="75000"/>
                    <a:lumOff val="25000"/>
                  </a:schemeClr>
                </a:solidFill>
                <a:ea typeface="Times New Roman" pitchFamily="18" charset="0"/>
              </a:rPr>
              <a:t>2012-2013 </a:t>
            </a:r>
            <a:r>
              <a:rPr lang="fr-FR" sz="1100" dirty="0">
                <a:solidFill>
                  <a:schemeClr val="tx1">
                    <a:lumMod val="75000"/>
                    <a:lumOff val="25000"/>
                  </a:schemeClr>
                </a:solidFill>
                <a:ea typeface="Times New Roman" pitchFamily="18" charset="0"/>
              </a:rPr>
              <a:t>PENTASONIC</a:t>
            </a:r>
            <a:endParaRPr lang="fr-FR" sz="2400" dirty="0">
              <a:solidFill>
                <a:schemeClr val="tx1">
                  <a:lumMod val="75000"/>
                  <a:lumOff val="25000"/>
                </a:schemeClr>
              </a:solidFill>
            </a:endParaRPr>
          </a:p>
        </p:txBody>
      </p:sp>
      <p:pic>
        <p:nvPicPr>
          <p:cNvPr id="5125" name="Image 5" descr="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86125" y="330200"/>
            <a:ext cx="2643188"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1000" y="142875"/>
            <a:ext cx="966788"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8"/>
          <p:cNvPicPr>
            <a:picLocks noChangeAspect="1" noChangeArrowheads="1"/>
          </p:cNvPicPr>
          <p:nvPr/>
        </p:nvPicPr>
        <p:blipFill>
          <a:blip r:embed="rId5">
            <a:extLst>
              <a:ext uri="{28A0092B-C50C-407E-A947-70E740481C1C}">
                <a14:useLocalDpi xmlns:a14="http://schemas.microsoft.com/office/drawing/2010/main" val="0"/>
              </a:ext>
            </a:extLst>
          </a:blip>
          <a:srcRect l="4297" t="16251" r="56445" b="55624"/>
          <a:stretch>
            <a:fillRect/>
          </a:stretch>
        </p:blipFill>
        <p:spPr bwMode="auto">
          <a:xfrm>
            <a:off x="142875" y="214313"/>
            <a:ext cx="2143125"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Espace réservé du contenu 1"/>
          <p:cNvSpPr>
            <a:spLocks noGrp="1"/>
          </p:cNvSpPr>
          <p:nvPr>
            <p:ph idx="1"/>
          </p:nvPr>
        </p:nvSpPr>
        <p:spPr>
          <a:xfrm>
            <a:off x="285750" y="1357313"/>
            <a:ext cx="8572500" cy="4786312"/>
          </a:xfrm>
        </p:spPr>
        <p:txBody>
          <a:bodyPr/>
          <a:lstStyle/>
          <a:p>
            <a:r>
              <a:rPr lang="fr-FR" smtClean="0"/>
              <a:t>Les protocoles communément relayés : DNS, SMTP, HTTP, FTP, Telnet</a:t>
            </a:r>
          </a:p>
          <a:p>
            <a:r>
              <a:rPr lang="fr-FR" smtClean="0"/>
              <a:t>Exemple : </a:t>
            </a:r>
          </a:p>
          <a:p>
            <a:pPr lvl="1"/>
            <a:r>
              <a:rPr lang="fr-FR" sz="1400" smtClean="0"/>
              <a:t>Une machine du réseau privé veut se connecter sur internet sur un serveur web</a:t>
            </a:r>
          </a:p>
          <a:p>
            <a:pPr lvl="1"/>
            <a:r>
              <a:rPr lang="fr-FR" sz="1400" smtClean="0"/>
              <a:t>La machine du réseau privé initie une connexion TCP sur le proxy en se connectant sur un port destiné au service concerné</a:t>
            </a:r>
          </a:p>
          <a:p>
            <a:pPr lvl="1"/>
            <a:r>
              <a:rPr lang="fr-FR" sz="1400" smtClean="0"/>
              <a:t>Le proxy établie alors une connexion TCP sur le serveur web en modifiant dans le paquet l'adresse IP source pour y mettre son adresse publique et le port de destination par le port du service concerné</a:t>
            </a:r>
          </a:p>
          <a:p>
            <a:pPr lvl="1"/>
            <a:r>
              <a:rPr lang="fr-FR" sz="1400" smtClean="0"/>
              <a:t>Le serveur proxy sait trouver le port de destination en regardant sur quel port s'est effectuer la connexion TCP avec la machine du réseau privé.</a:t>
            </a:r>
          </a:p>
          <a:p>
            <a:pPr lvl="1"/>
            <a:r>
              <a:rPr lang="fr-FR" sz="1400" smtClean="0"/>
              <a:t>Le serveur proxy transmet la réponse à la machine</a:t>
            </a:r>
          </a:p>
        </p:txBody>
      </p:sp>
      <p:sp>
        <p:nvSpPr>
          <p:cNvPr id="14339" name="Titre 2"/>
          <p:cNvSpPr>
            <a:spLocks noGrp="1"/>
          </p:cNvSpPr>
          <p:nvPr>
            <p:ph type="title"/>
          </p:nvPr>
        </p:nvSpPr>
        <p:spPr>
          <a:xfrm>
            <a:off x="285750" y="714375"/>
            <a:ext cx="8572500" cy="500063"/>
          </a:xfrm>
        </p:spPr>
        <p:txBody>
          <a:bodyPr/>
          <a:lstStyle/>
          <a:p>
            <a:r>
              <a:rPr lang="fr-FR" smtClean="0"/>
              <a:t>Les proxies applicatifs</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8AA949A-A6CA-4FF9-AEEA-6BA5053C84D3}" type="slidenum">
              <a:rPr lang="fr-FR">
                <a:solidFill>
                  <a:schemeClr val="bg1"/>
                </a:solidFill>
                <a:latin typeface="Calibri" panose="020F0502020204030204" pitchFamily="34" charset="0"/>
              </a:rPr>
              <a:pPr eaLnBrk="1" hangingPunct="1"/>
              <a:t>10</a:t>
            </a:fld>
            <a:endParaRPr lang="fr-FR">
              <a:solidFill>
                <a:schemeClr val="bg1"/>
              </a:solidFill>
              <a:latin typeface="Calibri" panose="020F0502020204030204" pitchFamily="34" charset="0"/>
            </a:endParaRPr>
          </a:p>
        </p:txBody>
      </p:sp>
      <p:pic>
        <p:nvPicPr>
          <p:cNvPr id="143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75" y="4857750"/>
            <a:ext cx="5746750"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Espace réservé du contenu 1"/>
          <p:cNvSpPr>
            <a:spLocks noGrp="1"/>
          </p:cNvSpPr>
          <p:nvPr>
            <p:ph idx="1"/>
          </p:nvPr>
        </p:nvSpPr>
        <p:spPr>
          <a:xfrm>
            <a:off x="285750" y="1357313"/>
            <a:ext cx="8572500" cy="4786312"/>
          </a:xfrm>
        </p:spPr>
        <p:txBody>
          <a:bodyPr/>
          <a:lstStyle/>
          <a:p>
            <a:r>
              <a:rPr lang="en-US" sz="2600" smtClean="0"/>
              <a:t>Principalement utilisés pour les serveurs web : toutes les connexions depuis internet vers les serveurs web sont routées vers le serveur proxy :</a:t>
            </a:r>
          </a:p>
          <a:p>
            <a:endParaRPr lang="en-US" smtClean="0"/>
          </a:p>
          <a:p>
            <a:pPr lvl="2"/>
            <a:r>
              <a:rPr lang="en-US" sz="2300" smtClean="0"/>
              <a:t>Traite la demande lui-même (authentification cache…)</a:t>
            </a:r>
          </a:p>
          <a:p>
            <a:pPr lvl="2"/>
            <a:r>
              <a:rPr lang="en-US" sz="2300" smtClean="0"/>
              <a:t>Transmet la requête complète ou partielle aux serveurs web</a:t>
            </a:r>
          </a:p>
          <a:p>
            <a:endParaRPr lang="en-US" smtClean="0"/>
          </a:p>
          <a:p>
            <a:r>
              <a:rPr lang="en-US" sz="2600" smtClean="0"/>
              <a:t>Présente une seule interface à l’émetteur</a:t>
            </a:r>
          </a:p>
          <a:p>
            <a:r>
              <a:rPr lang="en-US" sz="2600" smtClean="0"/>
              <a:t>Distribue le trafic entrant à différents serveurs avec la possibilité de faire du load-balancing</a:t>
            </a:r>
          </a:p>
          <a:p>
            <a:endParaRPr lang="en-US" sz="2600" smtClean="0"/>
          </a:p>
          <a:p>
            <a:endParaRPr lang="fr-FR" smtClean="0"/>
          </a:p>
        </p:txBody>
      </p:sp>
      <p:sp>
        <p:nvSpPr>
          <p:cNvPr id="15363" name="Titre 2"/>
          <p:cNvSpPr>
            <a:spLocks noGrp="1"/>
          </p:cNvSpPr>
          <p:nvPr>
            <p:ph type="title"/>
          </p:nvPr>
        </p:nvSpPr>
        <p:spPr>
          <a:xfrm>
            <a:off x="285750" y="714375"/>
            <a:ext cx="8572500" cy="500063"/>
          </a:xfrm>
        </p:spPr>
        <p:txBody>
          <a:bodyPr/>
          <a:lstStyle/>
          <a:p>
            <a:r>
              <a:rPr lang="fr-FR" smtClean="0"/>
              <a:t>Les reverse-proxies</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9B5D09B-3079-4852-BB70-2D6C96D0D8FD}" type="slidenum">
              <a:rPr lang="fr-FR">
                <a:solidFill>
                  <a:schemeClr val="bg1"/>
                </a:solidFill>
                <a:latin typeface="Calibri" panose="020F0502020204030204" pitchFamily="34" charset="0"/>
              </a:rPr>
              <a:pPr eaLnBrk="1" hangingPunct="1"/>
              <a:t>11</a:t>
            </a:fld>
            <a:endParaRPr lang="fr-FR">
              <a:solidFill>
                <a:schemeClr val="bg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85750" y="1357313"/>
            <a:ext cx="8572500" cy="4786312"/>
          </a:xfrm>
        </p:spPr>
        <p:txBody>
          <a:bodyPr>
            <a:normAutofit fontScale="62500" lnSpcReduction="20000"/>
          </a:bodyPr>
          <a:lstStyle/>
          <a:p>
            <a:pPr>
              <a:defRPr/>
            </a:pPr>
            <a:endParaRPr lang="fr-FR" dirty="0" smtClean="0"/>
          </a:p>
          <a:p>
            <a:pPr>
              <a:defRPr/>
            </a:pPr>
            <a:endParaRPr lang="fr-FR" dirty="0" smtClean="0"/>
          </a:p>
          <a:p>
            <a:pPr>
              <a:defRPr/>
            </a:pPr>
            <a:endParaRPr lang="fr-FR" dirty="0" smtClean="0"/>
          </a:p>
          <a:p>
            <a:pPr>
              <a:defRPr/>
            </a:pPr>
            <a:endParaRPr lang="fr-FR" dirty="0" smtClean="0"/>
          </a:p>
          <a:p>
            <a:pPr>
              <a:defRPr/>
            </a:pPr>
            <a:endParaRPr lang="fr-FR" dirty="0" smtClean="0"/>
          </a:p>
          <a:p>
            <a:pPr>
              <a:defRPr/>
            </a:pPr>
            <a:endParaRPr lang="fr-FR" dirty="0" smtClean="0"/>
          </a:p>
          <a:p>
            <a:pPr>
              <a:defRPr/>
            </a:pPr>
            <a:endParaRPr lang="en-US" sz="2600" dirty="0" smtClean="0"/>
          </a:p>
          <a:p>
            <a:pPr>
              <a:defRPr/>
            </a:pPr>
            <a:endParaRPr lang="en-US" sz="2600" dirty="0" smtClean="0"/>
          </a:p>
          <a:p>
            <a:pPr>
              <a:defRPr/>
            </a:pPr>
            <a:endParaRPr lang="en-US" sz="2600" dirty="0" smtClean="0"/>
          </a:p>
          <a:p>
            <a:pPr>
              <a:defRPr/>
            </a:pPr>
            <a:endParaRPr lang="en-US" sz="2600" dirty="0" smtClean="0"/>
          </a:p>
          <a:p>
            <a:pPr>
              <a:defRPr/>
            </a:pPr>
            <a:endParaRPr lang="en-US" sz="2600" dirty="0" smtClean="0"/>
          </a:p>
          <a:p>
            <a:pPr>
              <a:defRPr/>
            </a:pPr>
            <a:r>
              <a:rPr lang="en-US" sz="2600" dirty="0" err="1" smtClean="0"/>
              <a:t>Pourquoi</a:t>
            </a:r>
            <a:r>
              <a:rPr lang="en-US" sz="2600" dirty="0" smtClean="0"/>
              <a:t> installer un reverse-proxy ?</a:t>
            </a:r>
          </a:p>
          <a:p>
            <a:pPr>
              <a:defRPr/>
            </a:pPr>
            <a:endParaRPr lang="en-US" dirty="0" smtClean="0"/>
          </a:p>
          <a:p>
            <a:pPr lvl="1">
              <a:defRPr/>
            </a:pPr>
            <a:r>
              <a:rPr lang="en-US" dirty="0" err="1" smtClean="0"/>
              <a:t>Cryptage</a:t>
            </a:r>
            <a:r>
              <a:rPr lang="en-US" dirty="0" smtClean="0"/>
              <a:t> / Acceleration SSL : les </a:t>
            </a:r>
            <a:r>
              <a:rPr lang="en-US" dirty="0" err="1" smtClean="0"/>
              <a:t>serveurs</a:t>
            </a:r>
            <a:r>
              <a:rPr lang="en-US" dirty="0" smtClean="0"/>
              <a:t> web </a:t>
            </a:r>
            <a:r>
              <a:rPr lang="en-US" dirty="0" err="1" smtClean="0"/>
              <a:t>n’ont</a:t>
            </a:r>
            <a:r>
              <a:rPr lang="en-US" dirty="0" smtClean="0"/>
              <a:t> pas </a:t>
            </a:r>
            <a:r>
              <a:rPr lang="en-US" dirty="0" err="1" smtClean="0"/>
              <a:t>besoin</a:t>
            </a:r>
            <a:r>
              <a:rPr lang="en-US" dirty="0" smtClean="0"/>
              <a:t> </a:t>
            </a:r>
            <a:r>
              <a:rPr lang="en-US" dirty="0" err="1" smtClean="0"/>
              <a:t>d’assurer</a:t>
            </a:r>
            <a:r>
              <a:rPr lang="en-US" dirty="0" smtClean="0"/>
              <a:t> </a:t>
            </a:r>
            <a:r>
              <a:rPr lang="en-US" dirty="0" err="1" smtClean="0"/>
              <a:t>eux-mêmes</a:t>
            </a:r>
            <a:r>
              <a:rPr lang="en-US" dirty="0" smtClean="0"/>
              <a:t> le </a:t>
            </a:r>
            <a:r>
              <a:rPr lang="en-US" dirty="0" err="1" smtClean="0"/>
              <a:t>cryptage</a:t>
            </a:r>
            <a:r>
              <a:rPr lang="en-US" dirty="0" smtClean="0"/>
              <a:t>, un reverse proxy </a:t>
            </a:r>
            <a:r>
              <a:rPr lang="en-US" dirty="0" err="1" smtClean="0"/>
              <a:t>peut</a:t>
            </a:r>
            <a:r>
              <a:rPr lang="en-US" dirty="0" smtClean="0"/>
              <a:t> le faire avec du </a:t>
            </a:r>
            <a:r>
              <a:rPr lang="en-US" dirty="0" err="1" smtClean="0"/>
              <a:t>matériel</a:t>
            </a:r>
            <a:r>
              <a:rPr lang="en-US" dirty="0" smtClean="0"/>
              <a:t> </a:t>
            </a:r>
            <a:r>
              <a:rPr lang="en-US" dirty="0" err="1" smtClean="0"/>
              <a:t>d’accélération</a:t>
            </a:r>
            <a:r>
              <a:rPr lang="en-US" dirty="0" smtClean="0"/>
              <a:t> SSL</a:t>
            </a:r>
          </a:p>
          <a:p>
            <a:pPr lvl="1">
              <a:defRPr/>
            </a:pPr>
            <a:r>
              <a:rPr lang="en-US" dirty="0" err="1" smtClean="0"/>
              <a:t>Partage</a:t>
            </a:r>
            <a:r>
              <a:rPr lang="en-US" dirty="0" smtClean="0"/>
              <a:t> de charge : le traffic </a:t>
            </a:r>
            <a:r>
              <a:rPr lang="en-US" dirty="0" err="1" smtClean="0"/>
              <a:t>peut</a:t>
            </a:r>
            <a:r>
              <a:rPr lang="en-US" dirty="0" smtClean="0"/>
              <a:t> </a:t>
            </a:r>
            <a:r>
              <a:rPr lang="en-US" dirty="0" err="1" smtClean="0"/>
              <a:t>être</a:t>
            </a:r>
            <a:r>
              <a:rPr lang="en-US" dirty="0" smtClean="0"/>
              <a:t> </a:t>
            </a:r>
            <a:r>
              <a:rPr lang="en-US" dirty="0" err="1" smtClean="0"/>
              <a:t>distribué</a:t>
            </a:r>
            <a:r>
              <a:rPr lang="en-US" dirty="0" smtClean="0"/>
              <a:t> </a:t>
            </a:r>
            <a:r>
              <a:rPr lang="en-US" dirty="0" err="1" smtClean="0"/>
              <a:t>sur</a:t>
            </a:r>
            <a:r>
              <a:rPr lang="en-US" dirty="0" smtClean="0"/>
              <a:t> </a:t>
            </a:r>
            <a:r>
              <a:rPr lang="en-US" dirty="0" err="1" smtClean="0"/>
              <a:t>différents</a:t>
            </a:r>
            <a:r>
              <a:rPr lang="en-US" dirty="0" smtClean="0"/>
              <a:t> </a:t>
            </a:r>
            <a:r>
              <a:rPr lang="en-US" dirty="0" err="1" smtClean="0"/>
              <a:t>serveurs</a:t>
            </a:r>
            <a:r>
              <a:rPr lang="en-US" dirty="0" smtClean="0"/>
              <a:t> </a:t>
            </a:r>
          </a:p>
          <a:p>
            <a:pPr lvl="1">
              <a:defRPr/>
            </a:pPr>
            <a:r>
              <a:rPr lang="en-US" dirty="0" err="1" smtClean="0"/>
              <a:t>Possibilité</a:t>
            </a:r>
            <a:r>
              <a:rPr lang="en-US" dirty="0" smtClean="0"/>
              <a:t> de </a:t>
            </a:r>
            <a:r>
              <a:rPr lang="en-US" dirty="0" err="1" smtClean="0"/>
              <a:t>réécriture</a:t>
            </a:r>
            <a:r>
              <a:rPr lang="en-US" dirty="0" smtClean="0"/>
              <a:t> </a:t>
            </a:r>
            <a:r>
              <a:rPr lang="en-US" dirty="0" err="1" smtClean="0"/>
              <a:t>d’url</a:t>
            </a:r>
            <a:r>
              <a:rPr lang="en-US" dirty="0" smtClean="0"/>
              <a:t> (les </a:t>
            </a:r>
            <a:r>
              <a:rPr lang="en-US" dirty="0" err="1" smtClean="0"/>
              <a:t>adresses</a:t>
            </a:r>
            <a:r>
              <a:rPr lang="en-US" dirty="0" smtClean="0"/>
              <a:t> </a:t>
            </a:r>
            <a:r>
              <a:rPr lang="en-US" dirty="0" err="1" smtClean="0"/>
              <a:t>internes</a:t>
            </a:r>
            <a:r>
              <a:rPr lang="en-US" dirty="0" smtClean="0"/>
              <a:t> ne </a:t>
            </a:r>
            <a:r>
              <a:rPr lang="en-US" dirty="0" err="1" smtClean="0"/>
              <a:t>sont</a:t>
            </a:r>
            <a:r>
              <a:rPr lang="en-US" dirty="0" smtClean="0"/>
              <a:t> pas </a:t>
            </a:r>
            <a:r>
              <a:rPr lang="en-US" dirty="0" err="1" smtClean="0"/>
              <a:t>visibles</a:t>
            </a:r>
            <a:r>
              <a:rPr lang="en-US" dirty="0" smtClean="0"/>
              <a:t>)</a:t>
            </a:r>
          </a:p>
          <a:p>
            <a:pPr lvl="1">
              <a:defRPr/>
            </a:pPr>
            <a:r>
              <a:rPr lang="en-US" dirty="0" smtClean="0"/>
              <a:t>Cache du </a:t>
            </a:r>
            <a:r>
              <a:rPr lang="en-US" dirty="0" err="1" smtClean="0"/>
              <a:t>contenu</a:t>
            </a:r>
            <a:r>
              <a:rPr lang="en-US" dirty="0" smtClean="0"/>
              <a:t> </a:t>
            </a:r>
            <a:r>
              <a:rPr lang="en-US" dirty="0" err="1" smtClean="0"/>
              <a:t>statique</a:t>
            </a:r>
            <a:r>
              <a:rPr lang="en-US" dirty="0" smtClean="0"/>
              <a:t> (html, images) pour </a:t>
            </a:r>
            <a:r>
              <a:rPr lang="en-US" dirty="0" err="1" smtClean="0"/>
              <a:t>réduire</a:t>
            </a:r>
            <a:r>
              <a:rPr lang="en-US" dirty="0" smtClean="0"/>
              <a:t> la charge des </a:t>
            </a:r>
            <a:r>
              <a:rPr lang="en-US" dirty="0" err="1" smtClean="0"/>
              <a:t>serveurs</a:t>
            </a:r>
            <a:r>
              <a:rPr lang="en-US" dirty="0" smtClean="0"/>
              <a:t> web</a:t>
            </a:r>
          </a:p>
          <a:p>
            <a:pPr lvl="1">
              <a:defRPr/>
            </a:pPr>
            <a:r>
              <a:rPr lang="en-US" dirty="0" smtClean="0"/>
              <a:t>Compression : </a:t>
            </a:r>
            <a:r>
              <a:rPr lang="en-US" dirty="0" err="1" smtClean="0"/>
              <a:t>optimisiation</a:t>
            </a:r>
            <a:r>
              <a:rPr lang="en-US" dirty="0" smtClean="0"/>
              <a:t> et compression des flux</a:t>
            </a:r>
          </a:p>
        </p:txBody>
      </p:sp>
      <p:sp>
        <p:nvSpPr>
          <p:cNvPr id="16387" name="Titre 2"/>
          <p:cNvSpPr>
            <a:spLocks noGrp="1"/>
          </p:cNvSpPr>
          <p:nvPr>
            <p:ph type="title"/>
          </p:nvPr>
        </p:nvSpPr>
        <p:spPr>
          <a:xfrm>
            <a:off x="285750" y="714375"/>
            <a:ext cx="8572500" cy="500063"/>
          </a:xfrm>
        </p:spPr>
        <p:txBody>
          <a:bodyPr/>
          <a:lstStyle/>
          <a:p>
            <a:r>
              <a:rPr lang="fr-FR" smtClean="0"/>
              <a:t>Les reverse-proxies</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6EB05C3-3B3C-4D2F-9CA0-2C7E9F6CDB28}" type="slidenum">
              <a:rPr lang="fr-FR">
                <a:solidFill>
                  <a:schemeClr val="bg1"/>
                </a:solidFill>
                <a:latin typeface="Calibri" panose="020F0502020204030204" pitchFamily="34" charset="0"/>
              </a:rPr>
              <a:pPr eaLnBrk="1" hangingPunct="1"/>
              <a:t>12</a:t>
            </a:fld>
            <a:endParaRPr lang="fr-FR">
              <a:solidFill>
                <a:schemeClr val="bg1"/>
              </a:solidFill>
              <a:latin typeface="Calibri" panose="020F0502020204030204" pitchFamily="34" charset="0"/>
            </a:endParaRPr>
          </a:p>
        </p:txBody>
      </p:sp>
      <p:pic>
        <p:nvPicPr>
          <p:cNvPr id="1638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1500188"/>
            <a:ext cx="60198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ZoneTexte 5"/>
          <p:cNvSpPr txBox="1">
            <a:spLocks noChangeArrowheads="1"/>
          </p:cNvSpPr>
          <p:nvPr/>
        </p:nvSpPr>
        <p:spPr bwMode="auto">
          <a:xfrm>
            <a:off x="1571625" y="1428750"/>
            <a:ext cx="2286000" cy="523875"/>
          </a:xfrm>
          <a:prstGeom prst="rect">
            <a:avLst/>
          </a:prstGeom>
          <a:noFill/>
          <a:ln w="9525">
            <a:solidFill>
              <a:srgbClr val="194B9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fr-FR" sz="1400" b="1"/>
              <a:t>Accès au site </a:t>
            </a:r>
          </a:p>
          <a:p>
            <a:pPr algn="ctr" eaLnBrk="1" hangingPunct="1"/>
            <a:r>
              <a:rPr lang="fr-FR" sz="1400" b="1"/>
              <a:t>https://www.monsite.fr</a:t>
            </a:r>
          </a:p>
        </p:txBody>
      </p:sp>
      <p:sp>
        <p:nvSpPr>
          <p:cNvPr id="16391" name="ZoneTexte 7"/>
          <p:cNvSpPr txBox="1">
            <a:spLocks noChangeArrowheads="1"/>
          </p:cNvSpPr>
          <p:nvPr/>
        </p:nvSpPr>
        <p:spPr bwMode="auto">
          <a:xfrm>
            <a:off x="3429000" y="2928938"/>
            <a:ext cx="2286000" cy="523875"/>
          </a:xfrm>
          <a:prstGeom prst="rect">
            <a:avLst/>
          </a:prstGeom>
          <a:noFill/>
          <a:ln w="9525">
            <a:solidFill>
              <a:srgbClr val="194B9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fr-FR" sz="1400" b="1"/>
              <a:t>Redirection</a:t>
            </a:r>
          </a:p>
          <a:p>
            <a:pPr algn="ctr" eaLnBrk="1" hangingPunct="1"/>
            <a:r>
              <a:rPr lang="fr-FR" sz="1400" b="1"/>
              <a:t>http://monsite.local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Espace réservé du contenu 1"/>
          <p:cNvSpPr>
            <a:spLocks noGrp="1"/>
          </p:cNvSpPr>
          <p:nvPr>
            <p:ph idx="1"/>
          </p:nvPr>
        </p:nvSpPr>
        <p:spPr>
          <a:xfrm>
            <a:off x="285750" y="1357313"/>
            <a:ext cx="8572500" cy="4786312"/>
          </a:xfrm>
        </p:spPr>
        <p:txBody>
          <a:bodyPr/>
          <a:lstStyle/>
          <a:p>
            <a:pPr>
              <a:buFont typeface="Arial" pitchFamily="34" charset="0"/>
              <a:buNone/>
            </a:pPr>
            <a:r>
              <a:rPr lang="fr-FR" sz="1600" smtClean="0"/>
              <a:t>Troisième génération de firewall, les firewalls Stateful Inspection surmontent les faiblesses des solutions de filtrage simple de paquets et de proxies en fournissant une solution analysant l’ensemble des couches du modèle OSI sans casser le modèle client / serveur.</a:t>
            </a:r>
          </a:p>
        </p:txBody>
      </p:sp>
      <p:sp>
        <p:nvSpPr>
          <p:cNvPr id="17411" name="Titre 2"/>
          <p:cNvSpPr>
            <a:spLocks noGrp="1"/>
          </p:cNvSpPr>
          <p:nvPr>
            <p:ph type="title"/>
          </p:nvPr>
        </p:nvSpPr>
        <p:spPr>
          <a:xfrm>
            <a:off x="285750" y="714375"/>
            <a:ext cx="8572500" cy="500063"/>
          </a:xfrm>
        </p:spPr>
        <p:txBody>
          <a:bodyPr/>
          <a:lstStyle/>
          <a:p>
            <a:r>
              <a:rPr lang="fr-FR" smtClean="0"/>
              <a:t>Stateful Packet Inspection</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F45C265-700A-4F31-A2D7-D20BBDA81C6E}" type="slidenum">
              <a:rPr lang="fr-FR">
                <a:solidFill>
                  <a:schemeClr val="bg1"/>
                </a:solidFill>
                <a:latin typeface="Calibri" panose="020F0502020204030204" pitchFamily="34" charset="0"/>
              </a:rPr>
              <a:pPr eaLnBrk="1" hangingPunct="1"/>
              <a:t>13</a:t>
            </a:fld>
            <a:endParaRPr lang="fr-FR">
              <a:solidFill>
                <a:schemeClr val="bg1"/>
              </a:solidFill>
              <a:latin typeface="Calibri" panose="020F0502020204030204" pitchFamily="34" charset="0"/>
            </a:endParaRPr>
          </a:p>
        </p:txBody>
      </p:sp>
      <p:graphicFrame>
        <p:nvGraphicFramePr>
          <p:cNvPr id="5" name="Tableau 4"/>
          <p:cNvGraphicFramePr>
            <a:graphicFrameLocks noGrp="1"/>
          </p:cNvGraphicFramePr>
          <p:nvPr/>
        </p:nvGraphicFramePr>
        <p:xfrm>
          <a:off x="214313" y="2357438"/>
          <a:ext cx="8715375" cy="3637032"/>
        </p:xfrm>
        <a:graphic>
          <a:graphicData uri="http://schemas.openxmlformats.org/drawingml/2006/table">
            <a:tbl>
              <a:tblPr firstRow="1" bandRow="1">
                <a:tableStyleId>{5C22544A-7EE6-4342-B048-85BDC9FD1C3A}</a:tableStyleId>
              </a:tblPr>
              <a:tblGrid>
                <a:gridCol w="1571625"/>
                <a:gridCol w="7143750"/>
              </a:tblGrid>
              <a:tr h="15848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dirty="0" smtClean="0">
                          <a:solidFill>
                            <a:schemeClr val="bg1"/>
                          </a:solidFill>
                          <a:latin typeface="Arial" pitchFamily="34" charset="0"/>
                          <a:cs typeface="Arial" pitchFamily="34" charset="0"/>
                        </a:rPr>
                        <a:t>Fonction</a:t>
                      </a:r>
                    </a:p>
                  </a:txBody>
                  <a:tcPr marL="91439" marR="91439" marT="45692" marB="45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lvl="0">
                        <a:buFont typeface="Arial" pitchFamily="34" charset="0"/>
                        <a:buChar char="•"/>
                      </a:pPr>
                      <a:r>
                        <a:rPr lang="fr-FR" sz="1400" b="0" dirty="0" smtClean="0">
                          <a:solidFill>
                            <a:schemeClr val="tx1"/>
                          </a:solidFill>
                          <a:latin typeface="Arial" pitchFamily="34" charset="0"/>
                          <a:cs typeface="Arial" pitchFamily="34" charset="0"/>
                        </a:rPr>
                        <a:t>Technologie inventée</a:t>
                      </a:r>
                      <a:r>
                        <a:rPr lang="fr-FR" sz="1400" b="0" baseline="0" dirty="0" smtClean="0">
                          <a:solidFill>
                            <a:schemeClr val="tx1"/>
                          </a:solidFill>
                          <a:latin typeface="Arial" pitchFamily="34" charset="0"/>
                          <a:cs typeface="Arial" pitchFamily="34" charset="0"/>
                        </a:rPr>
                        <a:t> par </a:t>
                      </a:r>
                      <a:r>
                        <a:rPr lang="fr-FR" sz="1400" b="0" baseline="0" dirty="0" err="1" smtClean="0">
                          <a:solidFill>
                            <a:schemeClr val="tx1"/>
                          </a:solidFill>
                          <a:latin typeface="Arial" pitchFamily="34" charset="0"/>
                          <a:cs typeface="Arial" pitchFamily="34" charset="0"/>
                        </a:rPr>
                        <a:t>Checkpoint</a:t>
                      </a:r>
                      <a:endParaRPr lang="fr-FR" sz="1400" b="0" dirty="0" smtClean="0">
                        <a:solidFill>
                          <a:schemeClr val="tx1"/>
                        </a:solidFill>
                        <a:latin typeface="Arial" pitchFamily="34" charset="0"/>
                        <a:cs typeface="Arial" pitchFamily="34" charset="0"/>
                      </a:endParaRPr>
                    </a:p>
                    <a:p>
                      <a:pPr lvl="0">
                        <a:buFont typeface="Arial" pitchFamily="34" charset="0"/>
                        <a:buChar char="•"/>
                      </a:pPr>
                      <a:r>
                        <a:rPr lang="fr-FR" sz="1400" b="0" dirty="0" smtClean="0">
                          <a:solidFill>
                            <a:schemeClr val="tx1"/>
                          </a:solidFill>
                          <a:latin typeface="Arial" pitchFamily="34" charset="0"/>
                          <a:cs typeface="Arial" pitchFamily="34" charset="0"/>
                        </a:rPr>
                        <a:t>Intercepte les </a:t>
                      </a:r>
                      <a:r>
                        <a:rPr lang="fr-FR" sz="1400" b="0" dirty="0" err="1" smtClean="0">
                          <a:solidFill>
                            <a:schemeClr val="tx1"/>
                          </a:solidFill>
                          <a:latin typeface="Arial" pitchFamily="34" charset="0"/>
                          <a:cs typeface="Arial" pitchFamily="34" charset="0"/>
                        </a:rPr>
                        <a:t>packets</a:t>
                      </a:r>
                      <a:r>
                        <a:rPr lang="fr-FR" sz="1400" b="0" dirty="0" smtClean="0">
                          <a:solidFill>
                            <a:schemeClr val="tx1"/>
                          </a:solidFill>
                          <a:latin typeface="Arial" pitchFamily="34" charset="0"/>
                          <a:cs typeface="Arial" pitchFamily="34" charset="0"/>
                        </a:rPr>
                        <a:t> au niveau de la couche réseau </a:t>
                      </a:r>
                    </a:p>
                    <a:p>
                      <a:pPr lvl="0">
                        <a:buFont typeface="Arial" pitchFamily="34" charset="0"/>
                        <a:buChar char="•"/>
                      </a:pPr>
                      <a:r>
                        <a:rPr lang="fr-FR" sz="1400" b="0" dirty="0" smtClean="0">
                          <a:solidFill>
                            <a:schemeClr val="tx1"/>
                          </a:solidFill>
                          <a:latin typeface="Arial" pitchFamily="34" charset="0"/>
                          <a:cs typeface="Arial" pitchFamily="34" charset="0"/>
                        </a:rPr>
                        <a:t>Extrait l'information sur l'état d'une session pour pouvoir statuer sur la décision (ACCEPT/REJECT/DENY) au niveau de toutes les couches OSI</a:t>
                      </a:r>
                    </a:p>
                    <a:p>
                      <a:pPr lvl="0">
                        <a:buFont typeface="Arial" pitchFamily="34" charset="0"/>
                        <a:buChar char="•"/>
                      </a:pPr>
                      <a:r>
                        <a:rPr lang="fr-FR" sz="1400" b="0" dirty="0" smtClean="0">
                          <a:solidFill>
                            <a:schemeClr val="tx1"/>
                          </a:solidFill>
                          <a:latin typeface="Arial" pitchFamily="34" charset="0"/>
                          <a:cs typeface="Arial" pitchFamily="34" charset="0"/>
                        </a:rPr>
                        <a:t>Maintient cette information dans une table dynamique des état pour évaluer les connexions  qui suivent</a:t>
                      </a:r>
                    </a:p>
                    <a:p>
                      <a:pPr lvl="0">
                        <a:buFont typeface="Arial" pitchFamily="34" charset="0"/>
                        <a:buChar char="•"/>
                      </a:pPr>
                      <a:r>
                        <a:rPr lang="fr-FR" sz="1400" b="0" dirty="0" smtClean="0">
                          <a:solidFill>
                            <a:schemeClr val="tx1"/>
                          </a:solidFill>
                          <a:latin typeface="Arial" pitchFamily="34" charset="0"/>
                          <a:cs typeface="Arial" pitchFamily="34" charset="0"/>
                        </a:rPr>
                        <a:t>Offre une solution qui offre : sécurité, performance, évolutivité</a:t>
                      </a:r>
                    </a:p>
                  </a:txBody>
                  <a:tcPr marL="91439" marR="91439" marT="45692" marB="45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r>
              <a:tr h="1371512">
                <a:tc>
                  <a:txBody>
                    <a:bodyPr/>
                    <a:lstStyle/>
                    <a:p>
                      <a:r>
                        <a:rPr lang="fr-FR" sz="1400" b="1" dirty="0" smtClean="0">
                          <a:solidFill>
                            <a:schemeClr val="bg1"/>
                          </a:solidFill>
                          <a:latin typeface="Arial" pitchFamily="34" charset="0"/>
                          <a:cs typeface="Arial" pitchFamily="34" charset="0"/>
                        </a:rPr>
                        <a:t>Avantages</a:t>
                      </a:r>
                      <a:endParaRPr lang="fr-FR" sz="1400" b="1" dirty="0">
                        <a:solidFill>
                          <a:schemeClr val="bg1"/>
                        </a:solidFill>
                        <a:latin typeface="Arial" pitchFamily="34" charset="0"/>
                        <a:cs typeface="Arial" pitchFamily="34" charset="0"/>
                      </a:endParaRPr>
                    </a:p>
                  </a:txBody>
                  <a:tcPr marL="91439" marR="91439" marT="45692" marB="45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r>
                        <a:rPr lang="fr-FR" sz="1400" b="0" dirty="0" smtClean="0">
                          <a:solidFill>
                            <a:schemeClr val="tx1"/>
                          </a:solidFill>
                          <a:latin typeface="Arial" pitchFamily="34" charset="0"/>
                          <a:cs typeface="Arial" pitchFamily="34" charset="0"/>
                        </a:rPr>
                        <a:t>Très sécurisé</a:t>
                      </a:r>
                    </a:p>
                    <a:p>
                      <a:r>
                        <a:rPr lang="fr-FR" sz="1400" b="0" dirty="0" smtClean="0">
                          <a:solidFill>
                            <a:schemeClr val="tx1"/>
                          </a:solidFill>
                          <a:latin typeface="Arial" pitchFamily="34" charset="0"/>
                          <a:cs typeface="Arial" pitchFamily="34" charset="0"/>
                        </a:rPr>
                        <a:t>Plus</a:t>
                      </a:r>
                      <a:r>
                        <a:rPr lang="fr-FR" sz="1400" b="0" baseline="0" dirty="0" smtClean="0">
                          <a:solidFill>
                            <a:schemeClr val="tx1"/>
                          </a:solidFill>
                          <a:latin typeface="Arial" pitchFamily="34" charset="0"/>
                          <a:cs typeface="Arial" pitchFamily="34" charset="0"/>
                        </a:rPr>
                        <a:t> rapide que les </a:t>
                      </a:r>
                      <a:r>
                        <a:rPr lang="fr-FR" sz="1400" b="0" baseline="0" dirty="0" err="1" smtClean="0">
                          <a:solidFill>
                            <a:schemeClr val="tx1"/>
                          </a:solidFill>
                          <a:latin typeface="Arial" pitchFamily="34" charset="0"/>
                          <a:cs typeface="Arial" pitchFamily="34" charset="0"/>
                        </a:rPr>
                        <a:t>proxies</a:t>
                      </a:r>
                      <a:endParaRPr lang="fr-FR" sz="1400" b="0" baseline="0" dirty="0" smtClean="0">
                        <a:solidFill>
                          <a:schemeClr val="tx1"/>
                        </a:solidFill>
                        <a:latin typeface="Arial" pitchFamily="34" charset="0"/>
                        <a:cs typeface="Arial" pitchFamily="34" charset="0"/>
                      </a:endParaRPr>
                    </a:p>
                    <a:p>
                      <a:r>
                        <a:rPr lang="fr-FR" sz="1400" b="0" baseline="0" dirty="0" smtClean="0">
                          <a:solidFill>
                            <a:schemeClr val="tx1"/>
                          </a:solidFill>
                          <a:latin typeface="Arial" pitchFamily="34" charset="0"/>
                          <a:cs typeface="Arial" pitchFamily="34" charset="0"/>
                        </a:rPr>
                        <a:t>Standard</a:t>
                      </a:r>
                    </a:p>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latin typeface="Arial" pitchFamily="34" charset="0"/>
                          <a:cs typeface="Arial" pitchFamily="34" charset="0"/>
                        </a:rPr>
                        <a:t>Pas de modification des applications</a:t>
                      </a:r>
                    </a:p>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latin typeface="Arial" pitchFamily="34" charset="0"/>
                          <a:cs typeface="Arial" pitchFamily="34" charset="0"/>
                        </a:rPr>
                        <a:t>Transparent pour les utilisateurs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400" b="0" dirty="0" smtClean="0">
                          <a:solidFill>
                            <a:schemeClr val="tx1"/>
                          </a:solidFill>
                          <a:latin typeface="Arial" pitchFamily="34" charset="0"/>
                          <a:cs typeface="Arial" pitchFamily="34" charset="0"/>
                        </a:rPr>
                        <a:t>Compatible avec des applications aux ports dynamiques (</a:t>
                      </a:r>
                      <a:r>
                        <a:rPr lang="fr-FR" sz="1400" b="0" dirty="0" err="1" smtClean="0">
                          <a:solidFill>
                            <a:schemeClr val="tx1"/>
                          </a:solidFill>
                          <a:latin typeface="Arial" pitchFamily="34" charset="0"/>
                          <a:cs typeface="Arial" pitchFamily="34" charset="0"/>
                        </a:rPr>
                        <a:t>VoIP</a:t>
                      </a:r>
                      <a:r>
                        <a:rPr lang="fr-FR" sz="1400" b="0" dirty="0" smtClean="0">
                          <a:solidFill>
                            <a:schemeClr val="tx1"/>
                          </a:solidFill>
                          <a:latin typeface="Arial" pitchFamily="34" charset="0"/>
                          <a:cs typeface="Arial" pitchFamily="34" charset="0"/>
                        </a:rPr>
                        <a:t>) ou UDP</a:t>
                      </a:r>
                    </a:p>
                  </a:txBody>
                  <a:tcPr marL="91439" marR="91439" marT="45692" marB="45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r>
              <a:tr h="680584">
                <a:tc>
                  <a:txBody>
                    <a:bodyPr/>
                    <a:lstStyle/>
                    <a:p>
                      <a:r>
                        <a:rPr lang="fr-FR" sz="1400" b="1" dirty="0" smtClean="0">
                          <a:solidFill>
                            <a:schemeClr val="bg1"/>
                          </a:solidFill>
                          <a:latin typeface="Arial" pitchFamily="34" charset="0"/>
                          <a:cs typeface="Arial" pitchFamily="34" charset="0"/>
                        </a:rPr>
                        <a:t>Inconvénients</a:t>
                      </a:r>
                      <a:endParaRPr lang="fr-FR" sz="1400" b="1" dirty="0">
                        <a:solidFill>
                          <a:schemeClr val="bg1"/>
                        </a:solidFill>
                        <a:latin typeface="Arial" pitchFamily="34" charset="0"/>
                        <a:cs typeface="Arial" pitchFamily="34" charset="0"/>
                      </a:endParaRPr>
                    </a:p>
                  </a:txBody>
                  <a:tcPr marL="91439" marR="91439" marT="45692" marB="45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buFont typeface="Arial" pitchFamily="34" charset="0"/>
                        <a:buNone/>
                      </a:pPr>
                      <a:endParaRPr lang="fr-FR" sz="1400" b="0" dirty="0">
                        <a:solidFill>
                          <a:schemeClr val="tx1"/>
                        </a:solidFill>
                        <a:latin typeface="Arial" pitchFamily="34" charset="0"/>
                        <a:cs typeface="Arial" pitchFamily="34" charset="0"/>
                      </a:endParaRPr>
                    </a:p>
                  </a:txBody>
                  <a:tcPr marL="91439" marR="91439" marT="45692" marB="45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Espace réservé du contenu 1"/>
          <p:cNvSpPr>
            <a:spLocks noGrp="1"/>
          </p:cNvSpPr>
          <p:nvPr>
            <p:ph idx="1"/>
          </p:nvPr>
        </p:nvSpPr>
        <p:spPr>
          <a:xfrm>
            <a:off x="285750" y="1357313"/>
            <a:ext cx="8572500" cy="4786312"/>
          </a:xfrm>
        </p:spPr>
        <p:txBody>
          <a:bodyPr/>
          <a:lstStyle/>
          <a:p>
            <a:r>
              <a:rPr lang="fr-FR" smtClean="0"/>
              <a:t>Exemple de politique de filtrage (Checkpoint NGX)</a:t>
            </a:r>
          </a:p>
          <a:p>
            <a:endParaRPr lang="fr-FR" smtClean="0"/>
          </a:p>
          <a:p>
            <a:endParaRPr lang="fr-FR" smtClean="0"/>
          </a:p>
        </p:txBody>
      </p:sp>
      <p:sp>
        <p:nvSpPr>
          <p:cNvPr id="18435" name="Titre 2"/>
          <p:cNvSpPr>
            <a:spLocks noGrp="1"/>
          </p:cNvSpPr>
          <p:nvPr>
            <p:ph type="title"/>
          </p:nvPr>
        </p:nvSpPr>
        <p:spPr>
          <a:xfrm>
            <a:off x="285750" y="714375"/>
            <a:ext cx="8572500" cy="500063"/>
          </a:xfrm>
        </p:spPr>
        <p:txBody>
          <a:bodyPr/>
          <a:lstStyle/>
          <a:p>
            <a:r>
              <a:rPr lang="fr-FR" smtClean="0"/>
              <a:t>Stateful Packet Inspection</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BBD0030-7B84-4F29-83FE-4024B4D506E6}" type="slidenum">
              <a:rPr lang="fr-FR">
                <a:solidFill>
                  <a:schemeClr val="bg1"/>
                </a:solidFill>
                <a:latin typeface="Calibri" panose="020F0502020204030204" pitchFamily="34" charset="0"/>
              </a:rPr>
              <a:pPr eaLnBrk="1" hangingPunct="1"/>
              <a:t>14</a:t>
            </a:fld>
            <a:endParaRPr lang="fr-FR">
              <a:solidFill>
                <a:schemeClr val="bg1"/>
              </a:solidFill>
              <a:latin typeface="Calibri" panose="020F0502020204030204" pitchFamily="34" charset="0"/>
            </a:endParaRPr>
          </a:p>
        </p:txBody>
      </p:sp>
      <p:pic>
        <p:nvPicPr>
          <p:cNvPr id="18437" name="Picture 2"/>
          <p:cNvPicPr>
            <a:picLocks noChangeAspect="1" noChangeArrowheads="1"/>
          </p:cNvPicPr>
          <p:nvPr/>
        </p:nvPicPr>
        <p:blipFill>
          <a:blip r:embed="rId2">
            <a:extLst>
              <a:ext uri="{28A0092B-C50C-407E-A947-70E740481C1C}">
                <a14:useLocalDpi xmlns:a14="http://schemas.microsoft.com/office/drawing/2010/main" val="0"/>
              </a:ext>
            </a:extLst>
          </a:blip>
          <a:srcRect l="24609" t="25311" r="10938" b="11874"/>
          <a:stretch>
            <a:fillRect/>
          </a:stretch>
        </p:blipFill>
        <p:spPr bwMode="auto">
          <a:xfrm>
            <a:off x="1071563" y="1928813"/>
            <a:ext cx="6919912"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u contenu 1"/>
          <p:cNvSpPr>
            <a:spLocks noGrp="1"/>
          </p:cNvSpPr>
          <p:nvPr>
            <p:ph idx="1"/>
          </p:nvPr>
        </p:nvSpPr>
        <p:spPr>
          <a:xfrm>
            <a:off x="285750" y="1357313"/>
            <a:ext cx="8572500" cy="4786312"/>
          </a:xfrm>
        </p:spPr>
        <p:txBody>
          <a:bodyPr/>
          <a:lstStyle/>
          <a:p>
            <a:r>
              <a:rPr lang="fr-FR" smtClean="0"/>
              <a:t>Combine IDS et IPS avec un parefeu</a:t>
            </a:r>
          </a:p>
          <a:p>
            <a:pPr lvl="1">
              <a:buFont typeface="Arial" pitchFamily="34" charset="0"/>
              <a:buChar char="●"/>
            </a:pPr>
            <a:r>
              <a:rPr lang="fr-FR" smtClean="0"/>
              <a:t>Analyse des entêtes / données des paquets</a:t>
            </a:r>
          </a:p>
          <a:p>
            <a:pPr lvl="1">
              <a:buFont typeface="Arial" pitchFamily="34" charset="0"/>
              <a:buChar char="●"/>
            </a:pPr>
            <a:r>
              <a:rPr lang="fr-FR" smtClean="0"/>
              <a:t>Détection de la non-conformité protocoles (virus, spams, intrusions)</a:t>
            </a:r>
          </a:p>
          <a:p>
            <a:pPr lvl="2">
              <a:buFont typeface="Arial" pitchFamily="34" charset="0"/>
              <a:buChar char="●"/>
            </a:pPr>
            <a:r>
              <a:rPr lang="fr-FR" smtClean="0"/>
              <a:t>Achemine le paquet</a:t>
            </a:r>
          </a:p>
          <a:p>
            <a:pPr lvl="2">
              <a:buFont typeface="Arial" pitchFamily="34" charset="0"/>
              <a:buChar char="●"/>
            </a:pPr>
            <a:r>
              <a:rPr lang="fr-FR" smtClean="0"/>
              <a:t>Redirige le paquet (statistiques, analyses)</a:t>
            </a:r>
          </a:p>
          <a:p>
            <a:pPr lvl="2">
              <a:buFont typeface="Arial" pitchFamily="34" charset="0"/>
              <a:buChar char="●"/>
            </a:pPr>
            <a:r>
              <a:rPr lang="fr-FR" smtClean="0"/>
              <a:t>Classe le paquet (CoS)</a:t>
            </a:r>
          </a:p>
          <a:p>
            <a:r>
              <a:rPr lang="fr-FR" smtClean="0"/>
              <a:t>Différent de SPI qui analyse uniquement les entêtes</a:t>
            </a:r>
          </a:p>
          <a:p>
            <a:pPr lvl="1">
              <a:buFont typeface="Arial" pitchFamily="34" charset="0"/>
              <a:buChar char="●"/>
            </a:pPr>
            <a:endParaRPr lang="fr-FR" smtClean="0"/>
          </a:p>
          <a:p>
            <a:endParaRPr lang="fr-FR" smtClean="0"/>
          </a:p>
        </p:txBody>
      </p:sp>
      <p:sp>
        <p:nvSpPr>
          <p:cNvPr id="19459" name="Titre 2"/>
          <p:cNvSpPr>
            <a:spLocks noGrp="1"/>
          </p:cNvSpPr>
          <p:nvPr>
            <p:ph type="title"/>
          </p:nvPr>
        </p:nvSpPr>
        <p:spPr>
          <a:xfrm>
            <a:off x="285750" y="714375"/>
            <a:ext cx="8572500" cy="500063"/>
          </a:xfrm>
        </p:spPr>
        <p:txBody>
          <a:bodyPr/>
          <a:lstStyle/>
          <a:p>
            <a:r>
              <a:rPr lang="fr-FR" smtClean="0"/>
              <a:t>Deep Packet Inspection</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D35042A-50BC-4528-AADA-16B8588589F8}" type="slidenum">
              <a:rPr lang="fr-FR">
                <a:solidFill>
                  <a:schemeClr val="bg1"/>
                </a:solidFill>
                <a:latin typeface="Calibri" panose="020F0502020204030204" pitchFamily="34" charset="0"/>
              </a:rPr>
              <a:pPr eaLnBrk="1" hangingPunct="1"/>
              <a:t>15</a:t>
            </a:fld>
            <a:endParaRPr lang="fr-FR">
              <a:solidFill>
                <a:schemeClr val="bg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85750" y="1357313"/>
            <a:ext cx="8572500" cy="4786312"/>
          </a:xfrm>
        </p:spPr>
        <p:txBody>
          <a:bodyPr>
            <a:normAutofit fontScale="70000" lnSpcReduction="20000"/>
          </a:bodyPr>
          <a:lstStyle/>
          <a:p>
            <a:pPr>
              <a:defRPr/>
            </a:pPr>
            <a:r>
              <a:rPr lang="fr-FR" dirty="0" smtClean="0"/>
              <a:t>Applications dans une entreprise</a:t>
            </a:r>
          </a:p>
          <a:p>
            <a:pPr lvl="1">
              <a:defRPr/>
            </a:pPr>
            <a:r>
              <a:rPr lang="fr-FR" sz="2000" dirty="0" smtClean="0"/>
              <a:t>Avant : </a:t>
            </a:r>
            <a:r>
              <a:rPr lang="fr-FR" sz="2000" dirty="0" smtClean="0">
                <a:sym typeface="Wingdings" pitchFamily="2" charset="2"/>
              </a:rPr>
              <a:t>Protection du périmètre</a:t>
            </a:r>
            <a:endParaRPr lang="fr-FR" sz="2000" dirty="0" smtClean="0"/>
          </a:p>
          <a:p>
            <a:pPr lvl="2">
              <a:defRPr/>
            </a:pPr>
            <a:r>
              <a:rPr lang="fr-FR" sz="1600" dirty="0" smtClean="0"/>
              <a:t>Protection contre internet</a:t>
            </a:r>
            <a:endParaRPr lang="fr-FR" sz="1600" dirty="0" smtClean="0">
              <a:sym typeface="Wingdings" pitchFamily="2" charset="2"/>
            </a:endParaRPr>
          </a:p>
          <a:p>
            <a:pPr lvl="1">
              <a:defRPr/>
            </a:pPr>
            <a:r>
              <a:rPr lang="fr-FR" sz="2000" dirty="0" smtClean="0">
                <a:sym typeface="Wingdings" pitchFamily="2" charset="2"/>
              </a:rPr>
              <a:t>Maintenant : Améliore la sécurité à tous les niveaux y compris l’application et l’utilisateur</a:t>
            </a:r>
          </a:p>
          <a:p>
            <a:pPr lvl="2">
              <a:defRPr/>
            </a:pPr>
            <a:r>
              <a:rPr lang="fr-FR" sz="1600" dirty="0" smtClean="0">
                <a:sym typeface="Wingdings" pitchFamily="2" charset="2"/>
              </a:rPr>
              <a:t>Développement des portables dans l’entreprise</a:t>
            </a:r>
          </a:p>
          <a:p>
            <a:pPr lvl="2">
              <a:defRPr/>
            </a:pPr>
            <a:r>
              <a:rPr lang="fr-FR" sz="1600" dirty="0" smtClean="0">
                <a:sym typeface="Wingdings" pitchFamily="2" charset="2"/>
              </a:rPr>
              <a:t>Développement des accès nomades</a:t>
            </a:r>
            <a:endParaRPr lang="fr-FR" dirty="0" smtClean="0">
              <a:sym typeface="Wingdings" pitchFamily="2" charset="2"/>
            </a:endParaRPr>
          </a:p>
          <a:p>
            <a:pPr>
              <a:defRPr/>
            </a:pPr>
            <a:endParaRPr lang="fr-FR" dirty="0" smtClean="0"/>
          </a:p>
          <a:p>
            <a:pPr>
              <a:defRPr/>
            </a:pPr>
            <a:r>
              <a:rPr lang="fr-FR" dirty="0" smtClean="0"/>
              <a:t>Applications pour les FAI</a:t>
            </a:r>
          </a:p>
          <a:p>
            <a:pPr lvl="1">
              <a:defRPr/>
            </a:pPr>
            <a:r>
              <a:rPr lang="fr-FR" dirty="0" smtClean="0"/>
              <a:t>Conformité vis-à-vis des lois</a:t>
            </a:r>
          </a:p>
          <a:p>
            <a:pPr lvl="1">
              <a:defRPr/>
            </a:pPr>
            <a:r>
              <a:rPr lang="fr-FR" dirty="0" smtClean="0"/>
              <a:t>SLA  et analyse des emails, sites web, P2P</a:t>
            </a:r>
          </a:p>
          <a:p>
            <a:pPr lvl="1">
              <a:defRPr/>
            </a:pPr>
            <a:r>
              <a:rPr lang="fr-FR" dirty="0" smtClean="0"/>
              <a:t>Ciblage comportemental des systèmes de publicité </a:t>
            </a:r>
          </a:p>
          <a:p>
            <a:pPr>
              <a:defRPr/>
            </a:pPr>
            <a:endParaRPr lang="fr-FR" dirty="0" smtClean="0"/>
          </a:p>
          <a:p>
            <a:pPr>
              <a:defRPr/>
            </a:pPr>
            <a:r>
              <a:rPr lang="fr-FR" dirty="0" smtClean="0"/>
              <a:t>Applications pour les gouvernements</a:t>
            </a:r>
          </a:p>
          <a:p>
            <a:pPr lvl="1">
              <a:defRPr/>
            </a:pPr>
            <a:r>
              <a:rPr lang="fr-FR" dirty="0" smtClean="0"/>
              <a:t>USA : National Security Agency et </a:t>
            </a:r>
            <a:r>
              <a:rPr lang="fr-FR" dirty="0" err="1" smtClean="0"/>
              <a:t>Narus</a:t>
            </a:r>
            <a:r>
              <a:rPr lang="fr-FR" dirty="0" smtClean="0"/>
              <a:t> (</a:t>
            </a:r>
            <a:r>
              <a:rPr lang="fr-FR" dirty="0" err="1"/>
              <a:t>Semantic</a:t>
            </a:r>
            <a:r>
              <a:rPr lang="fr-FR" dirty="0"/>
              <a:t> </a:t>
            </a:r>
            <a:r>
              <a:rPr lang="fr-FR" dirty="0" err="1"/>
              <a:t>Traffic</a:t>
            </a:r>
            <a:r>
              <a:rPr lang="fr-FR" dirty="0"/>
              <a:t> </a:t>
            </a:r>
            <a:r>
              <a:rPr lang="fr-FR" dirty="0" smtClean="0"/>
              <a:t>Analyzer sur des liens 10 Gbits) en collaboration avec AT&amp;T (plus gros fournisseur de services téléphonique et internet xDSL des USA)</a:t>
            </a:r>
          </a:p>
          <a:p>
            <a:pPr lvl="1">
              <a:defRPr/>
            </a:pPr>
            <a:r>
              <a:rPr lang="fr-FR" dirty="0" smtClean="0"/>
              <a:t>Chine : censure (pornographie, religion, politique)</a:t>
            </a:r>
          </a:p>
          <a:p>
            <a:pPr lvl="1">
              <a:defRPr/>
            </a:pPr>
            <a:r>
              <a:rPr lang="fr-FR" dirty="0" smtClean="0"/>
              <a:t>Iran :  </a:t>
            </a:r>
            <a:r>
              <a:rPr lang="fr-FR" dirty="0"/>
              <a:t>Nokia Siemens </a:t>
            </a:r>
            <a:r>
              <a:rPr lang="fr-FR" dirty="0" smtClean="0"/>
              <a:t>Networks qui permet de d’écouter et de bloquer les communications téléphoniques…</a:t>
            </a:r>
          </a:p>
          <a:p>
            <a:pPr lvl="1">
              <a:defRPr/>
            </a:pPr>
            <a:r>
              <a:rPr lang="fr-FR" dirty="0" smtClean="0"/>
              <a:t>Lybie, France : filiale de Bull (</a:t>
            </a:r>
            <a:r>
              <a:rPr lang="fr-FR" dirty="0" err="1" smtClean="0"/>
              <a:t>Amnesys</a:t>
            </a:r>
            <a:r>
              <a:rPr lang="fr-FR" dirty="0" smtClean="0"/>
              <a:t>) avec les projets GLINT/SMINT/EAGLE</a:t>
            </a:r>
          </a:p>
          <a:p>
            <a:pPr lvl="1">
              <a:defRPr/>
            </a:pPr>
            <a:endParaRPr lang="fr-FR" dirty="0" smtClean="0"/>
          </a:p>
          <a:p>
            <a:pPr>
              <a:defRPr/>
            </a:pPr>
            <a:endParaRPr lang="fr-FR" dirty="0" smtClean="0"/>
          </a:p>
          <a:p>
            <a:pPr lvl="1">
              <a:defRPr/>
            </a:pPr>
            <a:endParaRPr lang="fr-FR" dirty="0" smtClean="0"/>
          </a:p>
          <a:p>
            <a:pPr lvl="1">
              <a:defRPr/>
            </a:pPr>
            <a:endParaRPr lang="fr-FR" dirty="0"/>
          </a:p>
        </p:txBody>
      </p:sp>
      <p:sp>
        <p:nvSpPr>
          <p:cNvPr id="20483" name="Titre 2"/>
          <p:cNvSpPr>
            <a:spLocks noGrp="1"/>
          </p:cNvSpPr>
          <p:nvPr>
            <p:ph type="title"/>
          </p:nvPr>
        </p:nvSpPr>
        <p:spPr>
          <a:xfrm>
            <a:off x="285750" y="714375"/>
            <a:ext cx="8572500" cy="500063"/>
          </a:xfrm>
        </p:spPr>
        <p:txBody>
          <a:bodyPr/>
          <a:lstStyle/>
          <a:p>
            <a:r>
              <a:rPr lang="fr-FR" smtClean="0"/>
              <a:t>Deep Packet Inspection</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919EF0B-5F4A-45EB-B9F0-C12D687F6B35}" type="slidenum">
              <a:rPr lang="fr-FR">
                <a:solidFill>
                  <a:schemeClr val="bg1"/>
                </a:solidFill>
                <a:latin typeface="Calibri" panose="020F0502020204030204" pitchFamily="34" charset="0"/>
              </a:rPr>
              <a:pPr eaLnBrk="1" hangingPunct="1"/>
              <a:t>16</a:t>
            </a:fld>
            <a:endParaRPr lang="fr-FR">
              <a:solidFill>
                <a:schemeClr val="bg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Espace réservé du contenu 1"/>
          <p:cNvSpPr>
            <a:spLocks noGrp="1"/>
          </p:cNvSpPr>
          <p:nvPr>
            <p:ph idx="1"/>
          </p:nvPr>
        </p:nvSpPr>
        <p:spPr>
          <a:xfrm>
            <a:off x="285750" y="1357313"/>
            <a:ext cx="8572500" cy="4786312"/>
          </a:xfrm>
        </p:spPr>
        <p:txBody>
          <a:bodyPr/>
          <a:lstStyle/>
          <a:p>
            <a:r>
              <a:rPr lang="fr-FR" smtClean="0"/>
              <a:t>Firewall matériel (appliances, boîtes noires)</a:t>
            </a:r>
          </a:p>
          <a:p>
            <a:pPr lvl="1"/>
            <a:r>
              <a:rPr lang="fr-FR" sz="1800" smtClean="0"/>
              <a:t>Plate-forme unique, logiciel pré-installé</a:t>
            </a:r>
          </a:p>
          <a:p>
            <a:pPr lvl="1"/>
            <a:r>
              <a:rPr lang="fr-FR" sz="1800" smtClean="0"/>
              <a:t>Peut être utilisé pour la prise en charge des petites entreprises ou des filiales disposant, en interne, de faibles ressources informatiques</a:t>
            </a:r>
          </a:p>
          <a:p>
            <a:r>
              <a:rPr lang="fr-FR" smtClean="0"/>
              <a:t>Firewall logiciel</a:t>
            </a:r>
          </a:p>
          <a:p>
            <a:pPr lvl="1"/>
            <a:r>
              <a:rPr lang="fr-FR" sz="1800" smtClean="0"/>
              <a:t>Options de déploiement de plate-forme souples</a:t>
            </a:r>
          </a:p>
          <a:p>
            <a:pPr lvl="1"/>
            <a:r>
              <a:rPr lang="fr-FR" sz="1800" smtClean="0"/>
              <a:t>Peut évoluer en fonction des besoins de l'entreprise</a:t>
            </a:r>
          </a:p>
          <a:p>
            <a:endParaRPr lang="fr-FR" smtClean="0"/>
          </a:p>
        </p:txBody>
      </p:sp>
      <p:sp>
        <p:nvSpPr>
          <p:cNvPr id="21507" name="Titre 2"/>
          <p:cNvSpPr>
            <a:spLocks noGrp="1"/>
          </p:cNvSpPr>
          <p:nvPr>
            <p:ph type="title"/>
          </p:nvPr>
        </p:nvSpPr>
        <p:spPr>
          <a:xfrm>
            <a:off x="285750" y="714375"/>
            <a:ext cx="8572500" cy="500063"/>
          </a:xfrm>
        </p:spPr>
        <p:txBody>
          <a:bodyPr/>
          <a:lstStyle/>
          <a:p>
            <a:r>
              <a:rPr lang="fr-FR" smtClean="0"/>
              <a:t>Déploiement d’un firewall de nos jours</a:t>
            </a:r>
          </a:p>
        </p:txBody>
      </p:sp>
      <p:sp>
        <p:nvSpPr>
          <p:cNvPr id="4" name="Espace réservé du numéro de diapositive 3"/>
          <p:cNvSpPr>
            <a:spLocks noGrp="1"/>
          </p:cNvSpPr>
          <p:nvPr>
            <p:ph type="sldNum" sz="quarter" idx="10"/>
          </p:nvPr>
        </p:nvSpPr>
        <p:spPr>
          <a:xfrm>
            <a:off x="8937998" y="6039396"/>
            <a:ext cx="785812"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816B981-0716-4347-ADB5-653B5E2F88F2}" type="slidenum">
              <a:rPr lang="fr-FR">
                <a:solidFill>
                  <a:schemeClr val="bg1"/>
                </a:solidFill>
                <a:latin typeface="Calibri" panose="020F0502020204030204" pitchFamily="34" charset="0"/>
              </a:rPr>
              <a:pPr eaLnBrk="1" hangingPunct="1"/>
              <a:t>17</a:t>
            </a:fld>
            <a:endParaRPr lang="fr-FR">
              <a:solidFill>
                <a:schemeClr val="bg1"/>
              </a:solidFill>
              <a:latin typeface="Calibri" panose="020F0502020204030204" pitchFamily="34" charset="0"/>
            </a:endParaRPr>
          </a:p>
        </p:txBody>
      </p:sp>
      <p:pic>
        <p:nvPicPr>
          <p:cNvPr id="2150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8673" y="4437112"/>
            <a:ext cx="1258887"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7966" y="3967708"/>
            <a:ext cx="12382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6" y="5301208"/>
            <a:ext cx="16192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44741" y="4820196"/>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3" name="Picture 9"/>
          <p:cNvPicPr>
            <a:picLocks noChangeAspect="1" noChangeArrowheads="1"/>
          </p:cNvPicPr>
          <p:nvPr/>
        </p:nvPicPr>
        <p:blipFill>
          <a:blip r:embed="rId6">
            <a:extLst>
              <a:ext uri="{28A0092B-C50C-407E-A947-70E740481C1C}">
                <a14:useLocalDpi xmlns:a14="http://schemas.microsoft.com/office/drawing/2010/main" val="0"/>
              </a:ext>
            </a:extLst>
          </a:blip>
          <a:srcRect t="18750" b="15625"/>
          <a:stretch>
            <a:fillRect/>
          </a:stretch>
        </p:blipFill>
        <p:spPr bwMode="auto">
          <a:xfrm>
            <a:off x="5326583" y="5350986"/>
            <a:ext cx="1785937"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4"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06599" y="4105821"/>
            <a:ext cx="1243012"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6"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8623" y="4824958"/>
            <a:ext cx="15811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7"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6998" y="4110583"/>
            <a:ext cx="17145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8"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36998" y="4753521"/>
            <a:ext cx="14287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http://t2.gstatic.com/images?q=tbn:ANd9GcRQ2xYRLWWXn8DUZEVOhewPl9hEXNaGXiEcZutx-_EVUd0YHadGeCDXoHnoq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794248" y="5422077"/>
            <a:ext cx="1770211" cy="4030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en.community.dell.com/cfs-file.ashx/__key/communityserver-wikis-components-files/00-00-00-02-04/2867.Dell_5F00_SonicWALL_5F00_Logo_5F00_Lockup_5F00_RGB.gif"/>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778349" y="4102819"/>
            <a:ext cx="1564822" cy="5812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514350" y="4572000"/>
            <a:ext cx="7772400" cy="1362075"/>
          </a:xfrm>
        </p:spPr>
        <p:txBody>
          <a:bodyPr/>
          <a:lstStyle/>
          <a:p>
            <a:pPr>
              <a:defRPr/>
            </a:pPr>
            <a:r>
              <a:rPr lang="fr-FR" dirty="0" smtClean="0"/>
              <a:t>NETWORK ADDRESS TRANSLATION</a:t>
            </a:r>
            <a:endParaRPr lang="fr-FR" dirty="0"/>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127C578-6109-413A-9A4E-4B20165674B8}" type="slidenum">
              <a:rPr lang="fr-FR">
                <a:solidFill>
                  <a:srgbClr val="898989"/>
                </a:solidFill>
                <a:latin typeface="Calibri" panose="020F0502020204030204" pitchFamily="34" charset="0"/>
              </a:rPr>
              <a:pPr eaLnBrk="1" hangingPunct="1"/>
              <a:t>18</a:t>
            </a:fld>
            <a:endParaRPr lang="fr-FR">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285750" y="1357313"/>
            <a:ext cx="8572500" cy="4786312"/>
          </a:xfrm>
        </p:spPr>
        <p:txBody>
          <a:bodyPr>
            <a:normAutofit fontScale="92500"/>
          </a:bodyPr>
          <a:lstStyle/>
          <a:p>
            <a:pPr>
              <a:defRPr/>
            </a:pPr>
            <a:r>
              <a:rPr lang="fr-FR" b="1" dirty="0" smtClean="0"/>
              <a:t>Network </a:t>
            </a:r>
            <a:r>
              <a:rPr lang="fr-FR" b="1" dirty="0" err="1" smtClean="0"/>
              <a:t>Address</a:t>
            </a:r>
            <a:r>
              <a:rPr lang="fr-FR" b="1" dirty="0" smtClean="0"/>
              <a:t> Translation</a:t>
            </a:r>
            <a:r>
              <a:rPr lang="fr-FR" dirty="0" smtClean="0"/>
              <a:t> (NAT), « traduction d'adresse réseau » en français.</a:t>
            </a:r>
          </a:p>
          <a:p>
            <a:pPr>
              <a:defRPr/>
            </a:pPr>
            <a:endParaRPr lang="fr-FR" dirty="0" smtClean="0"/>
          </a:p>
          <a:p>
            <a:pPr>
              <a:defRPr/>
            </a:pPr>
            <a:r>
              <a:rPr lang="fr-FR" dirty="0" smtClean="0"/>
              <a:t>Mécanisme qui permet de faire correspondre les adresses IP internes non-unique et souvent non routables d'un domaine vers un ensemble d'adresses externes uniques et routables. </a:t>
            </a:r>
          </a:p>
          <a:p>
            <a:pPr>
              <a:defRPr/>
            </a:pPr>
            <a:endParaRPr lang="fr-FR" dirty="0" smtClean="0"/>
          </a:p>
          <a:p>
            <a:pPr>
              <a:defRPr/>
            </a:pPr>
            <a:r>
              <a:rPr lang="fr-FR" dirty="0" smtClean="0"/>
              <a:t>Permet de pallier la carence d'adresses IPv4 sur Internet, le protocole IPv6 dispose d'un espace d'adressage plus important.</a:t>
            </a:r>
          </a:p>
          <a:p>
            <a:pPr>
              <a:defRPr/>
            </a:pPr>
            <a:endParaRPr lang="fr-FR" dirty="0" smtClean="0"/>
          </a:p>
          <a:p>
            <a:pPr>
              <a:defRPr/>
            </a:pPr>
            <a:r>
              <a:rPr lang="fr-FR" dirty="0" smtClean="0"/>
              <a:t>La traduction d'adresse est souvent utilisée pour partager une connexion internet.</a:t>
            </a:r>
          </a:p>
        </p:txBody>
      </p:sp>
      <p:sp>
        <p:nvSpPr>
          <p:cNvPr id="23555" name="Titre 3"/>
          <p:cNvSpPr>
            <a:spLocks noGrp="1"/>
          </p:cNvSpPr>
          <p:nvPr>
            <p:ph type="title"/>
          </p:nvPr>
        </p:nvSpPr>
        <p:spPr>
          <a:xfrm>
            <a:off x="285750" y="714375"/>
            <a:ext cx="8572500" cy="500063"/>
          </a:xfrm>
        </p:spPr>
        <p:txBody>
          <a:bodyPr/>
          <a:lstStyle/>
          <a:p>
            <a:r>
              <a:rPr lang="fr-FR" smtClean="0"/>
              <a:t>Définition</a:t>
            </a:r>
          </a:p>
        </p:txBody>
      </p:sp>
      <p:sp>
        <p:nvSpPr>
          <p:cNvPr id="3" name="Espace réservé du numéro de diapositive 2"/>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A531021-E6D3-4E29-BD00-44CD8AAEC500}" type="slidenum">
              <a:rPr lang="fr-FR">
                <a:solidFill>
                  <a:schemeClr val="bg1"/>
                </a:solidFill>
                <a:latin typeface="Calibri" panose="020F0502020204030204" pitchFamily="34" charset="0"/>
              </a:rPr>
              <a:pPr eaLnBrk="1" hangingPunct="1"/>
              <a:t>19</a:t>
            </a:fld>
            <a:endParaRPr lang="fr-FR">
              <a:solidFill>
                <a:schemeClr val="bg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Espace réservé du contenu 1"/>
          <p:cNvSpPr>
            <a:spLocks noGrp="1"/>
          </p:cNvSpPr>
          <p:nvPr>
            <p:ph idx="1"/>
          </p:nvPr>
        </p:nvSpPr>
        <p:spPr>
          <a:xfrm>
            <a:off x="285750" y="1357313"/>
            <a:ext cx="8572500" cy="4786312"/>
          </a:xfrm>
        </p:spPr>
        <p:txBody>
          <a:bodyPr>
            <a:normAutofit fontScale="92500" lnSpcReduction="20000"/>
          </a:bodyPr>
          <a:lstStyle/>
          <a:p>
            <a:pPr>
              <a:defRPr/>
            </a:pPr>
            <a:r>
              <a:rPr lang="fr-FR" dirty="0" smtClean="0">
                <a:hlinkClick r:id="rId2" action="ppaction://hlinksldjump"/>
              </a:rPr>
              <a:t>Les firewalls</a:t>
            </a:r>
            <a:endParaRPr lang="fr-FR" dirty="0" smtClean="0"/>
          </a:p>
          <a:p>
            <a:pPr lvl="1">
              <a:defRPr/>
            </a:pPr>
            <a:r>
              <a:rPr lang="fr-FR" dirty="0" smtClean="0"/>
              <a:t>Filtrage de paquets simple</a:t>
            </a:r>
          </a:p>
          <a:p>
            <a:pPr lvl="1">
              <a:defRPr/>
            </a:pPr>
            <a:r>
              <a:rPr lang="fr-FR" dirty="0" smtClean="0"/>
              <a:t>Relai d’applications</a:t>
            </a:r>
          </a:p>
          <a:p>
            <a:pPr lvl="2">
              <a:defRPr/>
            </a:pPr>
            <a:r>
              <a:rPr lang="fr-FR" dirty="0" err="1" smtClean="0"/>
              <a:t>Proxies</a:t>
            </a:r>
            <a:r>
              <a:rPr lang="fr-FR" dirty="0" smtClean="0"/>
              <a:t> applicatifs</a:t>
            </a:r>
          </a:p>
          <a:p>
            <a:pPr lvl="2">
              <a:defRPr/>
            </a:pPr>
            <a:r>
              <a:rPr lang="fr-FR" dirty="0" smtClean="0"/>
              <a:t>Reverse-</a:t>
            </a:r>
            <a:r>
              <a:rPr lang="fr-FR" dirty="0" err="1" smtClean="0"/>
              <a:t>proxies</a:t>
            </a:r>
            <a:endParaRPr lang="fr-FR" dirty="0" smtClean="0"/>
          </a:p>
          <a:p>
            <a:pPr lvl="1">
              <a:defRPr/>
            </a:pPr>
            <a:r>
              <a:rPr lang="fr-FR" dirty="0" smtClean="0"/>
              <a:t>Filtrage </a:t>
            </a:r>
            <a:r>
              <a:rPr lang="fr-FR" dirty="0" err="1" smtClean="0"/>
              <a:t>statefull</a:t>
            </a:r>
            <a:r>
              <a:rPr lang="fr-FR" dirty="0" smtClean="0"/>
              <a:t> inspection</a:t>
            </a:r>
          </a:p>
          <a:p>
            <a:pPr lvl="1">
              <a:defRPr/>
            </a:pPr>
            <a:r>
              <a:rPr lang="fr-FR" dirty="0" smtClean="0"/>
              <a:t>Conclusion</a:t>
            </a:r>
          </a:p>
          <a:p>
            <a:pPr>
              <a:defRPr/>
            </a:pPr>
            <a:r>
              <a:rPr lang="fr-FR" dirty="0" smtClean="0">
                <a:hlinkClick r:id="rId3" action="ppaction://hlinksldjump"/>
              </a:rPr>
              <a:t>NAT (Network </a:t>
            </a:r>
            <a:r>
              <a:rPr lang="fr-FR" dirty="0" err="1" smtClean="0">
                <a:hlinkClick r:id="rId3" action="ppaction://hlinksldjump"/>
              </a:rPr>
              <a:t>Address</a:t>
            </a:r>
            <a:r>
              <a:rPr lang="fr-FR" dirty="0" smtClean="0">
                <a:hlinkClick r:id="rId3" action="ppaction://hlinksldjump"/>
              </a:rPr>
              <a:t> Translation)</a:t>
            </a:r>
            <a:endParaRPr lang="fr-FR" dirty="0" smtClean="0"/>
          </a:p>
          <a:p>
            <a:pPr lvl="1">
              <a:defRPr/>
            </a:pPr>
            <a:r>
              <a:rPr lang="fr-FR" dirty="0" smtClean="0"/>
              <a:t>Introduction par l’exemple</a:t>
            </a:r>
          </a:p>
          <a:p>
            <a:pPr lvl="1">
              <a:defRPr/>
            </a:pPr>
            <a:r>
              <a:rPr lang="fr-FR" dirty="0" smtClean="0"/>
              <a:t>Implémentation</a:t>
            </a:r>
          </a:p>
          <a:p>
            <a:pPr lvl="1">
              <a:defRPr/>
            </a:pPr>
            <a:r>
              <a:rPr lang="fr-FR" dirty="0" smtClean="0"/>
              <a:t>NAT statique</a:t>
            </a:r>
          </a:p>
          <a:p>
            <a:pPr lvl="1">
              <a:defRPr/>
            </a:pPr>
            <a:r>
              <a:rPr lang="fr-FR" dirty="0" smtClean="0"/>
              <a:t>NAT dynamique</a:t>
            </a:r>
          </a:p>
          <a:p>
            <a:pPr lvl="1">
              <a:defRPr/>
            </a:pPr>
            <a:r>
              <a:rPr lang="fr-FR" dirty="0" smtClean="0"/>
              <a:t>Récapitulatif</a:t>
            </a:r>
          </a:p>
          <a:p>
            <a:pPr>
              <a:defRPr/>
            </a:pPr>
            <a:r>
              <a:rPr lang="fr-FR" dirty="0" smtClean="0">
                <a:hlinkClick r:id="rId4" action="ppaction://hlinksldjump"/>
              </a:rPr>
              <a:t>Exercices</a:t>
            </a:r>
            <a:endParaRPr lang="fr-FR" dirty="0" smtClean="0"/>
          </a:p>
        </p:txBody>
      </p:sp>
      <p:sp>
        <p:nvSpPr>
          <p:cNvPr id="6147" name="Titre 2"/>
          <p:cNvSpPr>
            <a:spLocks noGrp="1"/>
          </p:cNvSpPr>
          <p:nvPr>
            <p:ph type="title"/>
          </p:nvPr>
        </p:nvSpPr>
        <p:spPr>
          <a:xfrm>
            <a:off x="285750" y="714375"/>
            <a:ext cx="8572500" cy="500063"/>
          </a:xfrm>
        </p:spPr>
        <p:txBody>
          <a:bodyPr/>
          <a:lstStyle/>
          <a:p>
            <a:r>
              <a:rPr lang="fr-FR" smtClean="0"/>
              <a:t>SOMMAIRE</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62A9B5D-D079-415E-AF47-7EED9917C069}" type="slidenum">
              <a:rPr lang="fr-FR">
                <a:solidFill>
                  <a:schemeClr val="bg1"/>
                </a:solidFill>
                <a:latin typeface="Calibri" panose="020F0502020204030204" pitchFamily="34" charset="0"/>
              </a:rPr>
              <a:pPr eaLnBrk="1" hangingPunct="1"/>
              <a:t>2</a:t>
            </a:fld>
            <a:endParaRPr lang="fr-FR">
              <a:solidFill>
                <a:schemeClr val="bg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re 2"/>
          <p:cNvSpPr>
            <a:spLocks noGrp="1"/>
          </p:cNvSpPr>
          <p:nvPr>
            <p:ph type="title"/>
          </p:nvPr>
        </p:nvSpPr>
        <p:spPr>
          <a:xfrm>
            <a:off x="285750" y="714375"/>
            <a:ext cx="8572500" cy="500063"/>
          </a:xfrm>
        </p:spPr>
        <p:txBody>
          <a:bodyPr/>
          <a:lstStyle/>
          <a:p>
            <a:r>
              <a:rPr lang="fr-FR" smtClean="0"/>
              <a:t>Introduction par l’exemple</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FA0C595-6815-4DFD-B71A-C63110EEDF94}" type="slidenum">
              <a:rPr lang="fr-FR">
                <a:solidFill>
                  <a:schemeClr val="bg1"/>
                </a:solidFill>
                <a:latin typeface="Calibri" panose="020F0502020204030204" pitchFamily="34" charset="0"/>
              </a:rPr>
              <a:pPr eaLnBrk="1" hangingPunct="1"/>
              <a:t>20</a:t>
            </a:fld>
            <a:endParaRPr lang="fr-FR">
              <a:solidFill>
                <a:schemeClr val="bg1"/>
              </a:solidFill>
              <a:latin typeface="Calibri" panose="020F0502020204030204" pitchFamily="34" charset="0"/>
            </a:endParaRPr>
          </a:p>
        </p:txBody>
      </p:sp>
      <p:sp>
        <p:nvSpPr>
          <p:cNvPr id="24580" name="Espace réservé du contenu 2"/>
          <p:cNvSpPr>
            <a:spLocks noGrp="1"/>
          </p:cNvSpPr>
          <p:nvPr>
            <p:ph idx="1"/>
          </p:nvPr>
        </p:nvSpPr>
        <p:spPr>
          <a:xfrm>
            <a:off x="166688" y="1147763"/>
            <a:ext cx="8715375" cy="5357812"/>
          </a:xfrm>
        </p:spPr>
        <p:txBody>
          <a:bodyPr/>
          <a:lstStyle/>
          <a:p>
            <a:endParaRPr lang="fr-FR" smtClean="0"/>
          </a:p>
          <a:p>
            <a:endParaRPr lang="fr-FR" smtClean="0"/>
          </a:p>
          <a:p>
            <a:endParaRPr lang="fr-FR" smtClean="0"/>
          </a:p>
          <a:p>
            <a:endParaRPr lang="fr-FR" smtClean="0"/>
          </a:p>
          <a:p>
            <a:endParaRPr lang="fr-FR" smtClean="0"/>
          </a:p>
          <a:p>
            <a:endParaRPr lang="fr-FR" smtClean="0"/>
          </a:p>
          <a:p>
            <a:endParaRPr lang="fr-FR" smtClean="0"/>
          </a:p>
          <a:p>
            <a:endParaRPr lang="fr-FR" smtClean="0"/>
          </a:p>
          <a:p>
            <a:endParaRPr lang="fr-FR" smtClean="0"/>
          </a:p>
          <a:p>
            <a:endParaRPr lang="fr-FR" smtClean="0"/>
          </a:p>
          <a:p>
            <a:endParaRPr lang="fr-FR" smtClean="0"/>
          </a:p>
        </p:txBody>
      </p:sp>
      <p:pic>
        <p:nvPicPr>
          <p:cNvPr id="2458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285875"/>
            <a:ext cx="8334375" cy="486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3524250" y="1576388"/>
            <a:ext cx="2571750" cy="646112"/>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algn="ctr">
              <a:defRPr/>
            </a:pPr>
            <a:r>
              <a:rPr lang="fr-FR" dirty="0"/>
              <a:t>Adresses IP possibles </a:t>
            </a:r>
          </a:p>
          <a:p>
            <a:pPr algn="ctr">
              <a:defRPr/>
            </a:pPr>
            <a:r>
              <a:rPr lang="fr-FR" dirty="0"/>
              <a:t>66550</a:t>
            </a:r>
          </a:p>
        </p:txBody>
      </p:sp>
      <p:sp>
        <p:nvSpPr>
          <p:cNvPr id="8" name="Rectangle 7"/>
          <p:cNvSpPr/>
          <p:nvPr/>
        </p:nvSpPr>
        <p:spPr>
          <a:xfrm>
            <a:off x="3357563" y="4572000"/>
            <a:ext cx="3714750" cy="1570038"/>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algn="ctr">
              <a:defRPr/>
            </a:pPr>
            <a:r>
              <a:rPr lang="fr-FR" dirty="0"/>
              <a:t>Réseaux privés</a:t>
            </a:r>
          </a:p>
          <a:p>
            <a:pPr algn="ctr">
              <a:defRPr/>
            </a:pPr>
            <a:r>
              <a:rPr lang="fr-FR" dirty="0"/>
              <a:t>non-routables sur internet (RFC 1918)</a:t>
            </a:r>
          </a:p>
          <a:p>
            <a:pPr algn="ctr">
              <a:defRPr/>
            </a:pPr>
            <a:endParaRPr lang="fr-FR" dirty="0"/>
          </a:p>
          <a:p>
            <a:pPr algn="ctr">
              <a:defRPr/>
            </a:pPr>
            <a:r>
              <a:rPr lang="pt-BR" sz="1400" dirty="0"/>
              <a:t>10.0.0.0 - 10.255.255.255 (10/8)</a:t>
            </a:r>
            <a:br>
              <a:rPr lang="pt-BR" sz="1400" dirty="0"/>
            </a:br>
            <a:r>
              <a:rPr lang="pt-BR" sz="1400" dirty="0"/>
              <a:t>172.16.0.0 - 172.31.255.255 (172.16/12)</a:t>
            </a:r>
            <a:br>
              <a:rPr lang="pt-BR" sz="1400" dirty="0"/>
            </a:br>
            <a:r>
              <a:rPr lang="pt-BR" sz="1400" dirty="0"/>
              <a:t>192.168.0.0 - 192.168.255.255 (192.168/16)</a:t>
            </a:r>
            <a:endParaRPr lang="fr-FR" sz="1400" dirty="0"/>
          </a:p>
        </p:txBody>
      </p:sp>
      <p:sp>
        <p:nvSpPr>
          <p:cNvPr id="9" name="Rectangle à coins arrondis 8"/>
          <p:cNvSpPr/>
          <p:nvPr/>
        </p:nvSpPr>
        <p:spPr>
          <a:xfrm>
            <a:off x="6667500" y="1576388"/>
            <a:ext cx="2214563" cy="1214437"/>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fr-FR" dirty="0"/>
              <a:t>Solution ?</a:t>
            </a:r>
          </a:p>
          <a:p>
            <a:pPr algn="ctr">
              <a:defRPr/>
            </a:pPr>
            <a:endParaRPr lang="fr-FR" dirty="0"/>
          </a:p>
          <a:p>
            <a:pPr algn="ctr">
              <a:defRPr/>
            </a:pPr>
            <a:r>
              <a:rPr lang="fr-FR" dirty="0"/>
              <a:t>66550 adresses IP publiques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Espace réservé du contenu 1"/>
          <p:cNvSpPr>
            <a:spLocks noGrp="1"/>
          </p:cNvSpPr>
          <p:nvPr>
            <p:ph idx="1"/>
          </p:nvPr>
        </p:nvSpPr>
        <p:spPr>
          <a:xfrm>
            <a:off x="285750" y="1357313"/>
            <a:ext cx="8572500" cy="4786312"/>
          </a:xfrm>
        </p:spPr>
        <p:txBody>
          <a:bodyPr/>
          <a:lstStyle/>
          <a:p>
            <a:endParaRPr lang="fr-FR" smtClean="0"/>
          </a:p>
        </p:txBody>
      </p:sp>
      <p:sp>
        <p:nvSpPr>
          <p:cNvPr id="25603" name="Titre 2"/>
          <p:cNvSpPr>
            <a:spLocks noGrp="1"/>
          </p:cNvSpPr>
          <p:nvPr>
            <p:ph type="title"/>
          </p:nvPr>
        </p:nvSpPr>
        <p:spPr>
          <a:xfrm>
            <a:off x="285750" y="714375"/>
            <a:ext cx="8572500" cy="500063"/>
          </a:xfrm>
        </p:spPr>
        <p:txBody>
          <a:bodyPr/>
          <a:lstStyle/>
          <a:p>
            <a:r>
              <a:rPr lang="fr-FR" smtClean="0"/>
              <a:t>Introduction par l’exemple</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ED5C48E-46B3-4310-8D92-5ECC7BFA09E3}" type="slidenum">
              <a:rPr lang="fr-FR">
                <a:solidFill>
                  <a:schemeClr val="bg1"/>
                </a:solidFill>
                <a:latin typeface="Calibri" panose="020F0502020204030204" pitchFamily="34" charset="0"/>
              </a:rPr>
              <a:pPr eaLnBrk="1" hangingPunct="1"/>
              <a:t>21</a:t>
            </a:fld>
            <a:endParaRPr lang="fr-FR">
              <a:solidFill>
                <a:schemeClr val="bg1"/>
              </a:solidFill>
              <a:latin typeface="Calibri" panose="020F0502020204030204" pitchFamily="34" charset="0"/>
            </a:endParaRPr>
          </a:p>
        </p:txBody>
      </p:sp>
      <p:pic>
        <p:nvPicPr>
          <p:cNvPr id="2560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285875"/>
            <a:ext cx="8334375" cy="486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à coins arrondis 5"/>
          <p:cNvSpPr/>
          <p:nvPr/>
        </p:nvSpPr>
        <p:spPr>
          <a:xfrm>
            <a:off x="4929188" y="1285875"/>
            <a:ext cx="2714625" cy="1857375"/>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fr-FR" dirty="0"/>
              <a:t>Solution :</a:t>
            </a:r>
          </a:p>
          <a:p>
            <a:pPr algn="ctr">
              <a:defRPr/>
            </a:pPr>
            <a:endParaRPr lang="fr-FR" dirty="0"/>
          </a:p>
          <a:p>
            <a:pPr algn="ctr">
              <a:defRPr/>
            </a:pPr>
            <a:r>
              <a:rPr lang="fr-FR" dirty="0"/>
              <a:t>Cacher les adresses privées derrières les adresses publiques pour aller vers internet</a:t>
            </a:r>
          </a:p>
        </p:txBody>
      </p:sp>
      <p:sp>
        <p:nvSpPr>
          <p:cNvPr id="7" name="Rectangle à coins arrondis 6"/>
          <p:cNvSpPr/>
          <p:nvPr/>
        </p:nvSpPr>
        <p:spPr>
          <a:xfrm>
            <a:off x="7000875" y="4357688"/>
            <a:ext cx="1714500" cy="714375"/>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fr-FR" dirty="0"/>
              <a:t>8 adresses IP publiques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Espace réservé du contenu 1"/>
          <p:cNvSpPr>
            <a:spLocks noGrp="1"/>
          </p:cNvSpPr>
          <p:nvPr>
            <p:ph idx="1"/>
          </p:nvPr>
        </p:nvSpPr>
        <p:spPr>
          <a:xfrm>
            <a:off x="285750" y="1357313"/>
            <a:ext cx="8572500" cy="4786312"/>
          </a:xfrm>
        </p:spPr>
        <p:txBody>
          <a:bodyPr/>
          <a:lstStyle/>
          <a:p>
            <a:r>
              <a:rPr lang="fr-FR" sz="2000" smtClean="0"/>
              <a:t>Table de translation fonctionnant par paire</a:t>
            </a:r>
          </a:p>
          <a:p>
            <a:endParaRPr lang="fr-FR" sz="2000" smtClean="0"/>
          </a:p>
          <a:p>
            <a:endParaRPr lang="fr-FR" sz="2000" smtClean="0"/>
          </a:p>
          <a:p>
            <a:endParaRPr lang="fr-FR" sz="2000" smtClean="0"/>
          </a:p>
          <a:p>
            <a:endParaRPr lang="fr-FR" sz="2000" smtClean="0"/>
          </a:p>
          <a:p>
            <a:pPr>
              <a:buFont typeface="Arial" pitchFamily="34" charset="0"/>
              <a:buNone/>
            </a:pPr>
            <a:endParaRPr lang="fr-FR" sz="2000" smtClean="0"/>
          </a:p>
          <a:p>
            <a:r>
              <a:rPr lang="fr-FR" sz="2000" smtClean="0"/>
              <a:t>Quand un paquet traverse l’équipement opérant le NAT, l’adresse IP source du paquet est remplacée dans l’en-tête TCP/IP par l’adresse externe.</a:t>
            </a:r>
          </a:p>
          <a:p>
            <a:r>
              <a:rPr lang="fr-FR" sz="2000" smtClean="0"/>
              <a:t>2 interfaces réseaux logiques minimum pour le NAT</a:t>
            </a:r>
          </a:p>
          <a:p>
            <a:endParaRPr lang="fr-FR" smtClean="0"/>
          </a:p>
        </p:txBody>
      </p:sp>
      <p:sp>
        <p:nvSpPr>
          <p:cNvPr id="26627" name="Titre 2"/>
          <p:cNvSpPr>
            <a:spLocks noGrp="1"/>
          </p:cNvSpPr>
          <p:nvPr>
            <p:ph type="title"/>
          </p:nvPr>
        </p:nvSpPr>
        <p:spPr>
          <a:xfrm>
            <a:off x="285750" y="714375"/>
            <a:ext cx="8572500" cy="500063"/>
          </a:xfrm>
        </p:spPr>
        <p:txBody>
          <a:bodyPr/>
          <a:lstStyle/>
          <a:p>
            <a:r>
              <a:rPr lang="fr-FR" smtClean="0"/>
              <a:t>NAT STATIQUE</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A69F4B7-5A10-4E3A-99F1-0381D25ACF0C}" type="slidenum">
              <a:rPr lang="fr-FR">
                <a:solidFill>
                  <a:schemeClr val="bg1"/>
                </a:solidFill>
                <a:latin typeface="Calibri" panose="020F0502020204030204" pitchFamily="34" charset="0"/>
              </a:rPr>
              <a:pPr eaLnBrk="1" hangingPunct="1"/>
              <a:t>22</a:t>
            </a:fld>
            <a:endParaRPr lang="fr-FR">
              <a:solidFill>
                <a:schemeClr val="bg1"/>
              </a:solidFill>
              <a:latin typeface="Calibri" panose="020F0502020204030204" pitchFamily="34" charset="0"/>
            </a:endParaRPr>
          </a:p>
        </p:txBody>
      </p:sp>
      <p:graphicFrame>
        <p:nvGraphicFramePr>
          <p:cNvPr id="5" name="Tableau 4"/>
          <p:cNvGraphicFramePr>
            <a:graphicFrameLocks noGrp="1"/>
          </p:cNvGraphicFramePr>
          <p:nvPr/>
        </p:nvGraphicFramePr>
        <p:xfrm>
          <a:off x="1428750" y="2143125"/>
          <a:ext cx="6096000" cy="1112838"/>
        </p:xfrm>
        <a:graphic>
          <a:graphicData uri="http://schemas.openxmlformats.org/drawingml/2006/table">
            <a:tbl>
              <a:tblPr firstRow="1" bandRow="1">
                <a:tableStyleId>{5C22544A-7EE6-4342-B048-85BDC9FD1C3A}</a:tableStyleId>
              </a:tblPr>
              <a:tblGrid>
                <a:gridCol w="1524000"/>
                <a:gridCol w="1524000"/>
                <a:gridCol w="1524000"/>
                <a:gridCol w="1524000"/>
              </a:tblGrid>
              <a:tr h="370946">
                <a:tc gridSpan="2">
                  <a:txBody>
                    <a:bodyPr/>
                    <a:lstStyle/>
                    <a:p>
                      <a:pPr algn="ctr"/>
                      <a:r>
                        <a:rPr lang="fr-FR" sz="1800" dirty="0" smtClean="0"/>
                        <a:t>SOURCE</a:t>
                      </a:r>
                      <a:endParaRPr lang="fr-FR" sz="1800" dirty="0"/>
                    </a:p>
                  </a:txBody>
                  <a:tcPr marT="45733" marB="45733" anchor="ctr"/>
                </a:tc>
                <a:tc hMerge="1">
                  <a:txBody>
                    <a:bodyPr/>
                    <a:lstStyle/>
                    <a:p>
                      <a:endParaRPr lang="fr-FR" dirty="0"/>
                    </a:p>
                  </a:txBody>
                  <a:tcPr/>
                </a:tc>
                <a:tc gridSpan="2">
                  <a:txBody>
                    <a:bodyPr/>
                    <a:lstStyle/>
                    <a:p>
                      <a:pPr algn="ctr"/>
                      <a:r>
                        <a:rPr lang="fr-FR" sz="1800" dirty="0" smtClean="0"/>
                        <a:t>DESTINATION</a:t>
                      </a:r>
                      <a:endParaRPr lang="fr-FR" sz="1800" dirty="0"/>
                    </a:p>
                  </a:txBody>
                  <a:tcPr marT="45733" marB="45733" anchor="ctr"/>
                </a:tc>
                <a:tc hMerge="1">
                  <a:txBody>
                    <a:bodyPr/>
                    <a:lstStyle/>
                    <a:p>
                      <a:endParaRPr lang="fr-FR" dirty="0"/>
                    </a:p>
                  </a:txBody>
                  <a:tcPr/>
                </a:tc>
              </a:tr>
              <a:tr h="370946">
                <a:tc>
                  <a:txBody>
                    <a:bodyPr/>
                    <a:lstStyle/>
                    <a:p>
                      <a:pPr algn="ctr"/>
                      <a:r>
                        <a:rPr lang="fr-FR" sz="1800" dirty="0" smtClean="0"/>
                        <a:t>Originale</a:t>
                      </a:r>
                      <a:endParaRPr lang="fr-FR" sz="1800" dirty="0"/>
                    </a:p>
                  </a:txBody>
                  <a:tcPr marT="45733" marB="45733" anchor="ctr"/>
                </a:tc>
                <a:tc>
                  <a:txBody>
                    <a:bodyPr/>
                    <a:lstStyle/>
                    <a:p>
                      <a:pPr algn="ctr"/>
                      <a:r>
                        <a:rPr lang="fr-FR" sz="1800" dirty="0" smtClean="0"/>
                        <a:t>Translatée</a:t>
                      </a:r>
                      <a:endParaRPr lang="fr-FR" sz="1800" dirty="0"/>
                    </a:p>
                  </a:txBody>
                  <a:tcPr marT="45733" marB="45733" anchor="ctr"/>
                </a:tc>
                <a:tc>
                  <a:txBody>
                    <a:bodyPr/>
                    <a:lstStyle/>
                    <a:p>
                      <a:pPr algn="ctr"/>
                      <a:r>
                        <a:rPr lang="fr-FR" sz="1800" dirty="0" smtClean="0"/>
                        <a:t>Originale</a:t>
                      </a:r>
                      <a:endParaRPr lang="fr-FR" sz="1800" dirty="0"/>
                    </a:p>
                  </a:txBody>
                  <a:tcPr marT="45733" marB="45733" anchor="ctr"/>
                </a:tc>
                <a:tc>
                  <a:txBody>
                    <a:bodyPr/>
                    <a:lstStyle/>
                    <a:p>
                      <a:pPr algn="ctr"/>
                      <a:r>
                        <a:rPr lang="fr-FR" sz="1800" dirty="0" smtClean="0"/>
                        <a:t>Translatée</a:t>
                      </a:r>
                      <a:endParaRPr lang="fr-FR" sz="1800" dirty="0"/>
                    </a:p>
                  </a:txBody>
                  <a:tcPr marT="45733" marB="45733" anchor="ctr"/>
                </a:tc>
              </a:tr>
              <a:tr h="370946">
                <a:tc>
                  <a:txBody>
                    <a:bodyPr/>
                    <a:lstStyle/>
                    <a:p>
                      <a:pPr algn="ctr"/>
                      <a:r>
                        <a:rPr lang="fr-FR" sz="1800" dirty="0" smtClean="0"/>
                        <a:t>IP</a:t>
                      </a:r>
                      <a:r>
                        <a:rPr lang="fr-FR" sz="1800" baseline="0" dirty="0" smtClean="0"/>
                        <a:t> INTERNE</a:t>
                      </a:r>
                      <a:endParaRPr lang="fr-FR" sz="1800" dirty="0"/>
                    </a:p>
                  </a:txBody>
                  <a:tcPr marT="45733" marB="45733" anchor="ctr"/>
                </a:tc>
                <a:tc>
                  <a:txBody>
                    <a:bodyPr/>
                    <a:lstStyle/>
                    <a:p>
                      <a:pPr algn="ctr"/>
                      <a:r>
                        <a:rPr lang="fr-FR" sz="1800" dirty="0" smtClean="0"/>
                        <a:t>IP</a:t>
                      </a:r>
                      <a:r>
                        <a:rPr lang="fr-FR" sz="1800" baseline="0" dirty="0" smtClean="0"/>
                        <a:t> EXTERNE</a:t>
                      </a:r>
                      <a:endParaRPr lang="fr-FR" sz="1800" dirty="0"/>
                    </a:p>
                  </a:txBody>
                  <a:tcPr marT="45733" marB="45733" anchor="ctr"/>
                </a:tc>
                <a:tc>
                  <a:txBody>
                    <a:bodyPr/>
                    <a:lstStyle/>
                    <a:p>
                      <a:pPr algn="ctr"/>
                      <a:r>
                        <a:rPr lang="fr-FR" sz="1800" dirty="0" smtClean="0"/>
                        <a:t>*</a:t>
                      </a:r>
                      <a:endParaRPr lang="fr-FR" sz="1800" dirty="0"/>
                    </a:p>
                  </a:txBody>
                  <a:tcPr marT="45733" marB="45733" anchor="ctr"/>
                </a:tc>
                <a:tc>
                  <a:txBody>
                    <a:bodyPr/>
                    <a:lstStyle/>
                    <a:p>
                      <a:pPr algn="ctr"/>
                      <a:r>
                        <a:rPr lang="fr-FR" sz="1800" dirty="0" smtClean="0"/>
                        <a:t>ORIGINALE</a:t>
                      </a:r>
                      <a:endParaRPr lang="fr-FR" sz="1800" dirty="0"/>
                    </a:p>
                  </a:txBody>
                  <a:tcPr marT="45733" marB="45733" anchor="ctr"/>
                </a:tc>
              </a:tr>
            </a:tbl>
          </a:graphicData>
        </a:graphic>
      </p:graphicFrame>
      <p:pic>
        <p:nvPicPr>
          <p:cNvPr id="26649" name="Picture 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563" y="5000625"/>
            <a:ext cx="4733925"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85750" y="1357313"/>
            <a:ext cx="8572500" cy="4786312"/>
          </a:xfrm>
        </p:spPr>
        <p:txBody>
          <a:bodyPr>
            <a:normAutofit fontScale="70000" lnSpcReduction="20000"/>
          </a:bodyPr>
          <a:lstStyle/>
          <a:p>
            <a:pPr>
              <a:defRPr/>
            </a:pPr>
            <a:r>
              <a:rPr lang="fr-FR" dirty="0" smtClean="0"/>
              <a:t>Association entre une adresse interne et son homologue externe.</a:t>
            </a:r>
          </a:p>
          <a:p>
            <a:pPr>
              <a:defRPr/>
            </a:pPr>
            <a:r>
              <a:rPr lang="fr-FR" dirty="0" smtClean="0"/>
              <a:t>L’équipement maintient une table de </a:t>
            </a:r>
            <a:r>
              <a:rPr lang="fr-FR" dirty="0" err="1" smtClean="0"/>
              <a:t>nat</a:t>
            </a:r>
            <a:r>
              <a:rPr lang="fr-FR" dirty="0" smtClean="0"/>
              <a:t> « un pour un » basé sur l’adresse IP uniquement.</a:t>
            </a:r>
          </a:p>
          <a:p>
            <a:pPr>
              <a:defRPr/>
            </a:pPr>
            <a:r>
              <a:rPr lang="fr-FR" dirty="0" smtClean="0"/>
              <a:t>Utilisation principale : accès depuis internet à des serveurs d’un réseau privé.</a:t>
            </a:r>
          </a:p>
          <a:p>
            <a:pPr>
              <a:defRPr/>
            </a:pPr>
            <a:endParaRPr lang="fr-FR" dirty="0" smtClean="0"/>
          </a:p>
          <a:p>
            <a:pPr>
              <a:defRPr/>
            </a:pPr>
            <a:r>
              <a:rPr lang="fr-FR" dirty="0" smtClean="0"/>
              <a:t>Le routeur NAT modifie :</a:t>
            </a:r>
          </a:p>
          <a:p>
            <a:pPr lvl="1">
              <a:defRPr/>
            </a:pPr>
            <a:r>
              <a:rPr lang="fr-FR" dirty="0" smtClean="0"/>
              <a:t>l'adresse source dans l'en-tête IP du paquet pour mettre une adresse valide en sortie vers internet</a:t>
            </a:r>
          </a:p>
          <a:p>
            <a:pPr lvl="1">
              <a:defRPr/>
            </a:pPr>
            <a:r>
              <a:rPr lang="fr-FR" dirty="0" smtClean="0"/>
              <a:t>l'adresse destination dans l'en-tête IP du paquet pour mettre une adresse valide en sortie vers un réseau privé</a:t>
            </a:r>
          </a:p>
          <a:p>
            <a:pPr lvl="1">
              <a:defRPr/>
            </a:pPr>
            <a:endParaRPr lang="fr-FR" dirty="0" smtClean="0"/>
          </a:p>
          <a:p>
            <a:pPr>
              <a:defRPr/>
            </a:pPr>
            <a:r>
              <a:rPr lang="fr-FR" dirty="0" smtClean="0"/>
              <a:t>3 types de NAT statique :</a:t>
            </a:r>
          </a:p>
          <a:p>
            <a:pPr>
              <a:defRPr/>
            </a:pPr>
            <a:endParaRPr lang="fr-FR" dirty="0" smtClean="0"/>
          </a:p>
          <a:p>
            <a:pPr lvl="1">
              <a:defRPr/>
            </a:pPr>
            <a:r>
              <a:rPr lang="fr-FR" u="sng" dirty="0" smtClean="0"/>
              <a:t>NAT Statique Unidirectionnel </a:t>
            </a:r>
            <a:r>
              <a:rPr lang="fr-FR" dirty="0" smtClean="0"/>
              <a:t>: traduction des connexions de l'extérieur vers l'intérieur.</a:t>
            </a:r>
          </a:p>
          <a:p>
            <a:pPr lvl="1">
              <a:defRPr/>
            </a:pPr>
            <a:r>
              <a:rPr lang="fr-FR" u="sng" dirty="0" smtClean="0"/>
              <a:t>NAT Statique Bidirectionnel </a:t>
            </a:r>
            <a:r>
              <a:rPr lang="fr-FR" dirty="0" smtClean="0"/>
              <a:t>: traduction des connexions dans les deux sens.</a:t>
            </a:r>
          </a:p>
          <a:p>
            <a:pPr lvl="1">
              <a:defRPr/>
            </a:pPr>
            <a:r>
              <a:rPr lang="fr-FR" u="sng" dirty="0" smtClean="0"/>
              <a:t>NAT Statique PAT </a:t>
            </a:r>
            <a:r>
              <a:rPr lang="fr-FR" dirty="0" smtClean="0"/>
              <a:t>:  Conjonction d'une NAT </a:t>
            </a:r>
            <a:r>
              <a:rPr lang="fr-FR" i="1" dirty="0" smtClean="0"/>
              <a:t>Statique</a:t>
            </a:r>
            <a:r>
              <a:rPr lang="fr-FR" dirty="0" smtClean="0"/>
              <a:t> </a:t>
            </a:r>
            <a:r>
              <a:rPr lang="fr-FR" i="1" dirty="0" smtClean="0"/>
              <a:t>Uni</a:t>
            </a:r>
            <a:r>
              <a:rPr lang="fr-FR" dirty="0" smtClean="0"/>
              <a:t> ou </a:t>
            </a:r>
            <a:r>
              <a:rPr lang="fr-FR" i="1" dirty="0" smtClean="0"/>
              <a:t>Bidirectionnelle</a:t>
            </a:r>
            <a:r>
              <a:rPr lang="fr-FR" dirty="0" smtClean="0"/>
              <a:t> et d'une transformation du port </a:t>
            </a:r>
            <a:r>
              <a:rPr lang="fr-FR" dirty="0" err="1" smtClean="0"/>
              <a:t>tcp</a:t>
            </a:r>
            <a:r>
              <a:rPr lang="fr-FR" dirty="0" smtClean="0"/>
              <a:t>/</a:t>
            </a:r>
            <a:r>
              <a:rPr lang="fr-FR" dirty="0" err="1" smtClean="0"/>
              <a:t>udp</a:t>
            </a:r>
            <a:r>
              <a:rPr lang="fr-FR" dirty="0" smtClean="0"/>
              <a:t> de destination.</a:t>
            </a:r>
          </a:p>
        </p:txBody>
      </p:sp>
      <p:sp>
        <p:nvSpPr>
          <p:cNvPr id="27651" name="Titre 2"/>
          <p:cNvSpPr>
            <a:spLocks noGrp="1"/>
          </p:cNvSpPr>
          <p:nvPr>
            <p:ph type="title"/>
          </p:nvPr>
        </p:nvSpPr>
        <p:spPr>
          <a:xfrm>
            <a:off x="285750" y="714375"/>
            <a:ext cx="8572500" cy="500063"/>
          </a:xfrm>
        </p:spPr>
        <p:txBody>
          <a:bodyPr/>
          <a:lstStyle/>
          <a:p>
            <a:r>
              <a:rPr lang="fr-FR" smtClean="0"/>
              <a:t>NAT STATIQUE</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B7EB672-A0A2-43E5-BD2F-8E37F8695924}" type="slidenum">
              <a:rPr lang="fr-FR">
                <a:solidFill>
                  <a:schemeClr val="bg1"/>
                </a:solidFill>
                <a:latin typeface="Calibri" panose="020F0502020204030204" pitchFamily="34" charset="0"/>
              </a:rPr>
              <a:pPr eaLnBrk="1" hangingPunct="1"/>
              <a:t>23</a:t>
            </a:fld>
            <a:endParaRPr lang="fr-FR">
              <a:solidFill>
                <a:schemeClr val="bg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re 2"/>
          <p:cNvSpPr>
            <a:spLocks noGrp="1"/>
          </p:cNvSpPr>
          <p:nvPr>
            <p:ph type="title"/>
          </p:nvPr>
        </p:nvSpPr>
        <p:spPr>
          <a:xfrm>
            <a:off x="285750" y="714375"/>
            <a:ext cx="8572500" cy="500063"/>
          </a:xfrm>
        </p:spPr>
        <p:txBody>
          <a:bodyPr/>
          <a:lstStyle/>
          <a:p>
            <a:r>
              <a:rPr lang="fr-FR" smtClean="0"/>
              <a:t>NAT STATIQUE</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0869364-0B5C-47D8-9210-A73F1CCE3B3C}" type="slidenum">
              <a:rPr lang="fr-FR">
                <a:solidFill>
                  <a:schemeClr val="bg1"/>
                </a:solidFill>
                <a:latin typeface="Calibri" panose="020F0502020204030204" pitchFamily="34" charset="0"/>
              </a:rPr>
              <a:pPr eaLnBrk="1" hangingPunct="1"/>
              <a:t>24</a:t>
            </a:fld>
            <a:endParaRPr lang="fr-FR">
              <a:solidFill>
                <a:schemeClr val="bg1"/>
              </a:solidFill>
              <a:latin typeface="Calibri" panose="020F0502020204030204" pitchFamily="34" charset="0"/>
            </a:endParaRPr>
          </a:p>
        </p:txBody>
      </p:sp>
      <p:graphicFrame>
        <p:nvGraphicFramePr>
          <p:cNvPr id="5" name="Tableau 4"/>
          <p:cNvGraphicFramePr>
            <a:graphicFrameLocks noGrp="1"/>
          </p:cNvGraphicFramePr>
          <p:nvPr/>
        </p:nvGraphicFramePr>
        <p:xfrm>
          <a:off x="357188" y="1724025"/>
          <a:ext cx="6286500" cy="914400"/>
        </p:xfrm>
        <a:graphic>
          <a:graphicData uri="http://schemas.openxmlformats.org/drawingml/2006/table">
            <a:tbl>
              <a:tblPr firstRow="1" bandRow="1">
                <a:tableStyleId>{5C22544A-7EE6-4342-B048-85BDC9FD1C3A}</a:tableStyleId>
              </a:tblPr>
              <a:tblGrid>
                <a:gridCol w="1571625"/>
                <a:gridCol w="1571625"/>
                <a:gridCol w="1571625"/>
                <a:gridCol w="1571625"/>
              </a:tblGrid>
              <a:tr h="299402">
                <a:tc gridSpan="2">
                  <a:txBody>
                    <a:bodyPr/>
                    <a:lstStyle/>
                    <a:p>
                      <a:pPr algn="ctr"/>
                      <a:r>
                        <a:rPr lang="fr-FR" sz="1400" dirty="0" smtClean="0"/>
                        <a:t>SOURCE</a:t>
                      </a:r>
                      <a:endParaRPr lang="fr-FR" sz="1400" dirty="0"/>
                    </a:p>
                  </a:txBody>
                  <a:tcPr marL="91439" marR="91439" anchor="ctr"/>
                </a:tc>
                <a:tc hMerge="1">
                  <a:txBody>
                    <a:bodyPr/>
                    <a:lstStyle/>
                    <a:p>
                      <a:endParaRPr lang="fr-FR" dirty="0"/>
                    </a:p>
                  </a:txBody>
                  <a:tcPr/>
                </a:tc>
                <a:tc gridSpan="2">
                  <a:txBody>
                    <a:bodyPr/>
                    <a:lstStyle/>
                    <a:p>
                      <a:pPr algn="ctr"/>
                      <a:r>
                        <a:rPr lang="fr-FR" sz="1400" dirty="0" smtClean="0"/>
                        <a:t>DESTINATION</a:t>
                      </a:r>
                      <a:endParaRPr lang="fr-FR" sz="1400" dirty="0"/>
                    </a:p>
                  </a:txBody>
                  <a:tcPr marL="91439" marR="91439" anchor="ctr"/>
                </a:tc>
                <a:tc hMerge="1">
                  <a:txBody>
                    <a:bodyPr/>
                    <a:lstStyle/>
                    <a:p>
                      <a:endParaRPr lang="fr-FR" dirty="0"/>
                    </a:p>
                  </a:txBody>
                  <a:tcPr/>
                </a:tc>
              </a:tr>
              <a:tr h="299402">
                <a:tc>
                  <a:txBody>
                    <a:bodyPr/>
                    <a:lstStyle/>
                    <a:p>
                      <a:pPr algn="ctr"/>
                      <a:r>
                        <a:rPr lang="fr-FR" sz="1400" dirty="0" smtClean="0"/>
                        <a:t>Originale</a:t>
                      </a:r>
                      <a:endParaRPr lang="fr-FR" sz="1400" dirty="0"/>
                    </a:p>
                  </a:txBody>
                  <a:tcPr marL="91439" marR="91439" anchor="ctr"/>
                </a:tc>
                <a:tc>
                  <a:txBody>
                    <a:bodyPr/>
                    <a:lstStyle/>
                    <a:p>
                      <a:pPr algn="ctr"/>
                      <a:r>
                        <a:rPr lang="fr-FR" sz="1400" dirty="0" smtClean="0"/>
                        <a:t>Translatée</a:t>
                      </a:r>
                      <a:endParaRPr lang="fr-FR" sz="1400" dirty="0"/>
                    </a:p>
                  </a:txBody>
                  <a:tcPr marL="91439" marR="91439" anchor="ctr"/>
                </a:tc>
                <a:tc>
                  <a:txBody>
                    <a:bodyPr/>
                    <a:lstStyle/>
                    <a:p>
                      <a:pPr algn="ctr"/>
                      <a:r>
                        <a:rPr lang="fr-FR" sz="1400" dirty="0" smtClean="0"/>
                        <a:t>Originale</a:t>
                      </a:r>
                      <a:endParaRPr lang="fr-FR" sz="1400" dirty="0"/>
                    </a:p>
                  </a:txBody>
                  <a:tcPr marL="91439" marR="91439" anchor="ctr"/>
                </a:tc>
                <a:tc>
                  <a:txBody>
                    <a:bodyPr/>
                    <a:lstStyle/>
                    <a:p>
                      <a:pPr algn="ctr"/>
                      <a:r>
                        <a:rPr lang="fr-FR" sz="1400" dirty="0" smtClean="0"/>
                        <a:t>Translatée</a:t>
                      </a:r>
                      <a:endParaRPr lang="fr-FR" sz="1400" dirty="0"/>
                    </a:p>
                  </a:txBody>
                  <a:tcPr marL="91439" marR="91439" anchor="ctr"/>
                </a:tc>
              </a:tr>
              <a:tr h="299402">
                <a:tc>
                  <a:txBody>
                    <a:bodyPr/>
                    <a:lstStyle/>
                    <a:p>
                      <a:pPr algn="ctr"/>
                      <a:r>
                        <a:rPr lang="fr-FR" sz="1400" dirty="0" smtClean="0"/>
                        <a:t>*</a:t>
                      </a:r>
                      <a:endParaRPr lang="fr-FR" sz="1400" dirty="0"/>
                    </a:p>
                  </a:txBody>
                  <a:tcPr marL="91439" marR="91439" anchor="ctr"/>
                </a:tc>
                <a:tc>
                  <a:txBody>
                    <a:bodyPr/>
                    <a:lstStyle/>
                    <a:p>
                      <a:pPr algn="ctr"/>
                      <a:r>
                        <a:rPr lang="fr-FR" sz="1400" dirty="0" smtClean="0"/>
                        <a:t>*</a:t>
                      </a:r>
                      <a:endParaRPr lang="fr-FR" sz="1400" b="1" dirty="0">
                        <a:solidFill>
                          <a:srgbClr val="FF0000"/>
                        </a:solidFill>
                      </a:endParaRPr>
                    </a:p>
                  </a:txBody>
                  <a:tcPr marL="91439" marR="91439" anchor="ctr"/>
                </a:tc>
                <a:tc>
                  <a:txBody>
                    <a:bodyPr/>
                    <a:lstStyle/>
                    <a:p>
                      <a:pPr algn="ctr"/>
                      <a:r>
                        <a:rPr lang="fr-FR" sz="1400" b="1" dirty="0" smtClean="0">
                          <a:solidFill>
                            <a:srgbClr val="FF0000"/>
                          </a:solidFill>
                        </a:rPr>
                        <a:t>IP</a:t>
                      </a:r>
                      <a:r>
                        <a:rPr lang="fr-FR" sz="1400" b="1" baseline="0" dirty="0" smtClean="0">
                          <a:solidFill>
                            <a:srgbClr val="FF0000"/>
                          </a:solidFill>
                        </a:rPr>
                        <a:t> EXTERNE</a:t>
                      </a:r>
                      <a:endParaRPr lang="fr-FR" sz="1400" b="1" dirty="0">
                        <a:solidFill>
                          <a:srgbClr val="FF0000"/>
                        </a:solidFill>
                      </a:endParaRPr>
                    </a:p>
                  </a:txBody>
                  <a:tcPr marL="91439" marR="91439" anchor="ctr"/>
                </a:tc>
                <a:tc>
                  <a:txBody>
                    <a:bodyPr/>
                    <a:lstStyle/>
                    <a:p>
                      <a:pPr algn="ctr"/>
                      <a:r>
                        <a:rPr lang="fr-FR" sz="1400" b="1" dirty="0" smtClean="0">
                          <a:solidFill>
                            <a:srgbClr val="00B050"/>
                          </a:solidFill>
                        </a:rPr>
                        <a:t>IP</a:t>
                      </a:r>
                      <a:r>
                        <a:rPr lang="fr-FR" sz="1400" b="1" baseline="0" dirty="0" smtClean="0">
                          <a:solidFill>
                            <a:srgbClr val="00B050"/>
                          </a:solidFill>
                        </a:rPr>
                        <a:t> INTERNE</a:t>
                      </a:r>
                      <a:endParaRPr lang="fr-FR" sz="1400" b="1" dirty="0">
                        <a:solidFill>
                          <a:srgbClr val="00B050"/>
                        </a:solidFill>
                      </a:endParaRPr>
                    </a:p>
                  </a:txBody>
                  <a:tcPr marL="91439" marR="91439" anchor="ctr"/>
                </a:tc>
              </a:tr>
            </a:tbl>
          </a:graphicData>
        </a:graphic>
      </p:graphicFrame>
      <p:graphicFrame>
        <p:nvGraphicFramePr>
          <p:cNvPr id="6" name="Tableau 5"/>
          <p:cNvGraphicFramePr>
            <a:graphicFrameLocks noGrp="1"/>
          </p:cNvGraphicFramePr>
          <p:nvPr/>
        </p:nvGraphicFramePr>
        <p:xfrm>
          <a:off x="357188" y="3138488"/>
          <a:ext cx="6286500" cy="1219200"/>
        </p:xfrm>
        <a:graphic>
          <a:graphicData uri="http://schemas.openxmlformats.org/drawingml/2006/table">
            <a:tbl>
              <a:tblPr firstRow="1" bandRow="1">
                <a:tableStyleId>{5C22544A-7EE6-4342-B048-85BDC9FD1C3A}</a:tableStyleId>
              </a:tblPr>
              <a:tblGrid>
                <a:gridCol w="1571625"/>
                <a:gridCol w="1571625"/>
                <a:gridCol w="1571625"/>
                <a:gridCol w="1571625"/>
              </a:tblGrid>
              <a:tr h="299402">
                <a:tc gridSpan="2">
                  <a:txBody>
                    <a:bodyPr/>
                    <a:lstStyle/>
                    <a:p>
                      <a:pPr algn="ctr"/>
                      <a:r>
                        <a:rPr lang="fr-FR" sz="1400" dirty="0" smtClean="0"/>
                        <a:t>SOURCE</a:t>
                      </a:r>
                      <a:endParaRPr lang="fr-FR" sz="1400" dirty="0"/>
                    </a:p>
                  </a:txBody>
                  <a:tcPr marL="91439" marR="91439" anchor="ctr"/>
                </a:tc>
                <a:tc hMerge="1">
                  <a:txBody>
                    <a:bodyPr/>
                    <a:lstStyle/>
                    <a:p>
                      <a:endParaRPr lang="fr-FR" dirty="0"/>
                    </a:p>
                  </a:txBody>
                  <a:tcPr/>
                </a:tc>
                <a:tc gridSpan="2">
                  <a:txBody>
                    <a:bodyPr/>
                    <a:lstStyle/>
                    <a:p>
                      <a:pPr algn="ctr"/>
                      <a:r>
                        <a:rPr lang="fr-FR" sz="1400" dirty="0" smtClean="0"/>
                        <a:t>DESTINATION</a:t>
                      </a:r>
                      <a:endParaRPr lang="fr-FR" sz="1400" dirty="0"/>
                    </a:p>
                  </a:txBody>
                  <a:tcPr marL="91439" marR="91439" anchor="ctr"/>
                </a:tc>
                <a:tc hMerge="1">
                  <a:txBody>
                    <a:bodyPr/>
                    <a:lstStyle/>
                    <a:p>
                      <a:endParaRPr lang="fr-FR" dirty="0"/>
                    </a:p>
                  </a:txBody>
                  <a:tcPr/>
                </a:tc>
              </a:tr>
              <a:tr h="299402">
                <a:tc>
                  <a:txBody>
                    <a:bodyPr/>
                    <a:lstStyle/>
                    <a:p>
                      <a:pPr algn="ctr"/>
                      <a:r>
                        <a:rPr lang="fr-FR" sz="1400" dirty="0" smtClean="0"/>
                        <a:t>Originale</a:t>
                      </a:r>
                      <a:endParaRPr lang="fr-FR" sz="1400" dirty="0"/>
                    </a:p>
                  </a:txBody>
                  <a:tcPr marL="91439" marR="91439" anchor="ctr"/>
                </a:tc>
                <a:tc>
                  <a:txBody>
                    <a:bodyPr/>
                    <a:lstStyle/>
                    <a:p>
                      <a:pPr algn="ctr"/>
                      <a:r>
                        <a:rPr lang="fr-FR" sz="1400" dirty="0" smtClean="0"/>
                        <a:t>Translatée</a:t>
                      </a:r>
                      <a:endParaRPr lang="fr-FR" sz="1400" dirty="0"/>
                    </a:p>
                  </a:txBody>
                  <a:tcPr marL="91439" marR="91439" anchor="ctr"/>
                </a:tc>
                <a:tc>
                  <a:txBody>
                    <a:bodyPr/>
                    <a:lstStyle/>
                    <a:p>
                      <a:pPr algn="ctr"/>
                      <a:r>
                        <a:rPr lang="fr-FR" sz="1400" dirty="0" smtClean="0"/>
                        <a:t>Originale</a:t>
                      </a:r>
                      <a:endParaRPr lang="fr-FR" sz="1400" dirty="0"/>
                    </a:p>
                  </a:txBody>
                  <a:tcPr marL="91439" marR="91439" anchor="ctr"/>
                </a:tc>
                <a:tc>
                  <a:txBody>
                    <a:bodyPr/>
                    <a:lstStyle/>
                    <a:p>
                      <a:pPr algn="ctr"/>
                      <a:r>
                        <a:rPr lang="fr-FR" sz="1400" dirty="0" smtClean="0"/>
                        <a:t>Translatée</a:t>
                      </a:r>
                      <a:endParaRPr lang="fr-FR" sz="1400" dirty="0"/>
                    </a:p>
                  </a:txBody>
                  <a:tcPr marL="91439" marR="91439" anchor="ctr"/>
                </a:tc>
              </a:tr>
              <a:tr h="299402">
                <a:tc>
                  <a:txBody>
                    <a:bodyPr/>
                    <a:lstStyle/>
                    <a:p>
                      <a:pPr algn="ctr"/>
                      <a:r>
                        <a:rPr lang="fr-FR" sz="1400" dirty="0" smtClean="0"/>
                        <a:t>*</a:t>
                      </a:r>
                      <a:endParaRPr lang="fr-FR" sz="1400" dirty="0"/>
                    </a:p>
                  </a:txBody>
                  <a:tcPr marL="91439" marR="91439" anchor="ctr"/>
                </a:tc>
                <a:tc>
                  <a:txBody>
                    <a:bodyPr/>
                    <a:lstStyle/>
                    <a:p>
                      <a:pPr algn="ctr"/>
                      <a:r>
                        <a:rPr lang="fr-FR" sz="1400" b="0" dirty="0" smtClean="0">
                          <a:solidFill>
                            <a:schemeClr val="tx1"/>
                          </a:solidFill>
                        </a:rPr>
                        <a:t>*</a:t>
                      </a:r>
                      <a:endParaRPr lang="fr-FR" sz="1400" b="0" dirty="0">
                        <a:solidFill>
                          <a:schemeClr val="tx1"/>
                        </a:solidFill>
                      </a:endParaRPr>
                    </a:p>
                  </a:txBody>
                  <a:tcPr marL="91439" marR="91439" anchor="ctr"/>
                </a:tc>
                <a:tc>
                  <a:txBody>
                    <a:bodyPr/>
                    <a:lstStyle/>
                    <a:p>
                      <a:pPr algn="ctr"/>
                      <a:r>
                        <a:rPr lang="fr-FR" sz="1400" b="1" dirty="0" smtClean="0">
                          <a:solidFill>
                            <a:srgbClr val="FF0000"/>
                          </a:solidFill>
                        </a:rPr>
                        <a:t>IP</a:t>
                      </a:r>
                      <a:r>
                        <a:rPr lang="fr-FR" sz="1400" b="1" baseline="0" dirty="0" smtClean="0">
                          <a:solidFill>
                            <a:srgbClr val="FF0000"/>
                          </a:solidFill>
                        </a:rPr>
                        <a:t> EXTERNE</a:t>
                      </a:r>
                      <a:endParaRPr lang="fr-FR" sz="1400" b="1" dirty="0">
                        <a:solidFill>
                          <a:srgbClr val="FF0000"/>
                        </a:solidFill>
                      </a:endParaRPr>
                    </a:p>
                  </a:txBody>
                  <a:tcPr marL="91439" marR="91439" anchor="ctr"/>
                </a:tc>
                <a:tc>
                  <a:txBody>
                    <a:bodyPr/>
                    <a:lstStyle/>
                    <a:p>
                      <a:pPr algn="ctr"/>
                      <a:r>
                        <a:rPr lang="fr-FR" sz="1400" b="1" dirty="0" smtClean="0">
                          <a:solidFill>
                            <a:srgbClr val="00B050"/>
                          </a:solidFill>
                        </a:rPr>
                        <a:t>IP</a:t>
                      </a:r>
                      <a:r>
                        <a:rPr lang="fr-FR" sz="1400" b="1" baseline="0" dirty="0" smtClean="0">
                          <a:solidFill>
                            <a:srgbClr val="00B050"/>
                          </a:solidFill>
                        </a:rPr>
                        <a:t> INTERNE</a:t>
                      </a:r>
                      <a:endParaRPr lang="fr-FR" sz="1400" b="1" dirty="0">
                        <a:solidFill>
                          <a:srgbClr val="00B050"/>
                        </a:solidFill>
                      </a:endParaRPr>
                    </a:p>
                  </a:txBody>
                  <a:tcPr marL="91439" marR="91439" anchor="ctr"/>
                </a:tc>
              </a:tr>
              <a:tr h="299402">
                <a:tc>
                  <a:txBody>
                    <a:bodyPr/>
                    <a:lstStyle/>
                    <a:p>
                      <a:pPr algn="ctr"/>
                      <a:r>
                        <a:rPr lang="fr-FR" sz="1400" b="1" dirty="0" smtClean="0">
                          <a:solidFill>
                            <a:srgbClr val="00B050"/>
                          </a:solidFill>
                        </a:rPr>
                        <a:t>IP</a:t>
                      </a:r>
                      <a:r>
                        <a:rPr lang="fr-FR" sz="1400" b="1" baseline="0" dirty="0" smtClean="0">
                          <a:solidFill>
                            <a:srgbClr val="00B050"/>
                          </a:solidFill>
                        </a:rPr>
                        <a:t> INTERNE</a:t>
                      </a:r>
                      <a:endParaRPr lang="fr-FR" sz="1400" b="1" dirty="0">
                        <a:solidFill>
                          <a:srgbClr val="00B050"/>
                        </a:solidFill>
                      </a:endParaRPr>
                    </a:p>
                  </a:txBody>
                  <a:tcPr marL="91439" marR="91439" anchor="ctr"/>
                </a:tc>
                <a:tc>
                  <a:txBody>
                    <a:bodyPr/>
                    <a:lstStyle/>
                    <a:p>
                      <a:pPr algn="ctr"/>
                      <a:r>
                        <a:rPr lang="fr-FR" sz="1400" b="1" dirty="0" smtClean="0">
                          <a:solidFill>
                            <a:srgbClr val="FF0000"/>
                          </a:solidFill>
                        </a:rPr>
                        <a:t>IP</a:t>
                      </a:r>
                      <a:r>
                        <a:rPr lang="fr-FR" sz="1400" b="1" baseline="0" dirty="0" smtClean="0">
                          <a:solidFill>
                            <a:srgbClr val="FF0000"/>
                          </a:solidFill>
                        </a:rPr>
                        <a:t> EXTERNE</a:t>
                      </a:r>
                      <a:endParaRPr lang="fr-FR" sz="1400" b="1" dirty="0">
                        <a:solidFill>
                          <a:srgbClr val="FF0000"/>
                        </a:solidFill>
                      </a:endParaRPr>
                    </a:p>
                  </a:txBody>
                  <a:tcPr marL="91439" marR="91439" anchor="ctr"/>
                </a:tc>
                <a:tc>
                  <a:txBody>
                    <a:bodyPr/>
                    <a:lstStyle/>
                    <a:p>
                      <a:pPr algn="ctr"/>
                      <a:r>
                        <a:rPr lang="fr-FR" sz="1400" dirty="0" smtClean="0"/>
                        <a:t>*</a:t>
                      </a:r>
                      <a:endParaRPr lang="fr-FR" sz="1400" dirty="0"/>
                    </a:p>
                  </a:txBody>
                  <a:tcPr marL="91439" marR="91439" anchor="ctr"/>
                </a:tc>
                <a:tc>
                  <a:txBody>
                    <a:bodyPr/>
                    <a:lstStyle/>
                    <a:p>
                      <a:pPr algn="ctr"/>
                      <a:r>
                        <a:rPr lang="fr-FR" sz="1400" dirty="0" smtClean="0"/>
                        <a:t>*</a:t>
                      </a:r>
                      <a:endParaRPr lang="fr-FR" sz="1400" dirty="0"/>
                    </a:p>
                  </a:txBody>
                  <a:tcPr marL="91439" marR="91439" anchor="ctr"/>
                </a:tc>
              </a:tr>
            </a:tbl>
          </a:graphicData>
        </a:graphic>
      </p:graphicFrame>
      <p:graphicFrame>
        <p:nvGraphicFramePr>
          <p:cNvPr id="7" name="Tableau 6"/>
          <p:cNvGraphicFramePr>
            <a:graphicFrameLocks noGrp="1"/>
          </p:cNvGraphicFramePr>
          <p:nvPr/>
        </p:nvGraphicFramePr>
        <p:xfrm>
          <a:off x="357188" y="4924425"/>
          <a:ext cx="8429624" cy="1219200"/>
        </p:xfrm>
        <a:graphic>
          <a:graphicData uri="http://schemas.openxmlformats.org/drawingml/2006/table">
            <a:tbl>
              <a:tblPr firstRow="1" bandRow="1">
                <a:tableStyleId>{5C22544A-7EE6-4342-B048-85BDC9FD1C3A}</a:tableStyleId>
              </a:tblPr>
              <a:tblGrid>
                <a:gridCol w="1053703"/>
                <a:gridCol w="1053703"/>
                <a:gridCol w="1053703"/>
                <a:gridCol w="1053703"/>
                <a:gridCol w="1053703"/>
                <a:gridCol w="1053703"/>
                <a:gridCol w="1053703"/>
                <a:gridCol w="1053703"/>
              </a:tblGrid>
              <a:tr h="299402">
                <a:tc gridSpan="2">
                  <a:txBody>
                    <a:bodyPr/>
                    <a:lstStyle/>
                    <a:p>
                      <a:pPr algn="ctr"/>
                      <a:r>
                        <a:rPr lang="fr-FR" sz="1400" dirty="0" smtClean="0"/>
                        <a:t>SOURCE</a:t>
                      </a:r>
                      <a:endParaRPr lang="fr-FR" sz="1400" dirty="0"/>
                    </a:p>
                  </a:txBody>
                  <a:tcPr marL="91439" marR="91439" anchor="ctr"/>
                </a:tc>
                <a:tc hMerge="1">
                  <a:txBody>
                    <a:bodyPr/>
                    <a:lstStyle/>
                    <a:p>
                      <a:endParaRPr lang="fr-FR" dirty="0"/>
                    </a:p>
                  </a:txBody>
                  <a:tcPr/>
                </a:tc>
                <a:tc gridSpan="2">
                  <a:txBody>
                    <a:bodyPr/>
                    <a:lstStyle/>
                    <a:p>
                      <a:pPr algn="ctr"/>
                      <a:r>
                        <a:rPr lang="fr-FR" sz="1400" dirty="0" smtClean="0"/>
                        <a:t>DESTINATION</a:t>
                      </a:r>
                      <a:endParaRPr lang="fr-FR" sz="1400" dirty="0"/>
                    </a:p>
                  </a:txBody>
                  <a:tcPr marL="91439" marR="91439" anchor="ctr"/>
                </a:tc>
                <a:tc hMerge="1">
                  <a:txBody>
                    <a:bodyPr/>
                    <a:lstStyle/>
                    <a:p>
                      <a:endParaRPr lang="fr-FR" dirty="0"/>
                    </a:p>
                  </a:txBody>
                  <a:tcPr/>
                </a:tc>
                <a:tc gridSpan="2">
                  <a:txBody>
                    <a:bodyPr/>
                    <a:lstStyle/>
                    <a:p>
                      <a:pPr algn="ctr"/>
                      <a:r>
                        <a:rPr lang="fr-FR" sz="1400" dirty="0" smtClean="0"/>
                        <a:t>PORT</a:t>
                      </a:r>
                      <a:r>
                        <a:rPr lang="fr-FR" sz="1400" baseline="0" dirty="0" smtClean="0"/>
                        <a:t> SOURCE</a:t>
                      </a:r>
                      <a:endParaRPr lang="fr-FR" sz="1400" dirty="0"/>
                    </a:p>
                  </a:txBody>
                  <a:tcPr marL="91439" marR="91439" anchor="ctr"/>
                </a:tc>
                <a:tc hMerge="1">
                  <a:txBody>
                    <a:bodyPr/>
                    <a:lstStyle/>
                    <a:p>
                      <a:pPr algn="ctr"/>
                      <a:endParaRPr lang="fr-FR" sz="1400" dirty="0"/>
                    </a:p>
                  </a:txBody>
                  <a:tcPr anchor="ct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400" dirty="0" smtClean="0"/>
                        <a:t>PORT</a:t>
                      </a:r>
                      <a:r>
                        <a:rPr lang="fr-FR" sz="1400" baseline="0" dirty="0" smtClean="0"/>
                        <a:t> DESTINATION</a:t>
                      </a:r>
                      <a:endParaRPr lang="fr-FR" sz="1400" dirty="0" smtClean="0"/>
                    </a:p>
                  </a:txBody>
                  <a:tcPr marL="91439" marR="91439" anchor="ctr"/>
                </a:tc>
                <a:tc hMerge="1">
                  <a:txBody>
                    <a:bodyPr/>
                    <a:lstStyle/>
                    <a:p>
                      <a:pPr algn="ctr"/>
                      <a:endParaRPr lang="fr-FR" sz="1400" dirty="0"/>
                    </a:p>
                  </a:txBody>
                  <a:tcPr anchor="ctr"/>
                </a:tc>
              </a:tr>
              <a:tr h="299402">
                <a:tc>
                  <a:txBody>
                    <a:bodyPr/>
                    <a:lstStyle/>
                    <a:p>
                      <a:pPr algn="ctr"/>
                      <a:r>
                        <a:rPr lang="fr-FR" sz="1400" dirty="0" smtClean="0"/>
                        <a:t>Originale</a:t>
                      </a:r>
                      <a:endParaRPr lang="fr-FR" sz="1400" dirty="0"/>
                    </a:p>
                  </a:txBody>
                  <a:tcPr marL="91439" marR="91439" anchor="ctr"/>
                </a:tc>
                <a:tc>
                  <a:txBody>
                    <a:bodyPr/>
                    <a:lstStyle/>
                    <a:p>
                      <a:pPr algn="ctr"/>
                      <a:r>
                        <a:rPr lang="fr-FR" sz="1400" dirty="0" smtClean="0"/>
                        <a:t>Translatée</a:t>
                      </a:r>
                      <a:endParaRPr lang="fr-FR" sz="1400" dirty="0"/>
                    </a:p>
                  </a:txBody>
                  <a:tcPr marL="91439" marR="91439" anchor="ctr"/>
                </a:tc>
                <a:tc>
                  <a:txBody>
                    <a:bodyPr/>
                    <a:lstStyle/>
                    <a:p>
                      <a:pPr algn="ctr"/>
                      <a:r>
                        <a:rPr lang="fr-FR" sz="1400" dirty="0" smtClean="0"/>
                        <a:t>Originale</a:t>
                      </a:r>
                      <a:endParaRPr lang="fr-FR" sz="1400" dirty="0"/>
                    </a:p>
                  </a:txBody>
                  <a:tcPr marL="91439" marR="91439" anchor="ctr"/>
                </a:tc>
                <a:tc>
                  <a:txBody>
                    <a:bodyPr/>
                    <a:lstStyle/>
                    <a:p>
                      <a:pPr algn="ctr"/>
                      <a:r>
                        <a:rPr lang="fr-FR" sz="1400" dirty="0" smtClean="0"/>
                        <a:t>Translatée</a:t>
                      </a:r>
                      <a:endParaRPr lang="fr-FR" sz="1400" dirty="0"/>
                    </a:p>
                  </a:txBody>
                  <a:tcPr marL="91439" marR="91439" anchor="ctr"/>
                </a:tc>
                <a:tc>
                  <a:txBody>
                    <a:bodyPr/>
                    <a:lstStyle/>
                    <a:p>
                      <a:pPr algn="ctr"/>
                      <a:r>
                        <a:rPr lang="fr-FR" sz="1400" dirty="0" smtClean="0"/>
                        <a:t>Original</a:t>
                      </a:r>
                      <a:endParaRPr lang="fr-FR" sz="1400" dirty="0"/>
                    </a:p>
                  </a:txBody>
                  <a:tcPr marL="91439" marR="91439" anchor="ctr"/>
                </a:tc>
                <a:tc>
                  <a:txBody>
                    <a:bodyPr/>
                    <a:lstStyle/>
                    <a:p>
                      <a:pPr algn="ctr"/>
                      <a:r>
                        <a:rPr lang="fr-FR" sz="1400" dirty="0" smtClean="0"/>
                        <a:t>Translaté</a:t>
                      </a:r>
                      <a:endParaRPr lang="fr-FR" sz="1400" dirty="0"/>
                    </a:p>
                  </a:txBody>
                  <a:tcPr marL="91439" marR="91439" anchor="ctr"/>
                </a:tc>
                <a:tc>
                  <a:txBody>
                    <a:bodyPr/>
                    <a:lstStyle/>
                    <a:p>
                      <a:pPr algn="ctr"/>
                      <a:r>
                        <a:rPr lang="fr-FR" sz="1400" dirty="0" smtClean="0"/>
                        <a:t>Original</a:t>
                      </a:r>
                      <a:endParaRPr lang="fr-FR" sz="1400" dirty="0"/>
                    </a:p>
                  </a:txBody>
                  <a:tcPr marL="91439" marR="91439" anchor="ctr"/>
                </a:tc>
                <a:tc>
                  <a:txBody>
                    <a:bodyPr/>
                    <a:lstStyle/>
                    <a:p>
                      <a:pPr algn="ctr"/>
                      <a:r>
                        <a:rPr lang="fr-FR" sz="1400" dirty="0" smtClean="0"/>
                        <a:t>Translaté</a:t>
                      </a:r>
                      <a:endParaRPr lang="fr-FR" sz="1400" dirty="0"/>
                    </a:p>
                  </a:txBody>
                  <a:tcPr marL="91439" marR="91439" anchor="ctr"/>
                </a:tc>
              </a:tr>
              <a:tr h="299402">
                <a:tc>
                  <a:txBody>
                    <a:bodyPr/>
                    <a:lstStyle/>
                    <a:p>
                      <a:pPr algn="ctr"/>
                      <a:r>
                        <a:rPr lang="fr-FR" sz="1400" dirty="0" smtClean="0"/>
                        <a:t>*</a:t>
                      </a:r>
                      <a:endParaRPr lang="fr-FR" sz="1400" dirty="0"/>
                    </a:p>
                  </a:txBody>
                  <a:tcPr marL="91439" marR="91439"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400" dirty="0" smtClean="0"/>
                        <a:t>*</a:t>
                      </a:r>
                    </a:p>
                  </a:txBody>
                  <a:tcPr marL="91439" marR="91439" anchor="ctr"/>
                </a:tc>
                <a:tc>
                  <a:txBody>
                    <a:bodyPr/>
                    <a:lstStyle/>
                    <a:p>
                      <a:pPr algn="ctr"/>
                      <a:r>
                        <a:rPr lang="fr-FR" sz="1400" b="1" dirty="0" smtClean="0">
                          <a:solidFill>
                            <a:srgbClr val="FF0000"/>
                          </a:solidFill>
                        </a:rPr>
                        <a:t>IP</a:t>
                      </a:r>
                      <a:r>
                        <a:rPr lang="fr-FR" sz="1400" b="1" baseline="0" dirty="0" smtClean="0">
                          <a:solidFill>
                            <a:srgbClr val="FF0000"/>
                          </a:solidFill>
                        </a:rPr>
                        <a:t> EXTERNE</a:t>
                      </a:r>
                      <a:endParaRPr lang="fr-FR" sz="1400" b="1" dirty="0">
                        <a:solidFill>
                          <a:srgbClr val="FF0000"/>
                        </a:solidFill>
                      </a:endParaRPr>
                    </a:p>
                  </a:txBody>
                  <a:tcPr marL="91439" marR="91439" anchor="ctr"/>
                </a:tc>
                <a:tc>
                  <a:txBody>
                    <a:bodyPr/>
                    <a:lstStyle/>
                    <a:p>
                      <a:pPr algn="ctr"/>
                      <a:r>
                        <a:rPr lang="fr-FR" sz="1400" b="1" dirty="0" smtClean="0">
                          <a:solidFill>
                            <a:srgbClr val="00B050"/>
                          </a:solidFill>
                        </a:rPr>
                        <a:t>IP</a:t>
                      </a:r>
                      <a:r>
                        <a:rPr lang="fr-FR" sz="1400" b="1" baseline="0" dirty="0" smtClean="0">
                          <a:solidFill>
                            <a:srgbClr val="00B050"/>
                          </a:solidFill>
                        </a:rPr>
                        <a:t> INTERNE</a:t>
                      </a:r>
                      <a:endParaRPr lang="fr-FR" sz="1400" b="1" dirty="0">
                        <a:solidFill>
                          <a:srgbClr val="00B050"/>
                        </a:solidFill>
                      </a:endParaRPr>
                    </a:p>
                  </a:txBody>
                  <a:tcPr marL="91439" marR="91439" anchor="ctr"/>
                </a:tc>
                <a:tc>
                  <a:txBody>
                    <a:bodyPr/>
                    <a:lstStyle/>
                    <a:p>
                      <a:pPr algn="ctr"/>
                      <a:r>
                        <a:rPr lang="fr-FR" sz="1400" dirty="0" smtClean="0"/>
                        <a:t>*</a:t>
                      </a:r>
                      <a:endParaRPr lang="fr-FR" sz="1400" dirty="0"/>
                    </a:p>
                  </a:txBody>
                  <a:tcPr marL="91439" marR="91439" anchor="ctr"/>
                </a:tc>
                <a:tc>
                  <a:txBody>
                    <a:bodyPr/>
                    <a:lstStyle/>
                    <a:p>
                      <a:pPr algn="ctr"/>
                      <a:r>
                        <a:rPr lang="fr-FR" sz="1400" dirty="0" smtClean="0"/>
                        <a:t>Original</a:t>
                      </a:r>
                      <a:endParaRPr lang="fr-FR" sz="1400" dirty="0"/>
                    </a:p>
                  </a:txBody>
                  <a:tcPr marL="91439" marR="91439"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400" dirty="0" smtClean="0"/>
                        <a:t>25</a:t>
                      </a:r>
                    </a:p>
                  </a:txBody>
                  <a:tcPr marL="91439" marR="91439"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400" dirty="0" smtClean="0"/>
                        <a:t>2525</a:t>
                      </a:r>
                    </a:p>
                  </a:txBody>
                  <a:tcPr marL="91439" marR="91439" anchor="ctr"/>
                </a:tc>
              </a:tr>
              <a:tr h="299402">
                <a:tc>
                  <a:txBody>
                    <a:bodyPr/>
                    <a:lstStyle/>
                    <a:p>
                      <a:pPr algn="ctr"/>
                      <a:r>
                        <a:rPr lang="fr-FR" sz="1400" b="1" dirty="0" smtClean="0">
                          <a:solidFill>
                            <a:srgbClr val="00B050"/>
                          </a:solidFill>
                        </a:rPr>
                        <a:t>IP</a:t>
                      </a:r>
                      <a:r>
                        <a:rPr lang="fr-FR" sz="1400" b="1" baseline="0" dirty="0" smtClean="0">
                          <a:solidFill>
                            <a:srgbClr val="00B050"/>
                          </a:solidFill>
                        </a:rPr>
                        <a:t> INTERNE</a:t>
                      </a:r>
                      <a:endParaRPr lang="fr-FR" sz="1400" b="1" dirty="0">
                        <a:solidFill>
                          <a:srgbClr val="00B050"/>
                        </a:solidFill>
                      </a:endParaRPr>
                    </a:p>
                  </a:txBody>
                  <a:tcPr marL="91439" marR="91439" anchor="ctr"/>
                </a:tc>
                <a:tc>
                  <a:txBody>
                    <a:bodyPr/>
                    <a:lstStyle/>
                    <a:p>
                      <a:pPr algn="ctr"/>
                      <a:r>
                        <a:rPr lang="fr-FR" sz="1400" b="1" dirty="0" smtClean="0">
                          <a:solidFill>
                            <a:srgbClr val="FF0000"/>
                          </a:solidFill>
                        </a:rPr>
                        <a:t>IP</a:t>
                      </a:r>
                      <a:r>
                        <a:rPr lang="fr-FR" sz="1400" b="1" baseline="0" dirty="0" smtClean="0">
                          <a:solidFill>
                            <a:srgbClr val="FF0000"/>
                          </a:solidFill>
                        </a:rPr>
                        <a:t> EXTERNE</a:t>
                      </a:r>
                      <a:endParaRPr lang="fr-FR" sz="1400" b="1" dirty="0">
                        <a:solidFill>
                          <a:srgbClr val="FF0000"/>
                        </a:solidFill>
                      </a:endParaRPr>
                    </a:p>
                  </a:txBody>
                  <a:tcPr marL="91439" marR="91439"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400" dirty="0" smtClean="0"/>
                        <a:t>*</a:t>
                      </a:r>
                    </a:p>
                  </a:txBody>
                  <a:tcPr marL="91439" marR="91439" anchor="ctr"/>
                </a:tc>
                <a:tc>
                  <a:txBody>
                    <a:bodyPr/>
                    <a:lstStyle/>
                    <a:p>
                      <a:pPr algn="ctr"/>
                      <a:r>
                        <a:rPr lang="fr-FR" sz="1400" dirty="0" smtClean="0"/>
                        <a:t>*</a:t>
                      </a:r>
                      <a:endParaRPr lang="fr-FR" sz="1400" dirty="0"/>
                    </a:p>
                  </a:txBody>
                  <a:tcPr marL="91439" marR="91439" anchor="ctr"/>
                </a:tc>
                <a:tc>
                  <a:txBody>
                    <a:bodyPr/>
                    <a:lstStyle/>
                    <a:p>
                      <a:pPr algn="ctr"/>
                      <a:r>
                        <a:rPr lang="fr-FR" sz="1400" dirty="0" smtClean="0"/>
                        <a:t>2525</a:t>
                      </a:r>
                      <a:endParaRPr lang="fr-FR" sz="1400" dirty="0"/>
                    </a:p>
                  </a:txBody>
                  <a:tcPr marL="91439" marR="91439" anchor="ctr"/>
                </a:tc>
                <a:tc>
                  <a:txBody>
                    <a:bodyPr/>
                    <a:lstStyle/>
                    <a:p>
                      <a:pPr algn="ctr"/>
                      <a:r>
                        <a:rPr lang="fr-FR" sz="1400" dirty="0" smtClean="0"/>
                        <a:t>25</a:t>
                      </a:r>
                      <a:endParaRPr lang="fr-FR" sz="1400" dirty="0"/>
                    </a:p>
                  </a:txBody>
                  <a:tcPr marL="91439" marR="91439" anchor="ctr"/>
                </a:tc>
                <a:tc>
                  <a:txBody>
                    <a:bodyPr/>
                    <a:lstStyle/>
                    <a:p>
                      <a:pPr algn="ctr"/>
                      <a:r>
                        <a:rPr lang="fr-FR" sz="1400" dirty="0" smtClean="0"/>
                        <a:t>*</a:t>
                      </a:r>
                      <a:endParaRPr lang="fr-FR" sz="1400" dirty="0"/>
                    </a:p>
                  </a:txBody>
                  <a:tcPr marL="91439" marR="91439" anchor="ctr"/>
                </a:tc>
                <a:tc>
                  <a:txBody>
                    <a:bodyPr/>
                    <a:lstStyle/>
                    <a:p>
                      <a:pPr algn="ctr"/>
                      <a:r>
                        <a:rPr lang="fr-FR" sz="1400" dirty="0" smtClean="0"/>
                        <a:t>Original</a:t>
                      </a:r>
                      <a:endParaRPr lang="fr-FR" sz="1400" dirty="0"/>
                    </a:p>
                  </a:txBody>
                  <a:tcPr marL="91439" marR="91439" anchor="ctr"/>
                </a:tc>
              </a:tr>
            </a:tbl>
          </a:graphicData>
        </a:graphic>
      </p:graphicFrame>
      <p:sp>
        <p:nvSpPr>
          <p:cNvPr id="28764" name="Rectangle 7"/>
          <p:cNvSpPr>
            <a:spLocks noChangeArrowheads="1"/>
          </p:cNvSpPr>
          <p:nvPr/>
        </p:nvSpPr>
        <p:spPr bwMode="auto">
          <a:xfrm>
            <a:off x="357188" y="1357313"/>
            <a:ext cx="3305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u="sng"/>
              <a:t>NAT Statique Unidirectionnelle</a:t>
            </a:r>
          </a:p>
        </p:txBody>
      </p:sp>
      <p:sp>
        <p:nvSpPr>
          <p:cNvPr id="28765" name="Rectangle 8"/>
          <p:cNvSpPr>
            <a:spLocks noChangeArrowheads="1"/>
          </p:cNvSpPr>
          <p:nvPr/>
        </p:nvSpPr>
        <p:spPr bwMode="auto">
          <a:xfrm>
            <a:off x="357188" y="2786063"/>
            <a:ext cx="3163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u="sng"/>
              <a:t>NAT Statique Bidirectionnelle</a:t>
            </a:r>
          </a:p>
        </p:txBody>
      </p:sp>
      <p:sp>
        <p:nvSpPr>
          <p:cNvPr id="28766" name="Rectangle 9"/>
          <p:cNvSpPr>
            <a:spLocks noChangeArrowheads="1"/>
          </p:cNvSpPr>
          <p:nvPr/>
        </p:nvSpPr>
        <p:spPr bwMode="auto">
          <a:xfrm>
            <a:off x="414338" y="4572000"/>
            <a:ext cx="20145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u="sng"/>
              <a:t>NAT Statique PAT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2"/>
          <p:cNvSpPr>
            <a:spLocks noGrp="1"/>
          </p:cNvSpPr>
          <p:nvPr>
            <p:ph type="title"/>
          </p:nvPr>
        </p:nvSpPr>
        <p:spPr>
          <a:xfrm>
            <a:off x="285750" y="714375"/>
            <a:ext cx="8572500" cy="500063"/>
          </a:xfrm>
        </p:spPr>
        <p:txBody>
          <a:bodyPr/>
          <a:lstStyle/>
          <a:p>
            <a:r>
              <a:rPr lang="fr-FR" smtClean="0"/>
              <a:t>NAT statique : Avantages / Inconvénients</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A828816-EB17-4DF2-BEE4-477983D10EF2}" type="slidenum">
              <a:rPr lang="fr-FR">
                <a:solidFill>
                  <a:schemeClr val="bg1"/>
                </a:solidFill>
                <a:latin typeface="Calibri" panose="020F0502020204030204" pitchFamily="34" charset="0"/>
              </a:rPr>
              <a:pPr eaLnBrk="1" hangingPunct="1"/>
              <a:t>25</a:t>
            </a:fld>
            <a:endParaRPr lang="fr-FR">
              <a:solidFill>
                <a:schemeClr val="bg1"/>
              </a:solidFill>
              <a:latin typeface="Calibri" panose="020F0502020204030204" pitchFamily="34" charset="0"/>
            </a:endParaRPr>
          </a:p>
        </p:txBody>
      </p:sp>
      <p:graphicFrame>
        <p:nvGraphicFramePr>
          <p:cNvPr id="5" name="Espace réservé du contenu 7"/>
          <p:cNvGraphicFramePr>
            <a:graphicFrameLocks noGrp="1"/>
          </p:cNvGraphicFramePr>
          <p:nvPr>
            <p:ph idx="1"/>
          </p:nvPr>
        </p:nvGraphicFramePr>
        <p:xfrm>
          <a:off x="428625" y="1443038"/>
          <a:ext cx="8358188" cy="3200400"/>
        </p:xfrm>
        <a:graphic>
          <a:graphicData uri="http://schemas.openxmlformats.org/drawingml/2006/table">
            <a:tbl>
              <a:tblPr firstRow="1" bandRow="1">
                <a:tableStyleId>{5C22544A-7EE6-4342-B048-85BDC9FD1C3A}</a:tableStyleId>
              </a:tblPr>
              <a:tblGrid>
                <a:gridCol w="4179094"/>
                <a:gridCol w="4179094"/>
              </a:tblGrid>
              <a:tr h="346563">
                <a:tc>
                  <a:txBody>
                    <a:bodyPr/>
                    <a:lstStyle/>
                    <a:p>
                      <a:pPr algn="ctr"/>
                      <a:r>
                        <a:rPr lang="fr-FR" dirty="0" smtClean="0"/>
                        <a:t>Avantages</a:t>
                      </a:r>
                      <a:endParaRPr lang="fr-FR" dirty="0"/>
                    </a:p>
                  </a:txBody>
                  <a:tcPr anchor="ctr"/>
                </a:tc>
                <a:tc>
                  <a:txBody>
                    <a:bodyPr/>
                    <a:lstStyle/>
                    <a:p>
                      <a:pPr algn="ctr"/>
                      <a:r>
                        <a:rPr lang="fr-FR" dirty="0" smtClean="0"/>
                        <a:t>Inconvénients</a:t>
                      </a:r>
                      <a:endParaRPr lang="fr-FR" dirty="0"/>
                    </a:p>
                  </a:txBody>
                  <a:tcPr anchor="ctr"/>
                </a:tc>
              </a:tr>
              <a:tr h="854538">
                <a:tc>
                  <a:txBody>
                    <a:bodyPr/>
                    <a:lstStyle/>
                    <a:p>
                      <a:pPr algn="ctr"/>
                      <a:r>
                        <a:rPr lang="fr-FR" dirty="0" smtClean="0"/>
                        <a:t>Rendre</a:t>
                      </a:r>
                      <a:r>
                        <a:rPr lang="fr-FR" baseline="0" dirty="0" smtClean="0"/>
                        <a:t> </a:t>
                      </a:r>
                      <a:r>
                        <a:rPr lang="fr-FR" dirty="0" smtClean="0"/>
                        <a:t>une machine accessible sur Internet en associant une adresse IP publique à une adresse IP privée</a:t>
                      </a:r>
                      <a:endParaRPr lang="fr-FR" dirty="0"/>
                    </a:p>
                  </a:txBody>
                  <a:tcPr anchor="ctr"/>
                </a:tc>
                <a:tc>
                  <a:txBody>
                    <a:bodyPr/>
                    <a:lstStyle/>
                    <a:p>
                      <a:pPr algn="ctr"/>
                      <a:r>
                        <a:rPr lang="fr-FR" dirty="0" smtClean="0"/>
                        <a:t>Obligation</a:t>
                      </a:r>
                      <a:r>
                        <a:rPr lang="fr-FR" baseline="0" dirty="0" smtClean="0"/>
                        <a:t> </a:t>
                      </a:r>
                      <a:r>
                        <a:rPr lang="fr-FR" dirty="0" smtClean="0"/>
                        <a:t>d'avoir une adresse publique par machine voulant accéder à Internet</a:t>
                      </a:r>
                      <a:endParaRPr lang="fr-FR" dirty="0"/>
                    </a:p>
                  </a:txBody>
                  <a:tcPr anchor="ctr"/>
                </a:tc>
              </a:tr>
              <a:tr h="854538">
                <a:tc>
                  <a:txBody>
                    <a:bodyPr/>
                    <a:lstStyle/>
                    <a:p>
                      <a:pPr algn="ctr"/>
                      <a:r>
                        <a:rPr lang="fr-FR" dirty="0" smtClean="0"/>
                        <a:t>Permet de garder un adressage uniforme en interne et de ne pas mêler les adresses publiques aux adresses privées</a:t>
                      </a:r>
                      <a:endParaRPr lang="fr-FR" dirty="0"/>
                    </a:p>
                  </a:txBody>
                  <a:tcPr anchor="ctr"/>
                </a:tc>
                <a:tc>
                  <a:txBody>
                    <a:bodyPr/>
                    <a:lstStyle/>
                    <a:p>
                      <a:pPr algn="ctr"/>
                      <a:r>
                        <a:rPr lang="fr-FR" dirty="0" smtClean="0"/>
                        <a:t>Pénurie d’adresses IPv4 non réglée…</a:t>
                      </a:r>
                      <a:endParaRPr lang="fr-FR" dirty="0"/>
                    </a:p>
                  </a:txBody>
                  <a:tcPr anchor="ctr"/>
                </a:tc>
              </a:tr>
              <a:tr h="598177">
                <a:tc>
                  <a:txBody>
                    <a:bodyPr/>
                    <a:lstStyle/>
                    <a:p>
                      <a:pPr algn="ctr"/>
                      <a:endParaRPr lang="fr-FR" dirty="0"/>
                    </a:p>
                  </a:txBody>
                  <a:tcPr anchor="ctr"/>
                </a:tc>
                <a:tc>
                  <a:txBody>
                    <a:bodyPr/>
                    <a:lstStyle/>
                    <a:p>
                      <a:pPr algn="ctr"/>
                      <a:r>
                        <a:rPr lang="fr-FR" dirty="0" smtClean="0"/>
                        <a:t>Attention : en cas de réseau multi-</a:t>
                      </a:r>
                      <a:r>
                        <a:rPr lang="fr-FR" dirty="0" err="1" smtClean="0"/>
                        <a:t>vlans</a:t>
                      </a:r>
                      <a:r>
                        <a:rPr lang="fr-FR" dirty="0" smtClean="0"/>
                        <a:t>, il faut que toutes</a:t>
                      </a:r>
                      <a:r>
                        <a:rPr lang="fr-FR" baseline="0" dirty="0" smtClean="0"/>
                        <a:t> les routes soient déclarées</a:t>
                      </a:r>
                    </a:p>
                  </a:txBody>
                  <a:tcPr anchor="ctr"/>
                </a:tc>
              </a:tr>
              <a:tr h="346563">
                <a:tc>
                  <a:txBody>
                    <a:bodyPr/>
                    <a:lstStyle/>
                    <a:p>
                      <a:pPr algn="ctr"/>
                      <a:endParaRPr lang="fr-FR" dirty="0"/>
                    </a:p>
                  </a:txBody>
                  <a:tcPr anchor="ctr"/>
                </a:tc>
                <a:tc>
                  <a:txBody>
                    <a:bodyPr/>
                    <a:lstStyle/>
                    <a:p>
                      <a:pPr algn="ctr"/>
                      <a:r>
                        <a:rPr lang="fr-FR" baseline="0" dirty="0" smtClean="0"/>
                        <a:t>Proxy ARP</a:t>
                      </a:r>
                    </a:p>
                  </a:txBody>
                  <a:tcPr anchor="ct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Espace réservé du contenu 1"/>
          <p:cNvSpPr>
            <a:spLocks noGrp="1"/>
          </p:cNvSpPr>
          <p:nvPr>
            <p:ph idx="1"/>
          </p:nvPr>
        </p:nvSpPr>
        <p:spPr>
          <a:xfrm>
            <a:off x="285750" y="1357313"/>
            <a:ext cx="8572500" cy="4786312"/>
          </a:xfrm>
        </p:spPr>
        <p:txBody>
          <a:bodyPr>
            <a:normAutofit fontScale="92500" lnSpcReduction="20000"/>
          </a:bodyPr>
          <a:lstStyle/>
          <a:p>
            <a:pPr>
              <a:buFont typeface="Arial" charset="0"/>
              <a:buChar char="●"/>
              <a:defRPr/>
            </a:pPr>
            <a:r>
              <a:rPr lang="fr-FR" dirty="0" smtClean="0">
                <a:latin typeface="Arial" charset="0"/>
                <a:cs typeface="Arial" charset="0"/>
              </a:rPr>
              <a:t>Aucune association prédéfinie entre l'IP publique et l'IP privée de la requête qu'il reçoit l’association entre une adresse interne et sa </a:t>
            </a:r>
            <a:r>
              <a:rPr lang="fr-FR" dirty="0" err="1" smtClean="0">
                <a:latin typeface="Arial" charset="0"/>
                <a:cs typeface="Arial" charset="0"/>
              </a:rPr>
              <a:t>contre-partie</a:t>
            </a:r>
            <a:r>
              <a:rPr lang="fr-FR" dirty="0" smtClean="0">
                <a:latin typeface="Arial" charset="0"/>
                <a:cs typeface="Arial" charset="0"/>
              </a:rPr>
              <a:t> externe est créée dynamiquement au moment de l'initiation de la connexion.</a:t>
            </a:r>
          </a:p>
          <a:p>
            <a:pPr>
              <a:buFont typeface="Arial" charset="0"/>
              <a:buChar char="●"/>
              <a:defRPr/>
            </a:pPr>
            <a:endParaRPr lang="fr-FR" dirty="0" smtClean="0">
              <a:latin typeface="Arial" charset="0"/>
              <a:cs typeface="Arial" charset="0"/>
            </a:endParaRPr>
          </a:p>
          <a:p>
            <a:pPr>
              <a:buFont typeface="Arial" charset="0"/>
              <a:buChar char="●"/>
              <a:defRPr/>
            </a:pPr>
            <a:r>
              <a:rPr lang="fr-FR" dirty="0" smtClean="0">
                <a:latin typeface="Arial" charset="0"/>
                <a:cs typeface="Arial" charset="0"/>
              </a:rPr>
              <a:t>Ce sont les numéros de ports qui vont permettre d'identifier la traduction en place : le numéro du port source (celui de la machine interne) va être modifié par le routeur. Il va servir pour identifier la machine interne.</a:t>
            </a:r>
          </a:p>
          <a:p>
            <a:pPr>
              <a:buFont typeface="Arial" charset="0"/>
              <a:buChar char="●"/>
              <a:defRPr/>
            </a:pPr>
            <a:endParaRPr lang="fr-FR" dirty="0" smtClean="0">
              <a:latin typeface="Arial" charset="0"/>
              <a:cs typeface="Arial" charset="0"/>
            </a:endParaRPr>
          </a:p>
          <a:p>
            <a:pPr algn="just">
              <a:buFont typeface="Arial" charset="0"/>
              <a:buChar char="●"/>
              <a:defRPr/>
            </a:pPr>
            <a:r>
              <a:rPr lang="fr-FR" b="1" dirty="0" smtClean="0">
                <a:latin typeface="Arial" charset="0"/>
                <a:cs typeface="Arial" charset="0"/>
              </a:rPr>
              <a:t>NAT Dynamique PAT </a:t>
            </a:r>
            <a:r>
              <a:rPr lang="fr-FR" dirty="0" smtClean="0">
                <a:latin typeface="Arial" charset="0"/>
                <a:cs typeface="Arial" charset="0"/>
              </a:rPr>
              <a:t>(Port </a:t>
            </a:r>
            <a:r>
              <a:rPr lang="fr-FR" dirty="0" err="1" smtClean="0">
                <a:latin typeface="Arial" charset="0"/>
                <a:cs typeface="Arial" charset="0"/>
              </a:rPr>
              <a:t>Address</a:t>
            </a:r>
            <a:r>
              <a:rPr lang="fr-FR" dirty="0" smtClean="0">
                <a:latin typeface="Arial" charset="0"/>
                <a:cs typeface="Arial" charset="0"/>
              </a:rPr>
              <a:t> Translation du port client/source) : les adresses externes sont indifférentes.</a:t>
            </a:r>
          </a:p>
          <a:p>
            <a:pPr algn="just">
              <a:buFont typeface="Arial" charset="0"/>
              <a:buChar char="●"/>
              <a:defRPr/>
            </a:pPr>
            <a:endParaRPr lang="fr-FR" dirty="0" smtClean="0">
              <a:latin typeface="Arial" charset="0"/>
              <a:cs typeface="Arial" charset="0"/>
            </a:endParaRPr>
          </a:p>
          <a:p>
            <a:pPr algn="just">
              <a:buFont typeface="Arial" charset="0"/>
              <a:buChar char="●"/>
              <a:defRPr/>
            </a:pPr>
            <a:r>
              <a:rPr lang="fr-FR" b="1" dirty="0" err="1" smtClean="0">
                <a:latin typeface="Arial" charset="0"/>
                <a:cs typeface="Arial" charset="0"/>
              </a:rPr>
              <a:t>Masquerading</a:t>
            </a:r>
            <a:r>
              <a:rPr lang="fr-FR" dirty="0" smtClean="0">
                <a:latin typeface="Arial" charset="0"/>
                <a:cs typeface="Arial" charset="0"/>
              </a:rPr>
              <a:t> : seule l'adresse IP du routeur est utilisée comme adresse externe. (sous cas de la Dynamique PAT)</a:t>
            </a:r>
          </a:p>
          <a:p>
            <a:pPr>
              <a:buFont typeface="Arial" charset="0"/>
              <a:buChar char="●"/>
              <a:defRPr/>
            </a:pPr>
            <a:endParaRPr lang="fr-FR" dirty="0" smtClean="0">
              <a:latin typeface="Arial" charset="0"/>
              <a:cs typeface="Arial" charset="0"/>
            </a:endParaRPr>
          </a:p>
        </p:txBody>
      </p:sp>
      <p:sp>
        <p:nvSpPr>
          <p:cNvPr id="30723" name="Titre 2"/>
          <p:cNvSpPr>
            <a:spLocks noGrp="1"/>
          </p:cNvSpPr>
          <p:nvPr>
            <p:ph type="title"/>
          </p:nvPr>
        </p:nvSpPr>
        <p:spPr>
          <a:xfrm>
            <a:off x="285750" y="714375"/>
            <a:ext cx="8572500" cy="500063"/>
          </a:xfrm>
        </p:spPr>
        <p:txBody>
          <a:bodyPr/>
          <a:lstStyle/>
          <a:p>
            <a:r>
              <a:rPr lang="fr-FR" smtClean="0"/>
              <a:t>NAT DYNAMIQUE</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5E023AF-9E72-47D8-BA20-0C464C78C948}" type="slidenum">
              <a:rPr lang="fr-FR">
                <a:solidFill>
                  <a:schemeClr val="bg1"/>
                </a:solidFill>
                <a:latin typeface="Calibri" panose="020F0502020204030204" pitchFamily="34" charset="0"/>
              </a:rPr>
              <a:pPr eaLnBrk="1" hangingPunct="1"/>
              <a:t>26</a:t>
            </a:fld>
            <a:endParaRPr lang="fr-FR">
              <a:solidFill>
                <a:schemeClr val="bg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Espace réservé du contenu 1"/>
          <p:cNvSpPr>
            <a:spLocks noGrp="1"/>
          </p:cNvSpPr>
          <p:nvPr>
            <p:ph idx="1"/>
          </p:nvPr>
        </p:nvSpPr>
        <p:spPr>
          <a:xfrm>
            <a:off x="285750" y="1357313"/>
            <a:ext cx="8572500" cy="4786312"/>
          </a:xfrm>
        </p:spPr>
        <p:txBody>
          <a:bodyPr/>
          <a:lstStyle/>
          <a:p>
            <a:r>
              <a:rPr lang="fr-FR" u="sng" smtClean="0"/>
              <a:t>NAT Dynamique PAT et Masquerading</a:t>
            </a:r>
          </a:p>
          <a:p>
            <a:endParaRPr lang="fr-FR" smtClean="0"/>
          </a:p>
        </p:txBody>
      </p:sp>
      <p:sp>
        <p:nvSpPr>
          <p:cNvPr id="31747" name="Titre 2"/>
          <p:cNvSpPr>
            <a:spLocks noGrp="1"/>
          </p:cNvSpPr>
          <p:nvPr>
            <p:ph type="title"/>
          </p:nvPr>
        </p:nvSpPr>
        <p:spPr>
          <a:xfrm>
            <a:off x="285750" y="714375"/>
            <a:ext cx="8572500" cy="500063"/>
          </a:xfrm>
        </p:spPr>
        <p:txBody>
          <a:bodyPr/>
          <a:lstStyle/>
          <a:p>
            <a:r>
              <a:rPr lang="fr-FR" smtClean="0"/>
              <a:t>NAT DYNAMIQUE</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E6E2B72-EE5D-48C8-AFD9-B2B3206C7E73}" type="slidenum">
              <a:rPr lang="fr-FR">
                <a:solidFill>
                  <a:schemeClr val="bg1"/>
                </a:solidFill>
                <a:latin typeface="Calibri" panose="020F0502020204030204" pitchFamily="34" charset="0"/>
              </a:rPr>
              <a:pPr eaLnBrk="1" hangingPunct="1"/>
              <a:t>27</a:t>
            </a:fld>
            <a:endParaRPr lang="fr-FR">
              <a:solidFill>
                <a:schemeClr val="bg1"/>
              </a:solidFill>
              <a:latin typeface="Calibri" panose="020F0502020204030204" pitchFamily="34" charset="0"/>
            </a:endParaRPr>
          </a:p>
        </p:txBody>
      </p:sp>
      <p:graphicFrame>
        <p:nvGraphicFramePr>
          <p:cNvPr id="5" name="Tableau 4"/>
          <p:cNvGraphicFramePr>
            <a:graphicFrameLocks noGrp="1"/>
          </p:cNvGraphicFramePr>
          <p:nvPr/>
        </p:nvGraphicFramePr>
        <p:xfrm>
          <a:off x="357188" y="2071688"/>
          <a:ext cx="8501064" cy="1127190"/>
        </p:xfrm>
        <a:graphic>
          <a:graphicData uri="http://schemas.openxmlformats.org/drawingml/2006/table">
            <a:tbl>
              <a:tblPr firstRow="1" bandRow="1">
                <a:tableStyleId>{5C22544A-7EE6-4342-B048-85BDC9FD1C3A}</a:tableStyleId>
              </a:tblPr>
              <a:tblGrid>
                <a:gridCol w="1062633"/>
                <a:gridCol w="1062633"/>
                <a:gridCol w="1062633"/>
                <a:gridCol w="1062633"/>
                <a:gridCol w="1062633"/>
                <a:gridCol w="1062633"/>
                <a:gridCol w="1062633"/>
                <a:gridCol w="1062633"/>
              </a:tblGrid>
              <a:tr h="304594">
                <a:tc gridSpan="2">
                  <a:txBody>
                    <a:bodyPr/>
                    <a:lstStyle/>
                    <a:p>
                      <a:pPr algn="ctr"/>
                      <a:r>
                        <a:rPr lang="fr-FR" sz="1400" dirty="0" smtClean="0"/>
                        <a:t>SOURCE</a:t>
                      </a:r>
                      <a:endParaRPr lang="fr-FR" sz="1400" dirty="0"/>
                    </a:p>
                  </a:txBody>
                  <a:tcPr marL="91439" marR="91439" marT="45625" marB="45625" anchor="ctr"/>
                </a:tc>
                <a:tc hMerge="1">
                  <a:txBody>
                    <a:bodyPr/>
                    <a:lstStyle/>
                    <a:p>
                      <a:endParaRPr lang="fr-FR" dirty="0"/>
                    </a:p>
                  </a:txBody>
                  <a:tcPr/>
                </a:tc>
                <a:tc gridSpan="2">
                  <a:txBody>
                    <a:bodyPr/>
                    <a:lstStyle/>
                    <a:p>
                      <a:pPr algn="ctr"/>
                      <a:r>
                        <a:rPr lang="fr-FR" sz="1400" dirty="0" smtClean="0"/>
                        <a:t>DESTINATION</a:t>
                      </a:r>
                      <a:endParaRPr lang="fr-FR" sz="1400" dirty="0"/>
                    </a:p>
                  </a:txBody>
                  <a:tcPr marL="91439" marR="91439" marT="45625" marB="45625" anchor="ctr"/>
                </a:tc>
                <a:tc hMerge="1">
                  <a:txBody>
                    <a:bodyPr/>
                    <a:lstStyle/>
                    <a:p>
                      <a:endParaRPr lang="fr-FR" dirty="0"/>
                    </a:p>
                  </a:txBody>
                  <a:tcPr/>
                </a:tc>
                <a:tc gridSpan="2">
                  <a:txBody>
                    <a:bodyPr/>
                    <a:lstStyle/>
                    <a:p>
                      <a:pPr algn="ctr"/>
                      <a:r>
                        <a:rPr lang="fr-FR" sz="1400" dirty="0" smtClean="0"/>
                        <a:t>PORT</a:t>
                      </a:r>
                      <a:r>
                        <a:rPr lang="fr-FR" sz="1400" baseline="0" dirty="0" smtClean="0"/>
                        <a:t> SOURCE</a:t>
                      </a:r>
                      <a:endParaRPr lang="fr-FR" sz="1400" dirty="0"/>
                    </a:p>
                  </a:txBody>
                  <a:tcPr marL="91439" marR="91439" marT="45625" marB="45625" anchor="ctr"/>
                </a:tc>
                <a:tc hMerge="1">
                  <a:txBody>
                    <a:bodyPr/>
                    <a:lstStyle/>
                    <a:p>
                      <a:pPr algn="ctr"/>
                      <a:endParaRPr lang="fr-FR" sz="1400" dirty="0"/>
                    </a:p>
                  </a:txBody>
                  <a:tcPr anchor="ct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400" dirty="0" smtClean="0"/>
                        <a:t>PORT</a:t>
                      </a:r>
                      <a:r>
                        <a:rPr lang="fr-FR" sz="1400" baseline="0" dirty="0" smtClean="0"/>
                        <a:t> DESTINATION</a:t>
                      </a:r>
                      <a:endParaRPr lang="fr-FR" sz="1400" dirty="0" smtClean="0"/>
                    </a:p>
                  </a:txBody>
                  <a:tcPr marL="91439" marR="91439" marT="45625" marB="45625" anchor="ctr"/>
                </a:tc>
                <a:tc hMerge="1">
                  <a:txBody>
                    <a:bodyPr/>
                    <a:lstStyle/>
                    <a:p>
                      <a:pPr algn="ctr"/>
                      <a:endParaRPr lang="fr-FR" sz="1400" dirty="0"/>
                    </a:p>
                  </a:txBody>
                  <a:tcPr anchor="ctr"/>
                </a:tc>
              </a:tr>
              <a:tr h="304594">
                <a:tc>
                  <a:txBody>
                    <a:bodyPr/>
                    <a:lstStyle/>
                    <a:p>
                      <a:pPr algn="ctr"/>
                      <a:r>
                        <a:rPr lang="fr-FR" sz="1400" dirty="0" smtClean="0"/>
                        <a:t>Originale</a:t>
                      </a:r>
                      <a:endParaRPr lang="fr-FR" sz="1400" dirty="0"/>
                    </a:p>
                  </a:txBody>
                  <a:tcPr marL="91439" marR="91439" marT="45625" marB="45625" anchor="ctr"/>
                </a:tc>
                <a:tc>
                  <a:txBody>
                    <a:bodyPr/>
                    <a:lstStyle/>
                    <a:p>
                      <a:pPr algn="ctr"/>
                      <a:r>
                        <a:rPr lang="fr-FR" sz="1400" dirty="0" smtClean="0"/>
                        <a:t>Translatée</a:t>
                      </a:r>
                      <a:endParaRPr lang="fr-FR" sz="1400" dirty="0"/>
                    </a:p>
                  </a:txBody>
                  <a:tcPr marL="91439" marR="91439" marT="45625" marB="45625" anchor="ctr"/>
                </a:tc>
                <a:tc>
                  <a:txBody>
                    <a:bodyPr/>
                    <a:lstStyle/>
                    <a:p>
                      <a:pPr algn="ctr"/>
                      <a:r>
                        <a:rPr lang="fr-FR" sz="1400" dirty="0" smtClean="0"/>
                        <a:t>Originale</a:t>
                      </a:r>
                      <a:endParaRPr lang="fr-FR" sz="1400" dirty="0"/>
                    </a:p>
                  </a:txBody>
                  <a:tcPr marL="91439" marR="91439" marT="45625" marB="45625" anchor="ctr"/>
                </a:tc>
                <a:tc>
                  <a:txBody>
                    <a:bodyPr/>
                    <a:lstStyle/>
                    <a:p>
                      <a:pPr algn="ctr"/>
                      <a:r>
                        <a:rPr lang="fr-FR" sz="1400" dirty="0" smtClean="0"/>
                        <a:t>Translatée</a:t>
                      </a:r>
                      <a:endParaRPr lang="fr-FR" sz="1400" dirty="0"/>
                    </a:p>
                  </a:txBody>
                  <a:tcPr marL="91439" marR="91439" marT="45625" marB="45625" anchor="ctr"/>
                </a:tc>
                <a:tc>
                  <a:txBody>
                    <a:bodyPr/>
                    <a:lstStyle/>
                    <a:p>
                      <a:pPr algn="ctr"/>
                      <a:r>
                        <a:rPr lang="fr-FR" sz="1400" dirty="0" smtClean="0"/>
                        <a:t>Original</a:t>
                      </a:r>
                      <a:endParaRPr lang="fr-FR" sz="1400" dirty="0"/>
                    </a:p>
                  </a:txBody>
                  <a:tcPr marL="91439" marR="91439" marT="45625" marB="45625" anchor="ctr"/>
                </a:tc>
                <a:tc>
                  <a:txBody>
                    <a:bodyPr/>
                    <a:lstStyle/>
                    <a:p>
                      <a:pPr algn="ctr"/>
                      <a:r>
                        <a:rPr lang="fr-FR" sz="1400" dirty="0" smtClean="0"/>
                        <a:t>Translaté</a:t>
                      </a:r>
                      <a:endParaRPr lang="fr-FR" sz="1400" dirty="0"/>
                    </a:p>
                  </a:txBody>
                  <a:tcPr marL="91439" marR="91439" marT="45625" marB="45625" anchor="ctr"/>
                </a:tc>
                <a:tc>
                  <a:txBody>
                    <a:bodyPr/>
                    <a:lstStyle/>
                    <a:p>
                      <a:pPr algn="ctr"/>
                      <a:r>
                        <a:rPr lang="fr-FR" sz="1400" dirty="0" smtClean="0"/>
                        <a:t>Original</a:t>
                      </a:r>
                      <a:endParaRPr lang="fr-FR" sz="1400" dirty="0"/>
                    </a:p>
                  </a:txBody>
                  <a:tcPr marL="91439" marR="91439" marT="45625" marB="45625" anchor="ctr"/>
                </a:tc>
                <a:tc>
                  <a:txBody>
                    <a:bodyPr/>
                    <a:lstStyle/>
                    <a:p>
                      <a:pPr algn="ctr"/>
                      <a:r>
                        <a:rPr lang="fr-FR" sz="1400" dirty="0" smtClean="0"/>
                        <a:t>Translaté</a:t>
                      </a:r>
                      <a:endParaRPr lang="fr-FR" sz="1400" dirty="0"/>
                    </a:p>
                  </a:txBody>
                  <a:tcPr marL="91439" marR="91439" marT="45625" marB="45625" anchor="ctr"/>
                </a:tc>
              </a:tr>
              <a:tr h="517937">
                <a:tc>
                  <a:txBody>
                    <a:bodyPr/>
                    <a:lstStyle/>
                    <a:p>
                      <a:pPr algn="ctr"/>
                      <a:r>
                        <a:rPr lang="fr-FR" sz="1400" b="1" dirty="0" smtClean="0">
                          <a:solidFill>
                            <a:srgbClr val="00B050"/>
                          </a:solidFill>
                        </a:rPr>
                        <a:t>RESEAU</a:t>
                      </a:r>
                      <a:r>
                        <a:rPr lang="fr-FR" sz="1400" b="1" baseline="0" dirty="0" smtClean="0">
                          <a:solidFill>
                            <a:srgbClr val="00B050"/>
                          </a:solidFill>
                        </a:rPr>
                        <a:t> INTERNE</a:t>
                      </a:r>
                      <a:endParaRPr lang="fr-FR" sz="1400" b="1" dirty="0">
                        <a:solidFill>
                          <a:srgbClr val="00B050"/>
                        </a:solidFill>
                      </a:endParaRPr>
                    </a:p>
                  </a:txBody>
                  <a:tcPr marL="91439" marR="91439" marT="45625" marB="45625" anchor="ctr"/>
                </a:tc>
                <a:tc>
                  <a:txBody>
                    <a:bodyPr/>
                    <a:lstStyle/>
                    <a:p>
                      <a:pPr algn="ctr"/>
                      <a:r>
                        <a:rPr lang="fr-FR" sz="1400" b="1" dirty="0" smtClean="0">
                          <a:solidFill>
                            <a:srgbClr val="FF0000"/>
                          </a:solidFill>
                        </a:rPr>
                        <a:t>IP</a:t>
                      </a:r>
                      <a:r>
                        <a:rPr lang="fr-FR" sz="1400" b="1" baseline="0" dirty="0" smtClean="0">
                          <a:solidFill>
                            <a:srgbClr val="FF0000"/>
                          </a:solidFill>
                        </a:rPr>
                        <a:t> EXTERNE</a:t>
                      </a:r>
                      <a:endParaRPr lang="fr-FR" sz="1400" b="1" dirty="0">
                        <a:solidFill>
                          <a:srgbClr val="FF0000"/>
                        </a:solidFill>
                      </a:endParaRPr>
                    </a:p>
                  </a:txBody>
                  <a:tcPr marL="91439" marR="91439" marT="45625" marB="45625" anchor="ctr"/>
                </a:tc>
                <a:tc>
                  <a:txBody>
                    <a:bodyPr/>
                    <a:lstStyle/>
                    <a:p>
                      <a:pPr algn="ctr"/>
                      <a:r>
                        <a:rPr lang="fr-FR" sz="1400" dirty="0" smtClean="0"/>
                        <a:t>*</a:t>
                      </a:r>
                      <a:endParaRPr lang="fr-FR" sz="1400" dirty="0"/>
                    </a:p>
                  </a:txBody>
                  <a:tcPr marL="91439" marR="91439" marT="45625" marB="45625" anchor="ctr"/>
                </a:tc>
                <a:tc>
                  <a:txBody>
                    <a:bodyPr/>
                    <a:lstStyle/>
                    <a:p>
                      <a:pPr algn="ctr"/>
                      <a:r>
                        <a:rPr lang="fr-FR" sz="1400" b="0" dirty="0" smtClean="0">
                          <a:solidFill>
                            <a:schemeClr val="tx1"/>
                          </a:solidFill>
                        </a:rPr>
                        <a:t>ORIGNALE</a:t>
                      </a:r>
                      <a:endParaRPr lang="fr-FR" sz="1400" b="0" dirty="0">
                        <a:solidFill>
                          <a:schemeClr val="tx1"/>
                        </a:solidFill>
                      </a:endParaRPr>
                    </a:p>
                  </a:txBody>
                  <a:tcPr marL="91439" marR="91439" marT="45625" marB="45625" anchor="ctr"/>
                </a:tc>
                <a:tc>
                  <a:txBody>
                    <a:bodyPr/>
                    <a:lstStyle/>
                    <a:p>
                      <a:pPr algn="ctr"/>
                      <a:r>
                        <a:rPr lang="fr-FR" sz="1400" b="0" dirty="0" smtClean="0">
                          <a:solidFill>
                            <a:schemeClr val="tx1"/>
                          </a:solidFill>
                        </a:rPr>
                        <a:t>*</a:t>
                      </a:r>
                      <a:endParaRPr lang="fr-FR" sz="1400" b="0" dirty="0">
                        <a:solidFill>
                          <a:schemeClr val="tx1"/>
                        </a:solidFill>
                      </a:endParaRPr>
                    </a:p>
                  </a:txBody>
                  <a:tcPr marL="91439" marR="91439" marT="45625" marB="45625" anchor="ctr"/>
                </a:tc>
                <a:tc>
                  <a:txBody>
                    <a:bodyPr/>
                    <a:lstStyle/>
                    <a:p>
                      <a:pPr algn="ctr"/>
                      <a:r>
                        <a:rPr lang="fr-FR" sz="1400" b="1" dirty="0" smtClean="0">
                          <a:solidFill>
                            <a:srgbClr val="7030A0"/>
                          </a:solidFill>
                        </a:rPr>
                        <a:t>Dynamique</a:t>
                      </a:r>
                      <a:endParaRPr lang="fr-FR" sz="1400" b="1" dirty="0">
                        <a:solidFill>
                          <a:srgbClr val="7030A0"/>
                        </a:solidFill>
                      </a:endParaRPr>
                    </a:p>
                  </a:txBody>
                  <a:tcPr marL="91439" marR="91439" marT="45625" marB="45625" anchor="ctr"/>
                </a:tc>
                <a:tc>
                  <a:txBody>
                    <a:bodyPr/>
                    <a:lstStyle/>
                    <a:p>
                      <a:pPr algn="ctr"/>
                      <a:r>
                        <a:rPr lang="fr-FR" sz="1400" b="0" dirty="0" smtClean="0">
                          <a:solidFill>
                            <a:schemeClr val="tx1"/>
                          </a:solidFill>
                        </a:rPr>
                        <a:t>80</a:t>
                      </a:r>
                      <a:endParaRPr lang="fr-FR" sz="1400" b="0" dirty="0">
                        <a:solidFill>
                          <a:schemeClr val="tx1"/>
                        </a:solidFill>
                      </a:endParaRPr>
                    </a:p>
                  </a:txBody>
                  <a:tcPr marL="91439" marR="91439" marT="45625" marB="45625" anchor="ctr"/>
                </a:tc>
                <a:tc>
                  <a:txBody>
                    <a:bodyPr/>
                    <a:lstStyle/>
                    <a:p>
                      <a:pPr algn="ctr"/>
                      <a:r>
                        <a:rPr lang="fr-FR" sz="1400" b="0" dirty="0" smtClean="0">
                          <a:solidFill>
                            <a:schemeClr val="tx1"/>
                          </a:solidFill>
                        </a:rPr>
                        <a:t>Original</a:t>
                      </a:r>
                      <a:endParaRPr lang="fr-FR" sz="1400" b="0" dirty="0">
                        <a:solidFill>
                          <a:schemeClr val="tx1"/>
                        </a:solidFill>
                      </a:endParaRPr>
                    </a:p>
                  </a:txBody>
                  <a:tcPr marL="91439" marR="91439" marT="45625" marB="45625" anchor="ctr"/>
                </a:tc>
              </a:tr>
            </a:tbl>
          </a:graphicData>
        </a:graphic>
      </p:graphicFrame>
      <p:pic>
        <p:nvPicPr>
          <p:cNvPr id="31783" name="Picture 39"/>
          <p:cNvPicPr>
            <a:picLocks noChangeAspect="1" noChangeArrowheads="1"/>
          </p:cNvPicPr>
          <p:nvPr/>
        </p:nvPicPr>
        <p:blipFill>
          <a:blip r:embed="rId2">
            <a:extLst>
              <a:ext uri="{28A0092B-C50C-407E-A947-70E740481C1C}">
                <a14:useLocalDpi xmlns:a14="http://schemas.microsoft.com/office/drawing/2010/main" val="0"/>
              </a:ext>
            </a:extLst>
          </a:blip>
          <a:srcRect l="29297" t="19687" r="5078" b="54063"/>
          <a:stretch>
            <a:fillRect/>
          </a:stretch>
        </p:blipFill>
        <p:spPr bwMode="auto">
          <a:xfrm>
            <a:off x="285750" y="3786188"/>
            <a:ext cx="85725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re 2"/>
          <p:cNvSpPr>
            <a:spLocks noGrp="1"/>
          </p:cNvSpPr>
          <p:nvPr>
            <p:ph type="title"/>
          </p:nvPr>
        </p:nvSpPr>
        <p:spPr>
          <a:xfrm>
            <a:off x="285750" y="714375"/>
            <a:ext cx="8572500" cy="500063"/>
          </a:xfrm>
        </p:spPr>
        <p:txBody>
          <a:bodyPr/>
          <a:lstStyle/>
          <a:p>
            <a:r>
              <a:rPr lang="fr-FR" smtClean="0"/>
              <a:t>NAT dynamique : Avantages / Inconvénients</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9CDB592-31BD-4128-BA80-9BABB1FE2363}" type="slidenum">
              <a:rPr lang="fr-FR">
                <a:solidFill>
                  <a:schemeClr val="bg1"/>
                </a:solidFill>
                <a:latin typeface="Calibri" panose="020F0502020204030204" pitchFamily="34" charset="0"/>
              </a:rPr>
              <a:pPr eaLnBrk="1" hangingPunct="1"/>
              <a:t>28</a:t>
            </a:fld>
            <a:endParaRPr lang="fr-FR">
              <a:solidFill>
                <a:schemeClr val="bg1"/>
              </a:solidFill>
              <a:latin typeface="Calibri" panose="020F0502020204030204" pitchFamily="34" charset="0"/>
            </a:endParaRPr>
          </a:p>
        </p:txBody>
      </p:sp>
      <p:graphicFrame>
        <p:nvGraphicFramePr>
          <p:cNvPr id="5" name="Espace réservé du contenu 7"/>
          <p:cNvGraphicFramePr>
            <a:graphicFrameLocks/>
          </p:cNvGraphicFramePr>
          <p:nvPr/>
        </p:nvGraphicFramePr>
        <p:xfrm>
          <a:off x="214313" y="1435100"/>
          <a:ext cx="8715376" cy="2565400"/>
        </p:xfrm>
        <a:graphic>
          <a:graphicData uri="http://schemas.openxmlformats.org/drawingml/2006/table">
            <a:tbl>
              <a:tblPr firstRow="1" bandRow="1">
                <a:tableStyleId>{5C22544A-7EE6-4342-B048-85BDC9FD1C3A}</a:tableStyleId>
              </a:tblPr>
              <a:tblGrid>
                <a:gridCol w="4357688"/>
                <a:gridCol w="4357688"/>
              </a:tblGrid>
              <a:tr h="370840">
                <a:tc>
                  <a:txBody>
                    <a:bodyPr/>
                    <a:lstStyle/>
                    <a:p>
                      <a:pPr algn="ctr"/>
                      <a:r>
                        <a:rPr lang="fr-FR" dirty="0" smtClean="0"/>
                        <a:t>Avantages</a:t>
                      </a:r>
                      <a:endParaRPr lang="fr-FR" dirty="0"/>
                    </a:p>
                  </a:txBody>
                  <a:tcPr anchor="ctr"/>
                </a:tc>
                <a:tc>
                  <a:txBody>
                    <a:bodyPr/>
                    <a:lstStyle/>
                    <a:p>
                      <a:pPr algn="ctr"/>
                      <a:r>
                        <a:rPr lang="fr-FR" dirty="0" smtClean="0"/>
                        <a:t>Inconvénients</a:t>
                      </a:r>
                      <a:endParaRPr lang="fr-FR" dirty="0"/>
                    </a:p>
                  </a:txBody>
                  <a:tcPr anchor="ctr"/>
                </a:tc>
              </a:tr>
              <a:tr h="370840">
                <a:tc>
                  <a:txBody>
                    <a:bodyPr/>
                    <a:lstStyle/>
                    <a:p>
                      <a:pPr algn="ctr"/>
                      <a:r>
                        <a:rPr lang="fr-FR" dirty="0" smtClean="0"/>
                        <a:t>On peut « cacher » un grand nombre de machines derrière une seule adresse publique</a:t>
                      </a:r>
                      <a:endParaRPr lang="fr-FR" dirty="0"/>
                    </a:p>
                  </a:txBody>
                  <a:tcPr anchor="ctr"/>
                </a:tc>
                <a:tc>
                  <a:txBody>
                    <a:bodyPr/>
                    <a:lstStyle/>
                    <a:p>
                      <a:pPr algn="ctr"/>
                      <a:r>
                        <a:rPr lang="fr-FR" dirty="0" smtClean="0"/>
                        <a:t>Aucune des machines du réseau privée n’est accessible sur Internet</a:t>
                      </a:r>
                      <a:endParaRPr lang="fr-FR" dirty="0"/>
                    </a:p>
                  </a:txBody>
                  <a:tcPr anchor="ct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dirty="0" smtClean="0"/>
                        <a:t>Répond à la problématique de pénurie d’adresses IPv4</a:t>
                      </a:r>
                    </a:p>
                  </a:txBody>
                  <a:tcPr anchor="ctr"/>
                </a:tc>
                <a:tc>
                  <a:txBody>
                    <a:bodyPr/>
                    <a:lstStyle/>
                    <a:p>
                      <a:pPr algn="ctr"/>
                      <a:endParaRPr lang="fr-FR" dirty="0"/>
                    </a:p>
                  </a:txBody>
                  <a:tcPr anchor="ctr"/>
                </a:tc>
              </a:tr>
              <a:tr h="370840">
                <a:tc>
                  <a:txBody>
                    <a:bodyPr/>
                    <a:lstStyle/>
                    <a:p>
                      <a:pPr algn="ctr"/>
                      <a:r>
                        <a:rPr lang="fr-FR" dirty="0" smtClean="0"/>
                        <a:t>Aucune machine privée n’est accessible sur internet </a:t>
                      </a:r>
                      <a:r>
                        <a:rPr lang="fr-FR" dirty="0" smtClean="0">
                          <a:sym typeface="Wingdings" pitchFamily="2" charset="2"/>
                        </a:rPr>
                        <a:t> un peu de sécurité en +</a:t>
                      </a:r>
                      <a:endParaRPr lang="fr-FR" dirty="0"/>
                    </a:p>
                  </a:txBody>
                  <a:tcPr anchor="ctr"/>
                </a:tc>
                <a:tc>
                  <a:txBody>
                    <a:bodyPr/>
                    <a:lstStyle/>
                    <a:p>
                      <a:pPr algn="ctr"/>
                      <a:endParaRPr lang="fr-FR" baseline="0" dirty="0" smtClean="0"/>
                    </a:p>
                  </a:txBody>
                  <a:tcPr anchor="ctr"/>
                </a:tc>
              </a:tr>
            </a:tbl>
          </a:graphicData>
        </a:graphic>
      </p:graphicFrame>
      <p:sp>
        <p:nvSpPr>
          <p:cNvPr id="32789" name="Espace réservé du contenu 1"/>
          <p:cNvSpPr>
            <a:spLocks noGrp="1"/>
          </p:cNvSpPr>
          <p:nvPr>
            <p:ph idx="1"/>
          </p:nvPr>
        </p:nvSpPr>
        <p:spPr>
          <a:xfrm>
            <a:off x="285750" y="1357313"/>
            <a:ext cx="8572500" cy="4786312"/>
          </a:xfrm>
        </p:spPr>
        <p:txBody>
          <a:bodyPr/>
          <a:lstStyle/>
          <a:p>
            <a:endParaRPr lang="fr-FR" smtClean="0"/>
          </a:p>
          <a:p>
            <a:endParaRPr lang="fr-FR" smtClean="0"/>
          </a:p>
          <a:p>
            <a:endParaRPr lang="fr-FR" smtClean="0"/>
          </a:p>
          <a:p>
            <a:endParaRPr lang="fr-FR" smtClean="0"/>
          </a:p>
          <a:p>
            <a:endParaRPr lang="fr-FR" smtClean="0"/>
          </a:p>
          <a:p>
            <a:endParaRPr lang="fr-FR" smtClean="0"/>
          </a:p>
          <a:p>
            <a:pPr>
              <a:buFont typeface="Arial" pitchFamily="34" charset="0"/>
              <a:buNone/>
            </a:pPr>
            <a:endParaRPr lang="fr-FR" sz="1800" smtClean="0"/>
          </a:p>
          <a:p>
            <a:pPr>
              <a:buFont typeface="Arial" pitchFamily="34" charset="0"/>
              <a:buNone/>
            </a:pPr>
            <a:r>
              <a:rPr lang="fr-FR" sz="1800" smtClean="0"/>
              <a:t>Certains protocoles supportent très mal le NAT (ftp passif, h323, p2p IRC-DCC, SIP, icmp, traceroute, DNS), pour palier à cela, les routeurs NAT doivent savoir inspecter le contenu des paquets qui les traversent, et remplacer les adresses IP spécifiées par les adresses traduites. Notez que cela implique de recalculer la somme de contrôle et la longueur du paquet.</a:t>
            </a:r>
          </a:p>
          <a:p>
            <a:endParaRPr lang="fr-FR"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Espace réservé du contenu 1"/>
          <p:cNvSpPr>
            <a:spLocks noGrp="1"/>
          </p:cNvSpPr>
          <p:nvPr>
            <p:ph idx="1"/>
          </p:nvPr>
        </p:nvSpPr>
        <p:spPr>
          <a:xfrm>
            <a:off x="285750" y="1357313"/>
            <a:ext cx="8572500" cy="4786312"/>
          </a:xfrm>
        </p:spPr>
        <p:txBody>
          <a:bodyPr/>
          <a:lstStyle/>
          <a:p>
            <a:pPr algn="just"/>
            <a:r>
              <a:rPr lang="fr-FR" smtClean="0"/>
              <a:t>Technique de double translation d'adresses et de ports : </a:t>
            </a:r>
          </a:p>
          <a:p>
            <a:pPr lvl="1" algn="just"/>
            <a:r>
              <a:rPr lang="fr-FR" smtClean="0"/>
              <a:t>Modification des paramètres de destination</a:t>
            </a:r>
          </a:p>
          <a:p>
            <a:pPr lvl="1" algn="just"/>
            <a:r>
              <a:rPr lang="fr-FR" smtClean="0"/>
              <a:t>Modification des paramètres de la source </a:t>
            </a:r>
          </a:p>
          <a:p>
            <a:pPr lvl="1" algn="just"/>
            <a:endParaRPr lang="fr-FR" smtClean="0"/>
          </a:p>
          <a:p>
            <a:pPr algn="just"/>
            <a:r>
              <a:rPr lang="fr-FR" smtClean="0"/>
              <a:t>Le NAT cache les adresses internes vis-à-vis de l'extérieur ainsi que les adresses externes vis-à-vis du réseau privé.</a:t>
            </a:r>
          </a:p>
          <a:p>
            <a:pPr algn="just">
              <a:buFont typeface="Arial" pitchFamily="34" charset="0"/>
              <a:buNone/>
            </a:pPr>
            <a:endParaRPr lang="fr-FR" smtClean="0"/>
          </a:p>
          <a:p>
            <a:pPr algn="just"/>
            <a:r>
              <a:rPr lang="fr-FR" smtClean="0"/>
              <a:t>Utilité : interconnexion de plusieurs réseaux privés sont interconnectés qui ont des conflits et des collisions entre l’adressage IP des réseaux privés.</a:t>
            </a:r>
          </a:p>
        </p:txBody>
      </p:sp>
      <p:sp>
        <p:nvSpPr>
          <p:cNvPr id="33795" name="Titre 2"/>
          <p:cNvSpPr>
            <a:spLocks noGrp="1"/>
          </p:cNvSpPr>
          <p:nvPr>
            <p:ph type="title"/>
          </p:nvPr>
        </p:nvSpPr>
        <p:spPr>
          <a:xfrm>
            <a:off x="285750" y="714375"/>
            <a:ext cx="8572500" cy="500063"/>
          </a:xfrm>
        </p:spPr>
        <p:txBody>
          <a:bodyPr/>
          <a:lstStyle/>
          <a:p>
            <a:r>
              <a:rPr lang="fr-FR" smtClean="0"/>
              <a:t>Double NAT</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2361396-E3BC-4C27-BCC4-A95C36121C40}" type="slidenum">
              <a:rPr lang="fr-FR">
                <a:solidFill>
                  <a:schemeClr val="bg1"/>
                </a:solidFill>
                <a:latin typeface="Calibri" panose="020F0502020204030204" pitchFamily="34" charset="0"/>
              </a:rPr>
              <a:pPr eaLnBrk="1" hangingPunct="1"/>
              <a:t>29</a:t>
            </a:fld>
            <a:endParaRPr lang="fr-FR">
              <a:solidFill>
                <a:schemeClr val="bg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514350" y="4572000"/>
            <a:ext cx="7772400" cy="1362075"/>
          </a:xfrm>
        </p:spPr>
        <p:txBody>
          <a:bodyPr/>
          <a:lstStyle/>
          <a:p>
            <a:pPr>
              <a:defRPr/>
            </a:pPr>
            <a:r>
              <a:rPr lang="fr-FR" dirty="0" smtClean="0"/>
              <a:t>LES FIREWALLS</a:t>
            </a:r>
            <a:endParaRPr lang="fr-FR" dirty="0"/>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8A306A6-BABC-405A-AFB0-2C96FE3C5733}" type="slidenum">
              <a:rPr lang="fr-FR">
                <a:solidFill>
                  <a:srgbClr val="898989"/>
                </a:solidFill>
                <a:latin typeface="Calibri" panose="020F0502020204030204" pitchFamily="34" charset="0"/>
              </a:rPr>
              <a:pPr eaLnBrk="1" hangingPunct="1"/>
              <a:t>3</a:t>
            </a:fld>
            <a:endParaRPr lang="fr-FR">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re 2"/>
          <p:cNvSpPr>
            <a:spLocks noGrp="1"/>
          </p:cNvSpPr>
          <p:nvPr>
            <p:ph type="title"/>
          </p:nvPr>
        </p:nvSpPr>
        <p:spPr>
          <a:xfrm>
            <a:off x="285750" y="714375"/>
            <a:ext cx="8572500" cy="500063"/>
          </a:xfrm>
        </p:spPr>
        <p:txBody>
          <a:bodyPr/>
          <a:lstStyle/>
          <a:p>
            <a:r>
              <a:rPr lang="fr-FR" smtClean="0"/>
              <a:t>Double NAT : Exemple</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45A085-B0C3-4722-974A-D1D2AE7E9796}" type="slidenum">
              <a:rPr lang="fr-FR">
                <a:solidFill>
                  <a:schemeClr val="bg1"/>
                </a:solidFill>
                <a:latin typeface="Calibri" panose="020F0502020204030204" pitchFamily="34" charset="0"/>
              </a:rPr>
              <a:pPr eaLnBrk="1" hangingPunct="1"/>
              <a:t>30</a:t>
            </a:fld>
            <a:endParaRPr lang="fr-FR">
              <a:solidFill>
                <a:schemeClr val="bg1"/>
              </a:solidFill>
              <a:latin typeface="Calibri" panose="020F0502020204030204" pitchFamily="34" charset="0"/>
            </a:endParaRPr>
          </a:p>
        </p:txBody>
      </p:sp>
      <p:graphicFrame>
        <p:nvGraphicFramePr>
          <p:cNvPr id="5" name="Tableau 4"/>
          <p:cNvGraphicFramePr>
            <a:graphicFrameLocks noGrp="1"/>
          </p:cNvGraphicFramePr>
          <p:nvPr/>
        </p:nvGraphicFramePr>
        <p:xfrm>
          <a:off x="214313" y="1714500"/>
          <a:ext cx="4321176" cy="1143000"/>
        </p:xfrm>
        <a:graphic>
          <a:graphicData uri="http://schemas.openxmlformats.org/drawingml/2006/table">
            <a:tbl>
              <a:tblPr firstRow="1" bandRow="1">
                <a:tableStyleId>{5C22544A-7EE6-4342-B048-85BDC9FD1C3A}</a:tableStyleId>
              </a:tblPr>
              <a:tblGrid>
                <a:gridCol w="1080294"/>
                <a:gridCol w="1080294"/>
                <a:gridCol w="1080294"/>
                <a:gridCol w="1080294"/>
              </a:tblGrid>
              <a:tr h="285750">
                <a:tc gridSpan="2">
                  <a:txBody>
                    <a:bodyPr/>
                    <a:lstStyle/>
                    <a:p>
                      <a:pPr algn="ctr"/>
                      <a:r>
                        <a:rPr lang="fr-FR" sz="1200" dirty="0" smtClean="0"/>
                        <a:t>SOURCE</a:t>
                      </a:r>
                      <a:endParaRPr lang="fr-FR" sz="1200" dirty="0"/>
                    </a:p>
                  </a:txBody>
                  <a:tcPr marL="91422" marR="91422" anchor="ctr"/>
                </a:tc>
                <a:tc hMerge="1">
                  <a:txBody>
                    <a:bodyPr/>
                    <a:lstStyle/>
                    <a:p>
                      <a:endParaRPr lang="fr-FR" dirty="0"/>
                    </a:p>
                  </a:txBody>
                  <a:tcPr/>
                </a:tc>
                <a:tc gridSpan="2">
                  <a:txBody>
                    <a:bodyPr/>
                    <a:lstStyle/>
                    <a:p>
                      <a:pPr algn="ctr"/>
                      <a:r>
                        <a:rPr lang="fr-FR" sz="1200" dirty="0" smtClean="0"/>
                        <a:t>DESTINATION</a:t>
                      </a:r>
                      <a:endParaRPr lang="fr-FR" sz="1200" dirty="0"/>
                    </a:p>
                  </a:txBody>
                  <a:tcPr marL="91422" marR="91422" anchor="ctr"/>
                </a:tc>
                <a:tc hMerge="1">
                  <a:txBody>
                    <a:bodyPr/>
                    <a:lstStyle/>
                    <a:p>
                      <a:endParaRPr lang="fr-FR" dirty="0"/>
                    </a:p>
                  </a:txBody>
                  <a:tcPr/>
                </a:tc>
              </a:tr>
              <a:tr h="285750">
                <a:tc>
                  <a:txBody>
                    <a:bodyPr/>
                    <a:lstStyle/>
                    <a:p>
                      <a:pPr algn="ctr"/>
                      <a:r>
                        <a:rPr lang="fr-FR" sz="1200" dirty="0" smtClean="0"/>
                        <a:t>Originale</a:t>
                      </a:r>
                      <a:endParaRPr lang="fr-FR" sz="1200" dirty="0"/>
                    </a:p>
                  </a:txBody>
                  <a:tcPr marL="91422" marR="91422" anchor="ctr"/>
                </a:tc>
                <a:tc>
                  <a:txBody>
                    <a:bodyPr/>
                    <a:lstStyle/>
                    <a:p>
                      <a:pPr algn="ctr"/>
                      <a:r>
                        <a:rPr lang="fr-FR" sz="1200" dirty="0" smtClean="0"/>
                        <a:t>Translatée</a:t>
                      </a:r>
                      <a:endParaRPr lang="fr-FR" sz="1200" dirty="0"/>
                    </a:p>
                  </a:txBody>
                  <a:tcPr marL="91422" marR="91422" anchor="ctr"/>
                </a:tc>
                <a:tc>
                  <a:txBody>
                    <a:bodyPr/>
                    <a:lstStyle/>
                    <a:p>
                      <a:pPr algn="ctr"/>
                      <a:r>
                        <a:rPr lang="fr-FR" sz="1200" dirty="0" smtClean="0"/>
                        <a:t>Originale</a:t>
                      </a:r>
                      <a:endParaRPr lang="fr-FR" sz="1200" dirty="0"/>
                    </a:p>
                  </a:txBody>
                  <a:tcPr marL="91422" marR="91422" anchor="ctr"/>
                </a:tc>
                <a:tc>
                  <a:txBody>
                    <a:bodyPr/>
                    <a:lstStyle/>
                    <a:p>
                      <a:pPr algn="ctr"/>
                      <a:r>
                        <a:rPr lang="fr-FR" sz="1200" dirty="0" smtClean="0"/>
                        <a:t>Translatée</a:t>
                      </a:r>
                      <a:endParaRPr lang="fr-FR" sz="1200" dirty="0"/>
                    </a:p>
                  </a:txBody>
                  <a:tcPr marL="91422" marR="91422" anchor="ctr"/>
                </a:tc>
              </a:tr>
              <a:tr h="285750">
                <a:tc>
                  <a:txBody>
                    <a:bodyPr/>
                    <a:lstStyle/>
                    <a:p>
                      <a:pPr algn="ctr"/>
                      <a:r>
                        <a:rPr lang="fr-FR" sz="1200" b="0" dirty="0" smtClean="0">
                          <a:solidFill>
                            <a:schemeClr val="tx1"/>
                          </a:solidFill>
                        </a:rPr>
                        <a:t>192.168.2.1</a:t>
                      </a:r>
                      <a:endParaRPr lang="fr-FR" sz="1200" b="0" dirty="0">
                        <a:solidFill>
                          <a:schemeClr val="tx1"/>
                        </a:solidFill>
                      </a:endParaRPr>
                    </a:p>
                  </a:txBody>
                  <a:tcPr marL="91422" marR="91422" anchor="ctr"/>
                </a:tc>
                <a:tc>
                  <a:txBody>
                    <a:bodyPr/>
                    <a:lstStyle/>
                    <a:p>
                      <a:pPr algn="ctr"/>
                      <a:r>
                        <a:rPr lang="fr-FR" sz="1200" b="0" dirty="0" smtClean="0">
                          <a:solidFill>
                            <a:schemeClr val="tx1"/>
                          </a:solidFill>
                        </a:rPr>
                        <a:t>192.168.3. 1</a:t>
                      </a:r>
                      <a:endParaRPr lang="fr-FR" sz="1200" b="0" dirty="0">
                        <a:solidFill>
                          <a:schemeClr val="tx1"/>
                        </a:solidFill>
                      </a:endParaRPr>
                    </a:p>
                  </a:txBody>
                  <a:tcPr marL="91422" marR="91422" anchor="ctr"/>
                </a:tc>
                <a:tc>
                  <a:txBody>
                    <a:bodyPr/>
                    <a:lstStyle/>
                    <a:p>
                      <a:pPr algn="ctr"/>
                      <a:r>
                        <a:rPr lang="fr-FR" sz="1200" b="0" dirty="0" smtClean="0">
                          <a:solidFill>
                            <a:schemeClr val="tx1"/>
                          </a:solidFill>
                        </a:rPr>
                        <a:t>192.168.4.1</a:t>
                      </a:r>
                    </a:p>
                  </a:txBody>
                  <a:tcPr marL="91422" marR="91422" anchor="ctr"/>
                </a:tc>
                <a:tc>
                  <a:txBody>
                    <a:bodyPr/>
                    <a:lstStyle/>
                    <a:p>
                      <a:pPr algn="ctr"/>
                      <a:r>
                        <a:rPr lang="fr-FR" sz="1200" b="0" dirty="0" smtClean="0">
                          <a:solidFill>
                            <a:schemeClr val="tx1"/>
                          </a:solidFill>
                        </a:rPr>
                        <a:t>ORIGNALE</a:t>
                      </a:r>
                      <a:endParaRPr lang="fr-FR" sz="1200" b="0" dirty="0">
                        <a:solidFill>
                          <a:schemeClr val="tx1"/>
                        </a:solidFill>
                      </a:endParaRPr>
                    </a:p>
                  </a:txBody>
                  <a:tcPr marL="91422" marR="91422" anchor="ctr"/>
                </a:tc>
              </a:tr>
              <a:tr h="28575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200" b="0" dirty="0" smtClean="0">
                          <a:solidFill>
                            <a:schemeClr val="tx1"/>
                          </a:solidFill>
                        </a:rPr>
                        <a:t>192.168.4.1</a:t>
                      </a:r>
                    </a:p>
                  </a:txBody>
                  <a:tcPr marL="91422" marR="91422"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200" b="0" dirty="0" smtClean="0">
                          <a:solidFill>
                            <a:schemeClr val="tx1"/>
                          </a:solidFill>
                        </a:rPr>
                        <a:t>ORIGNALE</a:t>
                      </a:r>
                    </a:p>
                  </a:txBody>
                  <a:tcPr marL="91422" marR="91422"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200" b="0" dirty="0" smtClean="0">
                          <a:solidFill>
                            <a:schemeClr val="tx1"/>
                          </a:solidFill>
                        </a:rPr>
                        <a:t>192.168.3. 1</a:t>
                      </a:r>
                    </a:p>
                  </a:txBody>
                  <a:tcPr marL="91422" marR="91422"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200" b="0" dirty="0" smtClean="0">
                          <a:solidFill>
                            <a:schemeClr val="tx1"/>
                          </a:solidFill>
                        </a:rPr>
                        <a:t>192.168.2.1</a:t>
                      </a:r>
                    </a:p>
                  </a:txBody>
                  <a:tcPr marL="91422" marR="91422" anchor="ctr"/>
                </a:tc>
              </a:tr>
            </a:tbl>
          </a:graphicData>
        </a:graphic>
      </p:graphicFrame>
      <p:graphicFrame>
        <p:nvGraphicFramePr>
          <p:cNvPr id="6" name="Tableau 5"/>
          <p:cNvGraphicFramePr>
            <a:graphicFrameLocks noGrp="1"/>
          </p:cNvGraphicFramePr>
          <p:nvPr/>
        </p:nvGraphicFramePr>
        <p:xfrm>
          <a:off x="4602163" y="1727200"/>
          <a:ext cx="4286252" cy="1096968"/>
        </p:xfrm>
        <a:graphic>
          <a:graphicData uri="http://schemas.openxmlformats.org/drawingml/2006/table">
            <a:tbl>
              <a:tblPr firstRow="1" bandRow="1">
                <a:tableStyleId>{5C22544A-7EE6-4342-B048-85BDC9FD1C3A}</a:tableStyleId>
              </a:tblPr>
              <a:tblGrid>
                <a:gridCol w="1071563"/>
                <a:gridCol w="1071563"/>
                <a:gridCol w="1071563"/>
                <a:gridCol w="1071563"/>
              </a:tblGrid>
              <a:tr h="274241">
                <a:tc gridSpan="2">
                  <a:txBody>
                    <a:bodyPr/>
                    <a:lstStyle/>
                    <a:p>
                      <a:pPr algn="ctr"/>
                      <a:r>
                        <a:rPr lang="fr-FR" sz="1200" dirty="0" smtClean="0"/>
                        <a:t>SOURCE</a:t>
                      </a:r>
                      <a:endParaRPr lang="fr-FR" sz="1200" dirty="0"/>
                    </a:p>
                  </a:txBody>
                  <a:tcPr marL="91439" marR="91439" marT="45681" marB="45681" anchor="ctr"/>
                </a:tc>
                <a:tc hMerge="1">
                  <a:txBody>
                    <a:bodyPr/>
                    <a:lstStyle/>
                    <a:p>
                      <a:endParaRPr lang="fr-FR" dirty="0"/>
                    </a:p>
                  </a:txBody>
                  <a:tcPr/>
                </a:tc>
                <a:tc gridSpan="2">
                  <a:txBody>
                    <a:bodyPr/>
                    <a:lstStyle/>
                    <a:p>
                      <a:pPr algn="ctr"/>
                      <a:r>
                        <a:rPr lang="fr-FR" sz="1200" dirty="0" smtClean="0"/>
                        <a:t>DESTINATION</a:t>
                      </a:r>
                      <a:endParaRPr lang="fr-FR" sz="1200" dirty="0"/>
                    </a:p>
                  </a:txBody>
                  <a:tcPr marL="91439" marR="91439" marT="45681" marB="45681" anchor="ctr"/>
                </a:tc>
                <a:tc hMerge="1">
                  <a:txBody>
                    <a:bodyPr/>
                    <a:lstStyle/>
                    <a:p>
                      <a:endParaRPr lang="fr-FR" dirty="0"/>
                    </a:p>
                  </a:txBody>
                  <a:tcPr/>
                </a:tc>
              </a:tr>
              <a:tr h="274241">
                <a:tc>
                  <a:txBody>
                    <a:bodyPr/>
                    <a:lstStyle/>
                    <a:p>
                      <a:pPr algn="ctr"/>
                      <a:r>
                        <a:rPr lang="fr-FR" sz="1200" dirty="0" smtClean="0"/>
                        <a:t>Originale</a:t>
                      </a:r>
                      <a:endParaRPr lang="fr-FR" sz="1200" dirty="0"/>
                    </a:p>
                  </a:txBody>
                  <a:tcPr marL="91439" marR="91439" marT="45681" marB="45681" anchor="ctr"/>
                </a:tc>
                <a:tc>
                  <a:txBody>
                    <a:bodyPr/>
                    <a:lstStyle/>
                    <a:p>
                      <a:pPr algn="ctr"/>
                      <a:r>
                        <a:rPr lang="fr-FR" sz="1200" dirty="0" smtClean="0"/>
                        <a:t>Translatée</a:t>
                      </a:r>
                      <a:endParaRPr lang="fr-FR" sz="1200" dirty="0"/>
                    </a:p>
                  </a:txBody>
                  <a:tcPr marL="91439" marR="91439" marT="45681" marB="45681" anchor="ctr"/>
                </a:tc>
                <a:tc>
                  <a:txBody>
                    <a:bodyPr/>
                    <a:lstStyle/>
                    <a:p>
                      <a:pPr algn="ctr"/>
                      <a:r>
                        <a:rPr lang="fr-FR" sz="1200" dirty="0" smtClean="0"/>
                        <a:t>Originale</a:t>
                      </a:r>
                      <a:endParaRPr lang="fr-FR" sz="1200" dirty="0"/>
                    </a:p>
                  </a:txBody>
                  <a:tcPr marL="91439" marR="91439" marT="45681" marB="45681" anchor="ctr"/>
                </a:tc>
                <a:tc>
                  <a:txBody>
                    <a:bodyPr/>
                    <a:lstStyle/>
                    <a:p>
                      <a:pPr algn="ctr"/>
                      <a:r>
                        <a:rPr lang="fr-FR" sz="1200" dirty="0" smtClean="0"/>
                        <a:t>Translatée</a:t>
                      </a:r>
                      <a:endParaRPr lang="fr-FR" sz="1200" dirty="0"/>
                    </a:p>
                  </a:txBody>
                  <a:tcPr marL="91439" marR="91439" marT="45681" marB="45681" anchor="ctr"/>
                </a:tc>
              </a:tr>
              <a:tr h="274241">
                <a:tc>
                  <a:txBody>
                    <a:bodyPr/>
                    <a:lstStyle/>
                    <a:p>
                      <a:pPr algn="ctr"/>
                      <a:r>
                        <a:rPr lang="fr-FR" sz="1200" b="0" dirty="0" smtClean="0">
                          <a:solidFill>
                            <a:schemeClr val="tx1"/>
                          </a:solidFill>
                        </a:rPr>
                        <a:t>192.168.2.1</a:t>
                      </a:r>
                      <a:endParaRPr lang="fr-FR" sz="1200" b="0" dirty="0">
                        <a:solidFill>
                          <a:schemeClr val="tx1"/>
                        </a:solidFill>
                      </a:endParaRPr>
                    </a:p>
                  </a:txBody>
                  <a:tcPr marL="91439" marR="91439" marT="45681" marB="45681" anchor="ctr"/>
                </a:tc>
                <a:tc>
                  <a:txBody>
                    <a:bodyPr/>
                    <a:lstStyle/>
                    <a:p>
                      <a:pPr algn="ctr"/>
                      <a:r>
                        <a:rPr lang="fr-FR" sz="1200" b="0" dirty="0" smtClean="0">
                          <a:solidFill>
                            <a:schemeClr val="tx1"/>
                          </a:solidFill>
                        </a:rPr>
                        <a:t>192.168.4. 1</a:t>
                      </a:r>
                      <a:endParaRPr lang="fr-FR" sz="1200" b="0" dirty="0">
                        <a:solidFill>
                          <a:schemeClr val="tx1"/>
                        </a:solidFill>
                      </a:endParaRPr>
                    </a:p>
                  </a:txBody>
                  <a:tcPr marL="91439" marR="91439" marT="45681" marB="45681" anchor="ctr"/>
                </a:tc>
                <a:tc>
                  <a:txBody>
                    <a:bodyPr/>
                    <a:lstStyle/>
                    <a:p>
                      <a:pPr algn="ctr"/>
                      <a:r>
                        <a:rPr lang="fr-FR" sz="1200" b="0" dirty="0" smtClean="0">
                          <a:solidFill>
                            <a:schemeClr val="tx1"/>
                          </a:solidFill>
                        </a:rPr>
                        <a:t>192.168.3.1</a:t>
                      </a:r>
                    </a:p>
                  </a:txBody>
                  <a:tcPr marL="91439" marR="91439" marT="45681" marB="45681" anchor="ctr"/>
                </a:tc>
                <a:tc>
                  <a:txBody>
                    <a:bodyPr/>
                    <a:lstStyle/>
                    <a:p>
                      <a:pPr algn="ctr"/>
                      <a:r>
                        <a:rPr lang="fr-FR" sz="1200" b="0" dirty="0" smtClean="0">
                          <a:solidFill>
                            <a:schemeClr val="tx1"/>
                          </a:solidFill>
                        </a:rPr>
                        <a:t>ORIGNALE</a:t>
                      </a:r>
                      <a:endParaRPr lang="fr-FR" sz="1200" b="0" dirty="0">
                        <a:solidFill>
                          <a:schemeClr val="tx1"/>
                        </a:solidFill>
                      </a:endParaRPr>
                    </a:p>
                  </a:txBody>
                  <a:tcPr marL="91439" marR="91439" marT="45681" marB="45681" anchor="ctr"/>
                </a:tc>
              </a:tr>
              <a:tr h="27424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200" b="0" dirty="0" smtClean="0">
                          <a:solidFill>
                            <a:schemeClr val="tx1"/>
                          </a:solidFill>
                        </a:rPr>
                        <a:t>192.168.3.1</a:t>
                      </a:r>
                    </a:p>
                  </a:txBody>
                  <a:tcPr marL="91439" marR="91439" marT="45681" marB="45681"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200" b="0" dirty="0" smtClean="0">
                          <a:solidFill>
                            <a:schemeClr val="tx1"/>
                          </a:solidFill>
                        </a:rPr>
                        <a:t>ORIGNALE</a:t>
                      </a:r>
                    </a:p>
                  </a:txBody>
                  <a:tcPr marL="91439" marR="91439" marT="45681" marB="45681"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200" b="0" dirty="0" smtClean="0">
                          <a:solidFill>
                            <a:schemeClr val="tx1"/>
                          </a:solidFill>
                        </a:rPr>
                        <a:t>192.168.4. 1</a:t>
                      </a:r>
                    </a:p>
                  </a:txBody>
                  <a:tcPr marL="91439" marR="91439" marT="45681" marB="45681"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200" b="0" dirty="0" smtClean="0">
                          <a:solidFill>
                            <a:schemeClr val="tx1"/>
                          </a:solidFill>
                        </a:rPr>
                        <a:t>192.168.2.1</a:t>
                      </a:r>
                    </a:p>
                  </a:txBody>
                  <a:tcPr marL="91439" marR="91439" marT="45681" marB="45681" anchor="ctr"/>
                </a:tc>
              </a:tr>
            </a:tbl>
          </a:graphicData>
        </a:graphic>
      </p:graphicFrame>
      <p:sp>
        <p:nvSpPr>
          <p:cNvPr id="34870" name="Rectangle 6"/>
          <p:cNvSpPr>
            <a:spLocks noChangeArrowheads="1"/>
          </p:cNvSpPr>
          <p:nvPr/>
        </p:nvSpPr>
        <p:spPr bwMode="auto">
          <a:xfrm>
            <a:off x="285750" y="1357313"/>
            <a:ext cx="12112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u="sng"/>
              <a:t>Routeur A</a:t>
            </a:r>
          </a:p>
        </p:txBody>
      </p:sp>
      <p:sp>
        <p:nvSpPr>
          <p:cNvPr id="34871" name="Rectangle 7"/>
          <p:cNvSpPr>
            <a:spLocks noChangeArrowheads="1"/>
          </p:cNvSpPr>
          <p:nvPr/>
        </p:nvSpPr>
        <p:spPr bwMode="auto">
          <a:xfrm>
            <a:off x="4572000" y="1330325"/>
            <a:ext cx="12239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u="sng"/>
              <a:t>Routeur B</a:t>
            </a:r>
          </a:p>
        </p:txBody>
      </p:sp>
      <p:pic>
        <p:nvPicPr>
          <p:cNvPr id="3487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450" y="3068638"/>
            <a:ext cx="8521700" cy="190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85750" y="1357313"/>
            <a:ext cx="8572500" cy="4786312"/>
          </a:xfrm>
        </p:spPr>
        <p:txBody>
          <a:bodyPr>
            <a:normAutofit fontScale="62500" lnSpcReduction="20000"/>
          </a:bodyPr>
          <a:lstStyle/>
          <a:p>
            <a:pPr>
              <a:defRPr/>
            </a:pPr>
            <a:r>
              <a:rPr lang="fr-FR" sz="3200" b="1" dirty="0" smtClean="0"/>
              <a:t>Quand utiliser de la NAT statique ?</a:t>
            </a:r>
          </a:p>
          <a:p>
            <a:pPr>
              <a:buFont typeface="Arial" pitchFamily="34" charset="0"/>
              <a:buNone/>
              <a:defRPr/>
            </a:pPr>
            <a:r>
              <a:rPr lang="fr-FR" dirty="0" smtClean="0"/>
              <a:t>	</a:t>
            </a:r>
          </a:p>
          <a:p>
            <a:pPr>
              <a:buFont typeface="Arial" pitchFamily="34" charset="0"/>
              <a:buNone/>
              <a:defRPr/>
            </a:pPr>
            <a:r>
              <a:rPr lang="fr-FR" dirty="0" smtClean="0"/>
              <a:t>	</a:t>
            </a:r>
            <a:r>
              <a:rPr lang="fr-FR" sz="2600" dirty="0" smtClean="0"/>
              <a:t>Pour rendre disponible une machine (service) sur Internet :</a:t>
            </a:r>
          </a:p>
          <a:p>
            <a:pPr>
              <a:buFont typeface="Arial" pitchFamily="34" charset="0"/>
              <a:buNone/>
              <a:defRPr/>
            </a:pPr>
            <a:endParaRPr lang="fr-FR" sz="2600" dirty="0" smtClean="0"/>
          </a:p>
          <a:p>
            <a:pPr lvl="1">
              <a:defRPr/>
            </a:pPr>
            <a:r>
              <a:rPr lang="fr-FR" sz="2600" dirty="0" smtClean="0"/>
              <a:t>Serveur FTP</a:t>
            </a:r>
          </a:p>
          <a:p>
            <a:pPr lvl="1">
              <a:defRPr/>
            </a:pPr>
            <a:r>
              <a:rPr lang="fr-FR" sz="2600" dirty="0" smtClean="0"/>
              <a:t>Serveur HTTP</a:t>
            </a:r>
          </a:p>
          <a:p>
            <a:pPr lvl="1">
              <a:defRPr/>
            </a:pPr>
            <a:r>
              <a:rPr lang="fr-FR" sz="2600" dirty="0" smtClean="0"/>
              <a:t>Serveur SMTP</a:t>
            </a:r>
          </a:p>
          <a:p>
            <a:pPr lvl="1">
              <a:defRPr/>
            </a:pPr>
            <a:r>
              <a:rPr lang="fr-FR" sz="2600" dirty="0" smtClean="0"/>
              <a:t>…</a:t>
            </a:r>
          </a:p>
          <a:p>
            <a:pPr>
              <a:defRPr/>
            </a:pPr>
            <a:endParaRPr lang="fr-FR" dirty="0" smtClean="0"/>
          </a:p>
          <a:p>
            <a:pPr>
              <a:defRPr/>
            </a:pPr>
            <a:r>
              <a:rPr lang="fr-FR" sz="3200" b="1" dirty="0" smtClean="0"/>
              <a:t>Quand utiliser de la NAT dynamique ?</a:t>
            </a:r>
          </a:p>
          <a:p>
            <a:pPr>
              <a:defRPr/>
            </a:pPr>
            <a:endParaRPr lang="fr-FR" b="1" dirty="0" smtClean="0"/>
          </a:p>
          <a:p>
            <a:pPr>
              <a:buFont typeface="Arial" pitchFamily="34" charset="0"/>
              <a:buNone/>
              <a:defRPr/>
            </a:pPr>
            <a:r>
              <a:rPr lang="fr-FR" dirty="0" smtClean="0"/>
              <a:t>	</a:t>
            </a:r>
            <a:r>
              <a:rPr lang="fr-FR" sz="2600" dirty="0" smtClean="0"/>
              <a:t>Le NAT dynamique permet d'une part de donner un accès à Internet à des machines possédant des adresses privées, et d'autre part d'apporter un petit plus en terme de sécurité.</a:t>
            </a:r>
          </a:p>
          <a:p>
            <a:pPr>
              <a:buFont typeface="Arial" pitchFamily="34" charset="0"/>
              <a:buNone/>
              <a:defRPr/>
            </a:pPr>
            <a:r>
              <a:rPr lang="fr-FR" sz="2600" dirty="0" smtClean="0"/>
              <a:t> </a:t>
            </a:r>
          </a:p>
          <a:p>
            <a:pPr lvl="1">
              <a:defRPr/>
            </a:pPr>
            <a:r>
              <a:rPr lang="fr-FR" sz="2600" dirty="0" smtClean="0"/>
              <a:t>Economiser les adresse IP publiques</a:t>
            </a:r>
          </a:p>
          <a:p>
            <a:pPr lvl="1">
              <a:defRPr/>
            </a:pPr>
            <a:r>
              <a:rPr lang="fr-FR" sz="2600" dirty="0" smtClean="0"/>
              <a:t>Donner un accès à Internet à des machines qui n'ont pas besoin d'être joignables de l'extérieur</a:t>
            </a:r>
          </a:p>
          <a:p>
            <a:pPr lvl="1">
              <a:defRPr/>
            </a:pPr>
            <a:r>
              <a:rPr lang="fr-FR" sz="2600" dirty="0" smtClean="0"/>
              <a:t>Utilisation : entreprise, domicile…</a:t>
            </a:r>
          </a:p>
        </p:txBody>
      </p:sp>
      <p:sp>
        <p:nvSpPr>
          <p:cNvPr id="35843" name="Titre 2"/>
          <p:cNvSpPr>
            <a:spLocks noGrp="1"/>
          </p:cNvSpPr>
          <p:nvPr>
            <p:ph type="title"/>
          </p:nvPr>
        </p:nvSpPr>
        <p:spPr>
          <a:xfrm>
            <a:off x="285750" y="714375"/>
            <a:ext cx="8572500" cy="500063"/>
          </a:xfrm>
        </p:spPr>
        <p:txBody>
          <a:bodyPr/>
          <a:lstStyle/>
          <a:p>
            <a:r>
              <a:rPr lang="fr-FR" dirty="0" smtClean="0"/>
              <a:t>NAT - Récapitulatif</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67EF18D-D555-46E0-9A71-4963606EF7B8}" type="slidenum">
              <a:rPr lang="fr-FR">
                <a:solidFill>
                  <a:schemeClr val="bg1"/>
                </a:solidFill>
                <a:latin typeface="Calibri" panose="020F0502020204030204" pitchFamily="34" charset="0"/>
              </a:rPr>
              <a:pPr eaLnBrk="1" hangingPunct="1"/>
              <a:t>31</a:t>
            </a:fld>
            <a:endParaRPr lang="fr-FR">
              <a:solidFill>
                <a:schemeClr val="bg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Quel avenir pour le NAT ? Presque aucun.</a:t>
            </a:r>
          </a:p>
          <a:p>
            <a:endParaRPr lang="fr-FR" dirty="0" smtClean="0"/>
          </a:p>
          <a:p>
            <a:pPr lvl="1"/>
            <a:r>
              <a:rPr lang="fr-FR" dirty="0" smtClean="0"/>
              <a:t>IPV4 est là pour anticiper la pénurie d’adresse IPV4.</a:t>
            </a:r>
          </a:p>
          <a:p>
            <a:pPr lvl="1"/>
            <a:r>
              <a:rPr lang="fr-FR" dirty="0" smtClean="0"/>
              <a:t>Avec IPV6, l’adressage est sur </a:t>
            </a:r>
            <a:r>
              <a:rPr lang="fr-FR" dirty="0"/>
              <a:t>128 </a:t>
            </a:r>
            <a:r>
              <a:rPr lang="fr-FR" dirty="0" smtClean="0"/>
              <a:t>bits, c’est-à-dire que cela revient à attribuer entre </a:t>
            </a:r>
            <a:r>
              <a:rPr lang="fr-FR" dirty="0"/>
              <a:t>1.564 et 3.911.873.538.269.506.102 adresses par m² de surface terrestre (océans inclus</a:t>
            </a:r>
            <a:r>
              <a:rPr lang="fr-FR" dirty="0" smtClean="0"/>
              <a:t>).</a:t>
            </a:r>
          </a:p>
          <a:p>
            <a:pPr lvl="1"/>
            <a:endParaRPr lang="fr-FR" dirty="0"/>
          </a:p>
          <a:p>
            <a:pPr lvl="1"/>
            <a:r>
              <a:rPr lang="fr-FR" dirty="0" smtClean="0"/>
              <a:t>Matériel désormais compatible IPV6 (routeurs, commutateurs, serveurs, postes de travail, etc.)</a:t>
            </a:r>
            <a:endParaRPr lang="fr-FR" dirty="0"/>
          </a:p>
        </p:txBody>
      </p:sp>
      <p:sp>
        <p:nvSpPr>
          <p:cNvPr id="3" name="Titre 2"/>
          <p:cNvSpPr>
            <a:spLocks noGrp="1"/>
          </p:cNvSpPr>
          <p:nvPr>
            <p:ph type="title"/>
          </p:nvPr>
        </p:nvSpPr>
        <p:spPr/>
        <p:txBody>
          <a:bodyPr/>
          <a:lstStyle/>
          <a:p>
            <a:r>
              <a:rPr lang="fr-FR" dirty="0"/>
              <a:t>NAT - Récapitulatif</a:t>
            </a:r>
          </a:p>
        </p:txBody>
      </p:sp>
      <p:sp>
        <p:nvSpPr>
          <p:cNvPr id="4" name="Espace réservé du numéro de diapositive 3"/>
          <p:cNvSpPr>
            <a:spLocks noGrp="1"/>
          </p:cNvSpPr>
          <p:nvPr>
            <p:ph type="sldNum" sz="quarter" idx="10"/>
          </p:nvPr>
        </p:nvSpPr>
        <p:spPr/>
        <p:txBody>
          <a:bodyPr/>
          <a:lstStyle/>
          <a:p>
            <a:fld id="{9FD06186-3519-451D-997C-0AA4F65B7194}" type="slidenum">
              <a:rPr lang="fr-FR" smtClean="0"/>
              <a:pPr/>
              <a:t>32</a:t>
            </a:fld>
            <a:endParaRPr lang="fr-FR"/>
          </a:p>
        </p:txBody>
      </p:sp>
    </p:spTree>
    <p:extLst>
      <p:ext uri="{BB962C8B-B14F-4D97-AF65-F5344CB8AC3E}">
        <p14:creationId xmlns:p14="http://schemas.microsoft.com/office/powerpoint/2010/main" val="32782972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514350" y="4572000"/>
            <a:ext cx="7772400" cy="1362075"/>
          </a:xfrm>
        </p:spPr>
        <p:txBody>
          <a:bodyPr/>
          <a:lstStyle/>
          <a:p>
            <a:pPr>
              <a:defRPr/>
            </a:pPr>
            <a:r>
              <a:rPr lang="fr-FR" dirty="0" smtClean="0"/>
              <a:t>EXERCICES</a:t>
            </a:r>
            <a:endParaRPr lang="fr-FR" dirty="0"/>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ADE8D53-8C50-44E3-BC1E-92033EC5833E}" type="slidenum">
              <a:rPr lang="fr-FR">
                <a:solidFill>
                  <a:srgbClr val="898989"/>
                </a:solidFill>
                <a:latin typeface="Calibri" panose="020F0502020204030204" pitchFamily="34" charset="0"/>
              </a:rPr>
              <a:pPr eaLnBrk="1" hangingPunct="1"/>
              <a:t>33</a:t>
            </a:fld>
            <a:endParaRPr lang="fr-FR">
              <a:solidFill>
                <a:srgbClr val="898989"/>
              </a:solidFill>
              <a:latin typeface="Calibri" panose="020F050202020403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re 3"/>
          <p:cNvSpPr>
            <a:spLocks noGrp="1"/>
          </p:cNvSpPr>
          <p:nvPr>
            <p:ph type="title"/>
          </p:nvPr>
        </p:nvSpPr>
        <p:spPr>
          <a:xfrm>
            <a:off x="285750" y="714375"/>
            <a:ext cx="8572500" cy="500063"/>
          </a:xfrm>
        </p:spPr>
        <p:txBody>
          <a:bodyPr/>
          <a:lstStyle/>
          <a:p>
            <a:r>
              <a:rPr lang="fr-FR" smtClean="0"/>
              <a:t>Exercice n°1</a:t>
            </a:r>
          </a:p>
        </p:txBody>
      </p:sp>
      <p:sp>
        <p:nvSpPr>
          <p:cNvPr id="3" name="Espace réservé du numéro de diapositive 2"/>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90E4DEF-9BF1-4BAC-9D48-FCCCC27489F7}" type="slidenum">
              <a:rPr lang="fr-FR">
                <a:solidFill>
                  <a:schemeClr val="bg1"/>
                </a:solidFill>
                <a:latin typeface="Calibri" panose="020F0502020204030204" pitchFamily="34" charset="0"/>
              </a:rPr>
              <a:pPr eaLnBrk="1" hangingPunct="1"/>
              <a:t>34</a:t>
            </a:fld>
            <a:endParaRPr lang="fr-FR">
              <a:solidFill>
                <a:schemeClr val="bg1"/>
              </a:solidFill>
              <a:latin typeface="Calibri" panose="020F0502020204030204" pitchFamily="34" charset="0"/>
            </a:endParaRPr>
          </a:p>
        </p:txBody>
      </p:sp>
      <p:graphicFrame>
        <p:nvGraphicFramePr>
          <p:cNvPr id="6" name="Tableau 5"/>
          <p:cNvGraphicFramePr>
            <a:graphicFrameLocks noGrp="1"/>
          </p:cNvGraphicFramePr>
          <p:nvPr/>
        </p:nvGraphicFramePr>
        <p:xfrm>
          <a:off x="142875" y="3101975"/>
          <a:ext cx="8821740" cy="1541464"/>
        </p:xfrm>
        <a:graphic>
          <a:graphicData uri="http://schemas.openxmlformats.org/drawingml/2006/table">
            <a:tbl>
              <a:tblPr firstRow="1" bandRow="1">
                <a:tableStyleId>{5C22544A-7EE6-4342-B048-85BDC9FD1C3A}</a:tableStyleId>
              </a:tblPr>
              <a:tblGrid>
                <a:gridCol w="1764348"/>
                <a:gridCol w="1764348"/>
                <a:gridCol w="1764348"/>
                <a:gridCol w="1764348"/>
                <a:gridCol w="1764348"/>
              </a:tblGrid>
              <a:tr h="428716">
                <a:tc>
                  <a:txBody>
                    <a:bodyPr/>
                    <a:lstStyle/>
                    <a:p>
                      <a:pPr algn="ctr"/>
                      <a:r>
                        <a:rPr lang="fr-FR" sz="1400" b="1" dirty="0" smtClean="0"/>
                        <a:t>Source</a:t>
                      </a:r>
                      <a:endParaRPr lang="fr-FR" sz="1400" b="1" dirty="0"/>
                    </a:p>
                  </a:txBody>
                  <a:tcPr marT="45729" marB="45729" anchor="ctr"/>
                </a:tc>
                <a:tc>
                  <a:txBody>
                    <a:bodyPr/>
                    <a:lstStyle/>
                    <a:p>
                      <a:pPr algn="ctr"/>
                      <a:r>
                        <a:rPr lang="fr-FR" sz="1400" b="1" dirty="0" smtClean="0"/>
                        <a:t>Destination</a:t>
                      </a:r>
                      <a:endParaRPr lang="fr-FR" sz="1400" b="1" dirty="0"/>
                    </a:p>
                  </a:txBody>
                  <a:tcPr marT="45729" marB="45729" anchor="ctr"/>
                </a:tc>
                <a:tc>
                  <a:txBody>
                    <a:bodyPr/>
                    <a:lstStyle/>
                    <a:p>
                      <a:pPr algn="ctr"/>
                      <a:r>
                        <a:rPr lang="fr-FR" sz="1400" b="1" dirty="0" smtClean="0"/>
                        <a:t>Port source</a:t>
                      </a:r>
                      <a:endParaRPr lang="fr-FR" sz="1400" b="1" dirty="0"/>
                    </a:p>
                  </a:txBody>
                  <a:tcPr marT="45729" marB="45729" anchor="ctr"/>
                </a:tc>
                <a:tc>
                  <a:txBody>
                    <a:bodyPr/>
                    <a:lstStyle/>
                    <a:p>
                      <a:pPr algn="ctr"/>
                      <a:r>
                        <a:rPr lang="fr-FR" sz="1400" b="1" dirty="0" smtClean="0"/>
                        <a:t>Port destination</a:t>
                      </a:r>
                      <a:endParaRPr lang="fr-FR" sz="1400" b="1" dirty="0"/>
                    </a:p>
                  </a:txBody>
                  <a:tcPr marT="45729" marB="45729" anchor="ctr"/>
                </a:tc>
                <a:tc>
                  <a:txBody>
                    <a:bodyPr/>
                    <a:lstStyle/>
                    <a:p>
                      <a:pPr algn="ctr"/>
                      <a:r>
                        <a:rPr lang="fr-FR" sz="1400" b="1" dirty="0" smtClean="0"/>
                        <a:t>Action</a:t>
                      </a:r>
                      <a:endParaRPr lang="fr-FR" sz="1400" b="1" dirty="0"/>
                    </a:p>
                  </a:txBody>
                  <a:tcPr marT="45729" marB="45729" anchor="ctr"/>
                </a:tc>
              </a:tr>
              <a:tr h="3709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400" b="0" dirty="0" smtClean="0">
                        <a:solidFill>
                          <a:schemeClr val="tx1"/>
                        </a:solidFill>
                        <a:latin typeface="Arial Narrow" pitchFamily="34" charset="0"/>
                      </a:endParaRPr>
                    </a:p>
                  </a:txBody>
                  <a:tcPr marT="45729" marB="45729" anchor="ctr"/>
                </a:tc>
                <a:tc>
                  <a:txBody>
                    <a:bodyPr/>
                    <a:lstStyle/>
                    <a:p>
                      <a:pPr algn="ctr"/>
                      <a:endParaRPr lang="fr-FR" sz="1400" b="0" dirty="0">
                        <a:solidFill>
                          <a:schemeClr val="tx1"/>
                        </a:solidFill>
                        <a:latin typeface="Arial Narrow" pitchFamily="34" charset="0"/>
                      </a:endParaRPr>
                    </a:p>
                  </a:txBody>
                  <a:tcPr marT="45729" marB="45729" anchor="ctr"/>
                </a:tc>
                <a:tc>
                  <a:txBody>
                    <a:bodyPr/>
                    <a:lstStyle/>
                    <a:p>
                      <a:pPr algn="ctr"/>
                      <a:endParaRPr lang="fr-FR" sz="1400" b="0" dirty="0">
                        <a:solidFill>
                          <a:schemeClr val="tx1"/>
                        </a:solidFill>
                        <a:latin typeface="Arial Narrow" pitchFamily="34" charset="0"/>
                      </a:endParaRPr>
                    </a:p>
                  </a:txBody>
                  <a:tcPr marT="45729" marB="45729" anchor="ctr"/>
                </a:tc>
                <a:tc>
                  <a:txBody>
                    <a:bodyPr/>
                    <a:lstStyle/>
                    <a:p>
                      <a:pPr algn="ctr"/>
                      <a:endParaRPr lang="fr-FR" sz="1400" b="0" dirty="0">
                        <a:solidFill>
                          <a:schemeClr val="tx1"/>
                        </a:solidFill>
                        <a:latin typeface="Arial Narrow" pitchFamily="34" charset="0"/>
                      </a:endParaRPr>
                    </a:p>
                  </a:txBody>
                  <a:tcPr marT="45729" marB="45729" anchor="ctr"/>
                </a:tc>
                <a:tc>
                  <a:txBody>
                    <a:bodyPr/>
                    <a:lstStyle/>
                    <a:p>
                      <a:pPr algn="ctr"/>
                      <a:endParaRPr lang="fr-FR" sz="1400" b="0" dirty="0">
                        <a:solidFill>
                          <a:schemeClr val="tx1"/>
                        </a:solidFill>
                        <a:latin typeface="Arial Narrow" pitchFamily="34" charset="0"/>
                      </a:endParaRPr>
                    </a:p>
                  </a:txBody>
                  <a:tcPr marT="45729" marB="45729" anchor="ctr"/>
                </a:tc>
              </a:tr>
              <a:tr h="3709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400" b="0" dirty="0" smtClean="0">
                        <a:solidFill>
                          <a:schemeClr val="tx1"/>
                        </a:solidFill>
                        <a:latin typeface="Arial Narrow" pitchFamily="34" charset="0"/>
                      </a:endParaRPr>
                    </a:p>
                  </a:txBody>
                  <a:tcPr marT="45729" marB="45729" anchor="ctr"/>
                </a:tc>
                <a:tc>
                  <a:txBody>
                    <a:bodyPr/>
                    <a:lstStyle/>
                    <a:p>
                      <a:pPr algn="ctr"/>
                      <a:endParaRPr lang="fr-FR" sz="1400" b="0" dirty="0">
                        <a:solidFill>
                          <a:schemeClr val="tx1"/>
                        </a:solidFill>
                        <a:latin typeface="Arial Narrow" pitchFamily="34" charset="0"/>
                      </a:endParaRPr>
                    </a:p>
                  </a:txBody>
                  <a:tcPr marT="45729" marB="45729" anchor="ctr"/>
                </a:tc>
                <a:tc>
                  <a:txBody>
                    <a:bodyPr/>
                    <a:lstStyle/>
                    <a:p>
                      <a:pPr algn="ctr"/>
                      <a:endParaRPr lang="fr-FR" sz="1400" b="0" dirty="0">
                        <a:solidFill>
                          <a:schemeClr val="tx1"/>
                        </a:solidFill>
                        <a:latin typeface="Arial Narrow" pitchFamily="34" charset="0"/>
                      </a:endParaRPr>
                    </a:p>
                  </a:txBody>
                  <a:tcPr marT="45729" marB="45729"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400" b="0" dirty="0" smtClean="0">
                        <a:solidFill>
                          <a:schemeClr val="tx1"/>
                        </a:solidFill>
                        <a:latin typeface="Arial Narrow" pitchFamily="34" charset="0"/>
                      </a:endParaRPr>
                    </a:p>
                  </a:txBody>
                  <a:tcPr marT="45729" marB="45729" anchor="ctr"/>
                </a:tc>
                <a:tc>
                  <a:txBody>
                    <a:bodyPr/>
                    <a:lstStyle/>
                    <a:p>
                      <a:pPr algn="ctr"/>
                      <a:endParaRPr lang="fr-FR" sz="1400" b="0" dirty="0">
                        <a:solidFill>
                          <a:schemeClr val="tx1"/>
                        </a:solidFill>
                        <a:latin typeface="Arial Narrow" pitchFamily="34" charset="0"/>
                      </a:endParaRPr>
                    </a:p>
                  </a:txBody>
                  <a:tcPr marT="45729" marB="45729" anchor="ctr"/>
                </a:tc>
              </a:tr>
              <a:tr h="3709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400" b="1" dirty="0" smtClean="0">
                          <a:solidFill>
                            <a:schemeClr val="tx1"/>
                          </a:solidFill>
                          <a:latin typeface="Arial Narrow" pitchFamily="34" charset="0"/>
                        </a:rPr>
                        <a:t>*</a:t>
                      </a:r>
                    </a:p>
                  </a:txBody>
                  <a:tcPr marT="45729" marB="45729" anchor="ctr">
                    <a:solidFill>
                      <a:schemeClr val="accent2">
                        <a:lumMod val="40000"/>
                        <a:lumOff val="60000"/>
                      </a:schemeClr>
                    </a:solidFill>
                  </a:tcPr>
                </a:tc>
                <a:tc>
                  <a:txBody>
                    <a:bodyPr/>
                    <a:lstStyle/>
                    <a:p>
                      <a:pPr algn="ctr"/>
                      <a:r>
                        <a:rPr lang="fr-FR" sz="1400" b="1" dirty="0" smtClean="0">
                          <a:solidFill>
                            <a:schemeClr val="tx1"/>
                          </a:solidFill>
                          <a:latin typeface="Arial Narrow" pitchFamily="34" charset="0"/>
                        </a:rPr>
                        <a:t>*</a:t>
                      </a:r>
                      <a:endParaRPr lang="fr-FR" sz="1400" b="1" dirty="0">
                        <a:solidFill>
                          <a:schemeClr val="tx1"/>
                        </a:solidFill>
                        <a:latin typeface="Arial Narrow" pitchFamily="34" charset="0"/>
                      </a:endParaRPr>
                    </a:p>
                  </a:txBody>
                  <a:tcPr marT="45729" marB="45729" anchor="ctr">
                    <a:solidFill>
                      <a:schemeClr val="accent2">
                        <a:lumMod val="40000"/>
                        <a:lumOff val="60000"/>
                      </a:schemeClr>
                    </a:solidFill>
                  </a:tcPr>
                </a:tc>
                <a:tc>
                  <a:txBody>
                    <a:bodyPr/>
                    <a:lstStyle/>
                    <a:p>
                      <a:pPr algn="ctr"/>
                      <a:r>
                        <a:rPr lang="fr-FR" sz="1400" b="1" dirty="0" smtClean="0">
                          <a:solidFill>
                            <a:schemeClr val="tx1"/>
                          </a:solidFill>
                          <a:latin typeface="Arial Narrow" pitchFamily="34" charset="0"/>
                        </a:rPr>
                        <a:t>*</a:t>
                      </a:r>
                      <a:endParaRPr lang="fr-FR" sz="1400" b="1" dirty="0">
                        <a:solidFill>
                          <a:schemeClr val="tx1"/>
                        </a:solidFill>
                        <a:latin typeface="Arial Narrow" pitchFamily="34" charset="0"/>
                      </a:endParaRPr>
                    </a:p>
                  </a:txBody>
                  <a:tcPr marT="45729" marB="45729" anchor="ctr">
                    <a:solidFill>
                      <a:schemeClr val="accent2">
                        <a:lumMod val="40000"/>
                        <a:lumOff val="60000"/>
                      </a:schemeClr>
                    </a:solidFill>
                  </a:tcPr>
                </a:tc>
                <a:tc>
                  <a:txBody>
                    <a:bodyPr/>
                    <a:lstStyle/>
                    <a:p>
                      <a:pPr algn="ctr"/>
                      <a:r>
                        <a:rPr lang="fr-FR" sz="1400" b="1" dirty="0" smtClean="0">
                          <a:solidFill>
                            <a:schemeClr val="tx1"/>
                          </a:solidFill>
                          <a:latin typeface="Arial Narrow" pitchFamily="34" charset="0"/>
                        </a:rPr>
                        <a:t>*</a:t>
                      </a:r>
                      <a:endParaRPr lang="fr-FR" sz="1400" b="1" dirty="0">
                        <a:solidFill>
                          <a:schemeClr val="tx1"/>
                        </a:solidFill>
                        <a:latin typeface="Arial Narrow" pitchFamily="34" charset="0"/>
                      </a:endParaRPr>
                    </a:p>
                  </a:txBody>
                  <a:tcPr marT="45729" marB="45729" anchor="ctr">
                    <a:solidFill>
                      <a:schemeClr val="accent2">
                        <a:lumMod val="40000"/>
                        <a:lumOff val="60000"/>
                      </a:schemeClr>
                    </a:solidFill>
                  </a:tcPr>
                </a:tc>
                <a:tc>
                  <a:txBody>
                    <a:bodyPr/>
                    <a:lstStyle/>
                    <a:p>
                      <a:pPr algn="ctr"/>
                      <a:r>
                        <a:rPr lang="fr-FR" sz="1400" b="1" dirty="0" smtClean="0">
                          <a:solidFill>
                            <a:schemeClr val="tx1"/>
                          </a:solidFill>
                          <a:latin typeface="Arial Narrow" pitchFamily="34" charset="0"/>
                        </a:rPr>
                        <a:t>DENY</a:t>
                      </a:r>
                      <a:endParaRPr lang="fr-FR" sz="1400" b="1" dirty="0">
                        <a:solidFill>
                          <a:schemeClr val="tx1"/>
                        </a:solidFill>
                        <a:latin typeface="Arial Narrow" pitchFamily="34" charset="0"/>
                      </a:endParaRPr>
                    </a:p>
                  </a:txBody>
                  <a:tcPr marT="45729" marB="45729" anchor="ctr">
                    <a:solidFill>
                      <a:schemeClr val="accent2">
                        <a:lumMod val="40000"/>
                        <a:lumOff val="60000"/>
                      </a:schemeClr>
                    </a:solidFill>
                  </a:tcPr>
                </a:tc>
              </a:tr>
            </a:tbl>
          </a:graphicData>
        </a:graphic>
      </p:graphicFrame>
      <p:graphicFrame>
        <p:nvGraphicFramePr>
          <p:cNvPr id="7" name="Tableau 6"/>
          <p:cNvGraphicFramePr>
            <a:graphicFrameLocks noGrp="1"/>
          </p:cNvGraphicFramePr>
          <p:nvPr/>
        </p:nvGraphicFramePr>
        <p:xfrm>
          <a:off x="142875" y="5006975"/>
          <a:ext cx="8786816" cy="1219200"/>
        </p:xfrm>
        <a:graphic>
          <a:graphicData uri="http://schemas.openxmlformats.org/drawingml/2006/table">
            <a:tbl>
              <a:tblPr firstRow="1" bandRow="1">
                <a:tableStyleId>{5C22544A-7EE6-4342-B048-85BDC9FD1C3A}</a:tableStyleId>
              </a:tblPr>
              <a:tblGrid>
                <a:gridCol w="1098352"/>
                <a:gridCol w="1098352"/>
                <a:gridCol w="1098352"/>
                <a:gridCol w="1098352"/>
                <a:gridCol w="1098352"/>
                <a:gridCol w="1098352"/>
                <a:gridCol w="1098352"/>
                <a:gridCol w="1098352"/>
              </a:tblGrid>
              <a:tr h="304800">
                <a:tc gridSpan="2">
                  <a:txBody>
                    <a:bodyPr/>
                    <a:lstStyle/>
                    <a:p>
                      <a:pPr algn="ctr"/>
                      <a:r>
                        <a:rPr lang="fr-FR" sz="1400" dirty="0" smtClean="0"/>
                        <a:t>SOURCE</a:t>
                      </a:r>
                      <a:endParaRPr lang="fr-FR" sz="1400" dirty="0"/>
                    </a:p>
                  </a:txBody>
                  <a:tcPr marL="91439" marR="91439" marT="45707" marB="45707" anchor="ctr"/>
                </a:tc>
                <a:tc hMerge="1">
                  <a:txBody>
                    <a:bodyPr/>
                    <a:lstStyle/>
                    <a:p>
                      <a:endParaRPr lang="fr-FR" dirty="0"/>
                    </a:p>
                  </a:txBody>
                  <a:tcPr/>
                </a:tc>
                <a:tc gridSpan="2">
                  <a:txBody>
                    <a:bodyPr/>
                    <a:lstStyle/>
                    <a:p>
                      <a:pPr algn="ctr"/>
                      <a:r>
                        <a:rPr lang="fr-FR" sz="1400" dirty="0" smtClean="0"/>
                        <a:t>DESTINATION</a:t>
                      </a:r>
                      <a:endParaRPr lang="fr-FR" sz="1400" dirty="0"/>
                    </a:p>
                  </a:txBody>
                  <a:tcPr marL="91439" marR="91439" marT="45707" marB="45707" anchor="ctr"/>
                </a:tc>
                <a:tc hMerge="1">
                  <a:txBody>
                    <a:bodyPr/>
                    <a:lstStyle/>
                    <a:p>
                      <a:endParaRPr lang="fr-FR" dirty="0"/>
                    </a:p>
                  </a:txBody>
                  <a:tcPr/>
                </a:tc>
                <a:tc gridSpan="2">
                  <a:txBody>
                    <a:bodyPr/>
                    <a:lstStyle/>
                    <a:p>
                      <a:pPr algn="ctr"/>
                      <a:r>
                        <a:rPr lang="fr-FR" sz="1400" dirty="0" smtClean="0"/>
                        <a:t>PORT</a:t>
                      </a:r>
                      <a:r>
                        <a:rPr lang="fr-FR" sz="1400" baseline="0" dirty="0" smtClean="0"/>
                        <a:t> SOURCE</a:t>
                      </a:r>
                      <a:endParaRPr lang="fr-FR" sz="1400" dirty="0"/>
                    </a:p>
                  </a:txBody>
                  <a:tcPr marL="91439" marR="91439" marT="45707" marB="45707" anchor="ctr"/>
                </a:tc>
                <a:tc hMerge="1">
                  <a:txBody>
                    <a:bodyPr/>
                    <a:lstStyle/>
                    <a:p>
                      <a:pPr algn="ctr"/>
                      <a:endParaRPr lang="fr-FR" sz="1400" dirty="0"/>
                    </a:p>
                  </a:txBody>
                  <a:tcPr anchor="ct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400" dirty="0" smtClean="0"/>
                        <a:t>PORT</a:t>
                      </a:r>
                      <a:r>
                        <a:rPr lang="fr-FR" sz="1400" baseline="0" dirty="0" smtClean="0"/>
                        <a:t> DESTINATION</a:t>
                      </a:r>
                      <a:endParaRPr lang="fr-FR" sz="1400" dirty="0" smtClean="0"/>
                    </a:p>
                  </a:txBody>
                  <a:tcPr marL="91439" marR="91439" marT="45707" marB="45707" anchor="ctr"/>
                </a:tc>
                <a:tc hMerge="1">
                  <a:txBody>
                    <a:bodyPr/>
                    <a:lstStyle/>
                    <a:p>
                      <a:pPr algn="ctr"/>
                      <a:endParaRPr lang="fr-FR" sz="1400" dirty="0"/>
                    </a:p>
                  </a:txBody>
                  <a:tcPr anchor="ctr"/>
                </a:tc>
              </a:tr>
              <a:tr h="304800">
                <a:tc>
                  <a:txBody>
                    <a:bodyPr/>
                    <a:lstStyle/>
                    <a:p>
                      <a:pPr algn="ctr"/>
                      <a:r>
                        <a:rPr lang="fr-FR" sz="1400" b="1" dirty="0" smtClean="0">
                          <a:solidFill>
                            <a:schemeClr val="tx1"/>
                          </a:solidFill>
                          <a:latin typeface="Arial Narrow" pitchFamily="34" charset="0"/>
                        </a:rPr>
                        <a:t>Originale</a:t>
                      </a:r>
                      <a:endParaRPr lang="fr-FR" sz="1400" b="1" dirty="0">
                        <a:solidFill>
                          <a:schemeClr val="tx1"/>
                        </a:solidFill>
                        <a:latin typeface="Arial Narrow" pitchFamily="34" charset="0"/>
                      </a:endParaRPr>
                    </a:p>
                  </a:txBody>
                  <a:tcPr marL="91439" marR="91439" marT="45707" marB="45707" anchor="ctr"/>
                </a:tc>
                <a:tc>
                  <a:txBody>
                    <a:bodyPr/>
                    <a:lstStyle/>
                    <a:p>
                      <a:pPr algn="ctr"/>
                      <a:r>
                        <a:rPr lang="fr-FR" sz="1400" b="1" dirty="0" smtClean="0">
                          <a:solidFill>
                            <a:schemeClr val="tx1"/>
                          </a:solidFill>
                          <a:latin typeface="Arial Narrow" pitchFamily="34" charset="0"/>
                        </a:rPr>
                        <a:t>Translatée</a:t>
                      </a:r>
                      <a:endParaRPr lang="fr-FR" sz="1400" b="1" dirty="0">
                        <a:solidFill>
                          <a:schemeClr val="tx1"/>
                        </a:solidFill>
                        <a:latin typeface="Arial Narrow" pitchFamily="34" charset="0"/>
                      </a:endParaRPr>
                    </a:p>
                  </a:txBody>
                  <a:tcPr marL="91439" marR="91439" marT="45707" marB="45707" anchor="ctr"/>
                </a:tc>
                <a:tc>
                  <a:txBody>
                    <a:bodyPr/>
                    <a:lstStyle/>
                    <a:p>
                      <a:pPr algn="ctr"/>
                      <a:r>
                        <a:rPr lang="fr-FR" sz="1400" b="1" dirty="0" smtClean="0">
                          <a:solidFill>
                            <a:schemeClr val="tx1"/>
                          </a:solidFill>
                          <a:latin typeface="Arial Narrow" pitchFamily="34" charset="0"/>
                        </a:rPr>
                        <a:t>Originale</a:t>
                      </a:r>
                      <a:endParaRPr lang="fr-FR" sz="1400" b="1" dirty="0">
                        <a:solidFill>
                          <a:schemeClr val="tx1"/>
                        </a:solidFill>
                        <a:latin typeface="Arial Narrow" pitchFamily="34" charset="0"/>
                      </a:endParaRPr>
                    </a:p>
                  </a:txBody>
                  <a:tcPr marL="91439" marR="91439" marT="45707" marB="45707" anchor="ctr"/>
                </a:tc>
                <a:tc>
                  <a:txBody>
                    <a:bodyPr/>
                    <a:lstStyle/>
                    <a:p>
                      <a:pPr algn="ctr"/>
                      <a:r>
                        <a:rPr lang="fr-FR" sz="1400" b="1" dirty="0" smtClean="0">
                          <a:solidFill>
                            <a:schemeClr val="tx1"/>
                          </a:solidFill>
                          <a:latin typeface="Arial Narrow" pitchFamily="34" charset="0"/>
                        </a:rPr>
                        <a:t>Translatée</a:t>
                      </a:r>
                      <a:endParaRPr lang="fr-FR" sz="1400" b="1" dirty="0">
                        <a:solidFill>
                          <a:schemeClr val="tx1"/>
                        </a:solidFill>
                        <a:latin typeface="Arial Narrow" pitchFamily="34" charset="0"/>
                      </a:endParaRPr>
                    </a:p>
                  </a:txBody>
                  <a:tcPr marL="91439" marR="91439" marT="45707" marB="45707" anchor="ctr"/>
                </a:tc>
                <a:tc>
                  <a:txBody>
                    <a:bodyPr/>
                    <a:lstStyle/>
                    <a:p>
                      <a:pPr algn="ctr"/>
                      <a:r>
                        <a:rPr lang="fr-FR" sz="1400" b="1" dirty="0" smtClean="0">
                          <a:solidFill>
                            <a:schemeClr val="tx1"/>
                          </a:solidFill>
                          <a:latin typeface="Arial Narrow" pitchFamily="34" charset="0"/>
                        </a:rPr>
                        <a:t>Original</a:t>
                      </a:r>
                      <a:endParaRPr lang="fr-FR" sz="1400" b="1" dirty="0">
                        <a:solidFill>
                          <a:schemeClr val="tx1"/>
                        </a:solidFill>
                        <a:latin typeface="Arial Narrow" pitchFamily="34" charset="0"/>
                      </a:endParaRPr>
                    </a:p>
                  </a:txBody>
                  <a:tcPr marL="91439" marR="91439" marT="45707" marB="45707" anchor="ctr"/>
                </a:tc>
                <a:tc>
                  <a:txBody>
                    <a:bodyPr/>
                    <a:lstStyle/>
                    <a:p>
                      <a:pPr algn="ctr"/>
                      <a:r>
                        <a:rPr lang="fr-FR" sz="1400" b="1" dirty="0" smtClean="0">
                          <a:solidFill>
                            <a:schemeClr val="tx1"/>
                          </a:solidFill>
                          <a:latin typeface="Arial Narrow" pitchFamily="34" charset="0"/>
                        </a:rPr>
                        <a:t>Translaté</a:t>
                      </a:r>
                      <a:endParaRPr lang="fr-FR" sz="1400" b="1" dirty="0">
                        <a:solidFill>
                          <a:schemeClr val="tx1"/>
                        </a:solidFill>
                        <a:latin typeface="Arial Narrow" pitchFamily="34" charset="0"/>
                      </a:endParaRPr>
                    </a:p>
                  </a:txBody>
                  <a:tcPr marL="91439" marR="91439" marT="45707" marB="45707" anchor="ctr"/>
                </a:tc>
                <a:tc>
                  <a:txBody>
                    <a:bodyPr/>
                    <a:lstStyle/>
                    <a:p>
                      <a:pPr algn="ctr"/>
                      <a:r>
                        <a:rPr lang="fr-FR" sz="1400" b="1" dirty="0" smtClean="0">
                          <a:solidFill>
                            <a:schemeClr val="tx1"/>
                          </a:solidFill>
                          <a:latin typeface="Arial Narrow" pitchFamily="34" charset="0"/>
                        </a:rPr>
                        <a:t>Original</a:t>
                      </a:r>
                      <a:endParaRPr lang="fr-FR" sz="1400" b="1" dirty="0">
                        <a:solidFill>
                          <a:schemeClr val="tx1"/>
                        </a:solidFill>
                        <a:latin typeface="Arial Narrow" pitchFamily="34" charset="0"/>
                      </a:endParaRPr>
                    </a:p>
                  </a:txBody>
                  <a:tcPr marL="91439" marR="91439" marT="45707" marB="45707" anchor="ctr"/>
                </a:tc>
                <a:tc>
                  <a:txBody>
                    <a:bodyPr/>
                    <a:lstStyle/>
                    <a:p>
                      <a:pPr algn="ctr"/>
                      <a:r>
                        <a:rPr lang="fr-FR" sz="1400" b="1" dirty="0" smtClean="0">
                          <a:solidFill>
                            <a:schemeClr val="tx1"/>
                          </a:solidFill>
                          <a:latin typeface="Arial Narrow" pitchFamily="34" charset="0"/>
                        </a:rPr>
                        <a:t>Translaté</a:t>
                      </a:r>
                      <a:endParaRPr lang="fr-FR" sz="1400" b="1" dirty="0">
                        <a:solidFill>
                          <a:schemeClr val="tx1"/>
                        </a:solidFill>
                        <a:latin typeface="Arial Narrow" pitchFamily="34" charset="0"/>
                      </a:endParaRPr>
                    </a:p>
                  </a:txBody>
                  <a:tcPr marL="91439" marR="91439" marT="45707" marB="45707" anchor="ctr"/>
                </a:tc>
              </a:tr>
              <a:tr h="304800">
                <a:tc>
                  <a:txBody>
                    <a:bodyPr/>
                    <a:lstStyle/>
                    <a:p>
                      <a:pPr algn="ctr"/>
                      <a:endParaRPr lang="fr-FR" sz="1400" b="0" i="0" dirty="0">
                        <a:solidFill>
                          <a:schemeClr val="tx1"/>
                        </a:solidFill>
                        <a:latin typeface="Arial Narrow" pitchFamily="34" charset="0"/>
                      </a:endParaRPr>
                    </a:p>
                  </a:txBody>
                  <a:tcPr marL="91439" marR="91439" marT="45707" marB="45707"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400" b="0" i="0" dirty="0" smtClean="0">
                        <a:solidFill>
                          <a:schemeClr val="tx1"/>
                        </a:solidFill>
                        <a:latin typeface="Arial Narrow" pitchFamily="34" charset="0"/>
                      </a:endParaRPr>
                    </a:p>
                  </a:txBody>
                  <a:tcPr marL="91439" marR="91439" marT="45707" marB="45707"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400" b="0" i="0" dirty="0" smtClean="0">
                        <a:solidFill>
                          <a:schemeClr val="tx1"/>
                        </a:solidFill>
                        <a:latin typeface="Arial Narrow" pitchFamily="34" charset="0"/>
                      </a:endParaRPr>
                    </a:p>
                  </a:txBody>
                  <a:tcPr marL="91439" marR="91439" marT="45707" marB="45707"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400" b="0" i="0" dirty="0" smtClean="0">
                        <a:solidFill>
                          <a:schemeClr val="tx1"/>
                        </a:solidFill>
                        <a:latin typeface="Arial Narrow" pitchFamily="34" charset="0"/>
                      </a:endParaRPr>
                    </a:p>
                  </a:txBody>
                  <a:tcPr marL="91439" marR="91439" marT="45707" marB="45707" anchor="ctr"/>
                </a:tc>
                <a:tc>
                  <a:txBody>
                    <a:bodyPr/>
                    <a:lstStyle/>
                    <a:p>
                      <a:pPr algn="ctr"/>
                      <a:endParaRPr lang="fr-FR" sz="1400" b="0" i="0" dirty="0">
                        <a:solidFill>
                          <a:schemeClr val="tx1"/>
                        </a:solidFill>
                        <a:latin typeface="Arial Narrow" pitchFamily="34" charset="0"/>
                      </a:endParaRPr>
                    </a:p>
                  </a:txBody>
                  <a:tcPr marL="91439" marR="91439" marT="45707" marB="45707"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400" b="0" i="0" dirty="0" smtClean="0">
                        <a:solidFill>
                          <a:schemeClr val="tx1"/>
                        </a:solidFill>
                        <a:latin typeface="Arial Narrow" pitchFamily="34" charset="0"/>
                      </a:endParaRPr>
                    </a:p>
                  </a:txBody>
                  <a:tcPr marL="91439" marR="91439" marT="45707" marB="45707" anchor="ctr"/>
                </a:tc>
                <a:tc>
                  <a:txBody>
                    <a:bodyPr/>
                    <a:lstStyle/>
                    <a:p>
                      <a:pPr algn="ctr"/>
                      <a:endParaRPr lang="fr-FR" sz="1400" b="0" i="0" dirty="0">
                        <a:solidFill>
                          <a:schemeClr val="tx1"/>
                        </a:solidFill>
                        <a:latin typeface="Arial Narrow" pitchFamily="34" charset="0"/>
                      </a:endParaRPr>
                    </a:p>
                  </a:txBody>
                  <a:tcPr marL="91439" marR="91439" marT="45707" marB="45707" anchor="ctr"/>
                </a:tc>
                <a:tc>
                  <a:txBody>
                    <a:bodyPr/>
                    <a:lstStyle/>
                    <a:p>
                      <a:pPr algn="ctr"/>
                      <a:endParaRPr lang="fr-FR" sz="1400" b="0" i="0" dirty="0">
                        <a:solidFill>
                          <a:schemeClr val="tx1"/>
                        </a:solidFill>
                        <a:latin typeface="Arial Narrow" pitchFamily="34" charset="0"/>
                      </a:endParaRPr>
                    </a:p>
                  </a:txBody>
                  <a:tcPr marL="91439" marR="91439" marT="45707" marB="45707" anchor="ctr"/>
                </a:tc>
              </a:tr>
              <a:tr h="304800">
                <a:tc>
                  <a:txBody>
                    <a:bodyPr/>
                    <a:lstStyle/>
                    <a:p>
                      <a:pPr algn="ctr"/>
                      <a:endParaRPr lang="fr-FR" sz="1400" b="0" i="0" dirty="0">
                        <a:solidFill>
                          <a:schemeClr val="tx1"/>
                        </a:solidFill>
                        <a:latin typeface="Arial Narrow" pitchFamily="34" charset="0"/>
                      </a:endParaRPr>
                    </a:p>
                  </a:txBody>
                  <a:tcPr marL="91439" marR="91439" marT="45707" marB="45707"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400" b="0" i="0" dirty="0" smtClean="0">
                        <a:solidFill>
                          <a:schemeClr val="tx1"/>
                        </a:solidFill>
                        <a:latin typeface="Arial Narrow" pitchFamily="34" charset="0"/>
                      </a:endParaRPr>
                    </a:p>
                  </a:txBody>
                  <a:tcPr marL="91439" marR="91439" marT="45707" marB="45707" anchor="ctr"/>
                </a:tc>
                <a:tc>
                  <a:txBody>
                    <a:bodyPr/>
                    <a:lstStyle/>
                    <a:p>
                      <a:pPr algn="ctr"/>
                      <a:endParaRPr lang="fr-FR" sz="1400" b="0" i="0" dirty="0">
                        <a:solidFill>
                          <a:schemeClr val="tx1"/>
                        </a:solidFill>
                        <a:latin typeface="Arial Narrow" pitchFamily="34" charset="0"/>
                      </a:endParaRPr>
                    </a:p>
                  </a:txBody>
                  <a:tcPr marL="91439" marR="91439" marT="45707" marB="45707" anchor="ctr"/>
                </a:tc>
                <a:tc>
                  <a:txBody>
                    <a:bodyPr/>
                    <a:lstStyle/>
                    <a:p>
                      <a:pPr algn="ctr"/>
                      <a:endParaRPr lang="fr-FR" sz="1400" b="0" i="0" dirty="0">
                        <a:solidFill>
                          <a:schemeClr val="tx1"/>
                        </a:solidFill>
                        <a:latin typeface="Arial Narrow" pitchFamily="34" charset="0"/>
                      </a:endParaRPr>
                    </a:p>
                  </a:txBody>
                  <a:tcPr marL="91439" marR="91439" marT="45707" marB="45707" anchor="ctr"/>
                </a:tc>
                <a:tc>
                  <a:txBody>
                    <a:bodyPr/>
                    <a:lstStyle/>
                    <a:p>
                      <a:pPr algn="ctr"/>
                      <a:endParaRPr lang="fr-FR" sz="1400" b="0" i="0" dirty="0">
                        <a:solidFill>
                          <a:schemeClr val="tx1"/>
                        </a:solidFill>
                        <a:latin typeface="Arial Narrow" pitchFamily="34" charset="0"/>
                      </a:endParaRPr>
                    </a:p>
                  </a:txBody>
                  <a:tcPr marL="91439" marR="91439" marT="45707" marB="45707" anchor="ctr"/>
                </a:tc>
                <a:tc>
                  <a:txBody>
                    <a:bodyPr/>
                    <a:lstStyle/>
                    <a:p>
                      <a:pPr algn="ctr"/>
                      <a:endParaRPr lang="fr-FR" sz="1400" b="0" i="0" dirty="0">
                        <a:solidFill>
                          <a:schemeClr val="tx1"/>
                        </a:solidFill>
                        <a:latin typeface="Arial Narrow" pitchFamily="34" charset="0"/>
                      </a:endParaRPr>
                    </a:p>
                  </a:txBody>
                  <a:tcPr marL="91439" marR="91439" marT="45707" marB="45707" anchor="ctr"/>
                </a:tc>
                <a:tc>
                  <a:txBody>
                    <a:bodyPr/>
                    <a:lstStyle/>
                    <a:p>
                      <a:pPr algn="ctr"/>
                      <a:endParaRPr lang="fr-FR" sz="1400" b="0" i="0" dirty="0">
                        <a:solidFill>
                          <a:schemeClr val="tx1"/>
                        </a:solidFill>
                        <a:latin typeface="Arial Narrow" pitchFamily="34" charset="0"/>
                      </a:endParaRPr>
                    </a:p>
                  </a:txBody>
                  <a:tcPr marL="91439" marR="91439" marT="45707" marB="45707"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400" b="0" i="0" dirty="0" smtClean="0">
                        <a:solidFill>
                          <a:schemeClr val="tx1"/>
                        </a:solidFill>
                        <a:latin typeface="Arial Narrow" pitchFamily="34" charset="0"/>
                      </a:endParaRPr>
                    </a:p>
                  </a:txBody>
                  <a:tcPr marL="91439" marR="91439" marT="45707" marB="45707" anchor="ctr"/>
                </a:tc>
              </a:tr>
            </a:tbl>
          </a:graphicData>
        </a:graphic>
      </p:graphicFrame>
      <p:sp>
        <p:nvSpPr>
          <p:cNvPr id="37967" name="ZoneTexte 7"/>
          <p:cNvSpPr txBox="1">
            <a:spLocks noChangeArrowheads="1"/>
          </p:cNvSpPr>
          <p:nvPr/>
        </p:nvSpPr>
        <p:spPr bwMode="auto">
          <a:xfrm>
            <a:off x="142875" y="2714625"/>
            <a:ext cx="895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b="1"/>
              <a:t>Filtrage</a:t>
            </a:r>
          </a:p>
        </p:txBody>
      </p:sp>
      <p:sp>
        <p:nvSpPr>
          <p:cNvPr id="37968" name="ZoneTexte 8"/>
          <p:cNvSpPr txBox="1">
            <a:spLocks noChangeArrowheads="1"/>
          </p:cNvSpPr>
          <p:nvPr/>
        </p:nvSpPr>
        <p:spPr bwMode="auto">
          <a:xfrm>
            <a:off x="142875" y="4637088"/>
            <a:ext cx="2193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b="1"/>
              <a:t>Translation d’adresse</a:t>
            </a:r>
          </a:p>
        </p:txBody>
      </p:sp>
      <p:pic>
        <p:nvPicPr>
          <p:cNvPr id="3796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452563"/>
            <a:ext cx="1281112" cy="116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97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4413" y="1370013"/>
            <a:ext cx="1390650"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9" name="Connecteur droit 18"/>
          <p:cNvCxnSpPr/>
          <p:nvPr/>
        </p:nvCxnSpPr>
        <p:spPr>
          <a:xfrm flipH="1">
            <a:off x="2274888" y="2001838"/>
            <a:ext cx="163353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4" name="Connecteur droit 23"/>
          <p:cNvCxnSpPr/>
          <p:nvPr/>
        </p:nvCxnSpPr>
        <p:spPr>
          <a:xfrm flipH="1">
            <a:off x="2217738" y="2420938"/>
            <a:ext cx="5146675" cy="0"/>
          </a:xfrm>
          <a:prstGeom prst="line">
            <a:avLst/>
          </a:prstGeom>
          <a:ln w="57150">
            <a:solidFill>
              <a:srgbClr val="7030A0"/>
            </a:solidFill>
            <a:headEnd type="triangle"/>
          </a:ln>
        </p:spPr>
        <p:style>
          <a:lnRef idx="1">
            <a:schemeClr val="accent1"/>
          </a:lnRef>
          <a:fillRef idx="0">
            <a:schemeClr val="accent1"/>
          </a:fillRef>
          <a:effectRef idx="0">
            <a:schemeClr val="accent1"/>
          </a:effectRef>
          <a:fontRef idx="minor">
            <a:schemeClr val="tx1"/>
          </a:fontRef>
        </p:style>
      </p:cxnSp>
      <p:cxnSp>
        <p:nvCxnSpPr>
          <p:cNvPr id="25" name="Connecteur droit 24"/>
          <p:cNvCxnSpPr/>
          <p:nvPr/>
        </p:nvCxnSpPr>
        <p:spPr>
          <a:xfrm>
            <a:off x="2203450" y="1484313"/>
            <a:ext cx="5056188" cy="0"/>
          </a:xfrm>
          <a:prstGeom prst="line">
            <a:avLst/>
          </a:prstGeom>
          <a:ln w="57150">
            <a:solidFill>
              <a:srgbClr val="00B050"/>
            </a:solidFill>
            <a:headEnd type="triangle"/>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a:xfrm flipH="1" flipV="1">
            <a:off x="4919663" y="1989138"/>
            <a:ext cx="2524125" cy="0"/>
          </a:xfrm>
          <a:prstGeom prst="line">
            <a:avLst/>
          </a:prstGeom>
        </p:spPr>
        <p:style>
          <a:lnRef idx="3">
            <a:schemeClr val="accent1"/>
          </a:lnRef>
          <a:fillRef idx="0">
            <a:schemeClr val="accent1"/>
          </a:fillRef>
          <a:effectRef idx="2">
            <a:schemeClr val="accent1"/>
          </a:effectRef>
          <a:fontRef idx="minor">
            <a:schemeClr val="tx1"/>
          </a:fontRef>
        </p:style>
      </p:cxnSp>
      <p:pic>
        <p:nvPicPr>
          <p:cNvPr id="3797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8425" y="1628775"/>
            <a:ext cx="1011238"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ZoneTexte 7"/>
          <p:cNvSpPr txBox="1">
            <a:spLocks noChangeArrowheads="1"/>
          </p:cNvSpPr>
          <p:nvPr/>
        </p:nvSpPr>
        <p:spPr bwMode="auto">
          <a:xfrm>
            <a:off x="7827963" y="1620838"/>
            <a:ext cx="1136650" cy="30638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lgn="ctr">
              <a:defRPr/>
            </a:pPr>
            <a:r>
              <a:rPr lang="fr-FR" sz="1400" b="1" dirty="0">
                <a:solidFill>
                  <a:srgbClr val="C00000"/>
                </a:solidFill>
              </a:rPr>
              <a:t>INTERNET</a:t>
            </a:r>
            <a:endParaRPr lang="fr-FR" sz="1400" dirty="0">
              <a:solidFill>
                <a:srgbClr val="C00000"/>
              </a:solidFill>
            </a:endParaRPr>
          </a:p>
        </p:txBody>
      </p:sp>
      <p:sp>
        <p:nvSpPr>
          <p:cNvPr id="42" name="ZoneTexte 7"/>
          <p:cNvSpPr txBox="1">
            <a:spLocks noChangeArrowheads="1"/>
          </p:cNvSpPr>
          <p:nvPr/>
        </p:nvSpPr>
        <p:spPr bwMode="auto">
          <a:xfrm>
            <a:off x="255588" y="1517650"/>
            <a:ext cx="1220787" cy="95408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lgn="ctr">
              <a:defRPr/>
            </a:pPr>
            <a:r>
              <a:rPr lang="fr-FR" sz="1400" b="1" dirty="0">
                <a:solidFill>
                  <a:srgbClr val="C00000"/>
                </a:solidFill>
              </a:rPr>
              <a:t>Mon serveur web</a:t>
            </a:r>
          </a:p>
          <a:p>
            <a:pPr algn="ctr">
              <a:defRPr/>
            </a:pPr>
            <a:r>
              <a:rPr lang="fr-FR" sz="1400" dirty="0">
                <a:solidFill>
                  <a:srgbClr val="C00000"/>
                </a:solidFill>
              </a:rPr>
              <a:t>192.168.1.1</a:t>
            </a:r>
          </a:p>
          <a:p>
            <a:pPr algn="ctr">
              <a:defRPr/>
            </a:pPr>
            <a:r>
              <a:rPr lang="fr-FR" sz="1400" dirty="0">
                <a:solidFill>
                  <a:srgbClr val="C00000"/>
                </a:solidFill>
              </a:rPr>
              <a:t>(NAT : 8.8.4.2)</a:t>
            </a:r>
          </a:p>
        </p:txBody>
      </p:sp>
      <p:sp>
        <p:nvSpPr>
          <p:cNvPr id="43" name="ZoneTexte 7"/>
          <p:cNvSpPr txBox="1">
            <a:spLocks noChangeArrowheads="1"/>
          </p:cNvSpPr>
          <p:nvPr/>
        </p:nvSpPr>
        <p:spPr bwMode="auto">
          <a:xfrm>
            <a:off x="2627313" y="1651000"/>
            <a:ext cx="1136650" cy="2762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lgn="ctr">
              <a:defRPr/>
            </a:pPr>
            <a:r>
              <a:rPr lang="fr-FR" sz="1200" dirty="0">
                <a:solidFill>
                  <a:srgbClr val="C00000"/>
                </a:solidFill>
              </a:rPr>
              <a:t>192.168.1.254</a:t>
            </a:r>
          </a:p>
        </p:txBody>
      </p:sp>
      <p:sp>
        <p:nvSpPr>
          <p:cNvPr id="44" name="ZoneTexte 7"/>
          <p:cNvSpPr txBox="1">
            <a:spLocks noChangeArrowheads="1"/>
          </p:cNvSpPr>
          <p:nvPr/>
        </p:nvSpPr>
        <p:spPr bwMode="auto">
          <a:xfrm>
            <a:off x="4948238" y="2055813"/>
            <a:ext cx="1136650" cy="27781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lgn="ctr">
              <a:defRPr/>
            </a:pPr>
            <a:r>
              <a:rPr lang="fr-FR" sz="1200" dirty="0">
                <a:solidFill>
                  <a:srgbClr val="C00000"/>
                </a:solidFill>
              </a:rPr>
              <a:t>8.8.4.1</a:t>
            </a:r>
          </a:p>
        </p:txBody>
      </p:sp>
      <p:sp>
        <p:nvSpPr>
          <p:cNvPr id="46" name="ZoneTexte 7"/>
          <p:cNvSpPr txBox="1">
            <a:spLocks noChangeArrowheads="1"/>
          </p:cNvSpPr>
          <p:nvPr/>
        </p:nvSpPr>
        <p:spPr bwMode="auto">
          <a:xfrm>
            <a:off x="3846513" y="2411413"/>
            <a:ext cx="1135062" cy="369887"/>
          </a:xfrm>
          <a:prstGeom prst="rect">
            <a:avLst/>
          </a:prstGeom>
          <a:noFill/>
          <a:ln>
            <a:noFill/>
            <a:headEnd/>
            <a:tailEnd/>
          </a:ln>
        </p:spPr>
        <p:style>
          <a:lnRef idx="1">
            <a:schemeClr val="accent2"/>
          </a:lnRef>
          <a:fillRef idx="2">
            <a:schemeClr val="accent2"/>
          </a:fillRef>
          <a:effectRef idx="1">
            <a:schemeClr val="accent2"/>
          </a:effectRef>
          <a:fontRef idx="minor">
            <a:schemeClr val="dk1"/>
          </a:fontRef>
        </p:style>
        <p:txBody>
          <a:bodyPr>
            <a:spAutoFit/>
          </a:bodyPr>
          <a:lstStyle/>
          <a:p>
            <a:pPr algn="ctr">
              <a:defRPr/>
            </a:pPr>
            <a:r>
              <a:rPr lang="fr-FR" b="1" dirty="0" err="1">
                <a:solidFill>
                  <a:srgbClr val="C00000"/>
                </a:solidFill>
              </a:rPr>
              <a:t>https</a:t>
            </a:r>
            <a:endParaRPr lang="fr-FR" b="1" dirty="0">
              <a:solidFill>
                <a:srgbClr val="C00000"/>
              </a:solidFill>
            </a:endParaRPr>
          </a:p>
        </p:txBody>
      </p:sp>
      <p:sp>
        <p:nvSpPr>
          <p:cNvPr id="47" name="ZoneTexte 7"/>
          <p:cNvSpPr txBox="1">
            <a:spLocks noChangeArrowheads="1"/>
          </p:cNvSpPr>
          <p:nvPr/>
        </p:nvSpPr>
        <p:spPr bwMode="auto">
          <a:xfrm>
            <a:off x="5046663" y="1452563"/>
            <a:ext cx="1135062" cy="369887"/>
          </a:xfrm>
          <a:prstGeom prst="rect">
            <a:avLst/>
          </a:prstGeom>
          <a:noFill/>
          <a:ln>
            <a:noFill/>
            <a:headEnd/>
            <a:tailEnd/>
          </a:ln>
        </p:spPr>
        <p:style>
          <a:lnRef idx="1">
            <a:schemeClr val="accent2"/>
          </a:lnRef>
          <a:fillRef idx="2">
            <a:schemeClr val="accent2"/>
          </a:fillRef>
          <a:effectRef idx="1">
            <a:schemeClr val="accent2"/>
          </a:effectRef>
          <a:fontRef idx="minor">
            <a:schemeClr val="dk1"/>
          </a:fontRef>
        </p:style>
        <p:txBody>
          <a:bodyPr>
            <a:spAutoFit/>
          </a:bodyPr>
          <a:lstStyle/>
          <a:p>
            <a:pPr algn="ctr">
              <a:defRPr/>
            </a:pPr>
            <a:r>
              <a:rPr lang="fr-FR" b="1" dirty="0">
                <a:solidFill>
                  <a:srgbClr val="C00000"/>
                </a:solidFill>
              </a:rPr>
              <a:t>http</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Espace réservé du contenu 1"/>
          <p:cNvSpPr>
            <a:spLocks noGrp="1"/>
          </p:cNvSpPr>
          <p:nvPr>
            <p:ph idx="1"/>
          </p:nvPr>
        </p:nvSpPr>
        <p:spPr>
          <a:xfrm>
            <a:off x="285750" y="1357313"/>
            <a:ext cx="8572500" cy="4786312"/>
          </a:xfrm>
        </p:spPr>
        <p:txBody>
          <a:bodyPr/>
          <a:lstStyle/>
          <a:p>
            <a:endParaRPr lang="fr-FR" smtClean="0"/>
          </a:p>
        </p:txBody>
      </p:sp>
      <p:sp>
        <p:nvSpPr>
          <p:cNvPr id="38915" name="Titre 2"/>
          <p:cNvSpPr>
            <a:spLocks noGrp="1"/>
          </p:cNvSpPr>
          <p:nvPr>
            <p:ph type="title"/>
          </p:nvPr>
        </p:nvSpPr>
        <p:spPr>
          <a:xfrm>
            <a:off x="285750" y="714375"/>
            <a:ext cx="8572500" cy="500063"/>
          </a:xfrm>
        </p:spPr>
        <p:txBody>
          <a:bodyPr/>
          <a:lstStyle/>
          <a:p>
            <a:r>
              <a:rPr lang="fr-FR" smtClean="0"/>
              <a:t>Exercice n°2</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B6D85E7-CCE4-49D2-A5E8-93C749CD133B}" type="slidenum">
              <a:rPr lang="fr-FR">
                <a:solidFill>
                  <a:schemeClr val="bg1"/>
                </a:solidFill>
                <a:latin typeface="Calibri" panose="020F0502020204030204" pitchFamily="34" charset="0"/>
              </a:rPr>
              <a:pPr eaLnBrk="1" hangingPunct="1"/>
              <a:t>35</a:t>
            </a:fld>
            <a:endParaRPr lang="fr-FR">
              <a:solidFill>
                <a:schemeClr val="bg1"/>
              </a:solidFill>
              <a:latin typeface="Calibri" panose="020F0502020204030204" pitchFamily="34" charset="0"/>
            </a:endParaRPr>
          </a:p>
        </p:txBody>
      </p:sp>
      <p:pic>
        <p:nvPicPr>
          <p:cNvPr id="3891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1325" y="4156075"/>
            <a:ext cx="1125538"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625" y="4076700"/>
            <a:ext cx="1112838" cy="91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563" y="3881438"/>
            <a:ext cx="1400175"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2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64375" y="2362200"/>
            <a:ext cx="1323975" cy="106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Connecteur droit 5"/>
          <p:cNvCxnSpPr/>
          <p:nvPr/>
        </p:nvCxnSpPr>
        <p:spPr>
          <a:xfrm flipH="1">
            <a:off x="6646863" y="3225800"/>
            <a:ext cx="922337" cy="13096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Connecteur droit 12"/>
          <p:cNvCxnSpPr/>
          <p:nvPr/>
        </p:nvCxnSpPr>
        <p:spPr>
          <a:xfrm flipH="1">
            <a:off x="4589463" y="4551363"/>
            <a:ext cx="92075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Connecteur droit 14"/>
          <p:cNvCxnSpPr/>
          <p:nvPr/>
        </p:nvCxnSpPr>
        <p:spPr>
          <a:xfrm>
            <a:off x="4032250" y="3500438"/>
            <a:ext cx="0" cy="576262"/>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Connecteur droit 16"/>
          <p:cNvCxnSpPr>
            <a:stCxn id="38918" idx="1"/>
          </p:cNvCxnSpPr>
          <p:nvPr/>
        </p:nvCxnSpPr>
        <p:spPr>
          <a:xfrm flipH="1">
            <a:off x="2024063" y="4535488"/>
            <a:ext cx="1452562" cy="15875"/>
          </a:xfrm>
          <a:prstGeom prst="line">
            <a:avLst/>
          </a:prstGeom>
        </p:spPr>
        <p:style>
          <a:lnRef idx="3">
            <a:schemeClr val="accent1"/>
          </a:lnRef>
          <a:fillRef idx="0">
            <a:schemeClr val="accent1"/>
          </a:fillRef>
          <a:effectRef idx="2">
            <a:schemeClr val="accent1"/>
          </a:effectRef>
          <a:fontRef idx="minor">
            <a:schemeClr val="tx1"/>
          </a:fontRef>
        </p:style>
      </p:cxnSp>
      <p:pic>
        <p:nvPicPr>
          <p:cNvPr id="3892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2163" y="2224088"/>
            <a:ext cx="1400175"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ZoneTexte 7"/>
          <p:cNvSpPr txBox="1">
            <a:spLocks noChangeArrowheads="1"/>
          </p:cNvSpPr>
          <p:nvPr/>
        </p:nvSpPr>
        <p:spPr bwMode="auto">
          <a:xfrm>
            <a:off x="552450" y="3265488"/>
            <a:ext cx="2182813" cy="5238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p>
            <a:pPr algn="ctr">
              <a:defRPr/>
            </a:pPr>
            <a:r>
              <a:rPr lang="fr-FR" sz="1400" b="1" dirty="0">
                <a:solidFill>
                  <a:srgbClr val="C00000"/>
                </a:solidFill>
              </a:rPr>
              <a:t>Mon serveur SMTP interne</a:t>
            </a:r>
          </a:p>
          <a:p>
            <a:pPr algn="ctr">
              <a:defRPr/>
            </a:pPr>
            <a:r>
              <a:rPr lang="fr-FR" sz="1400" dirty="0">
                <a:solidFill>
                  <a:srgbClr val="C00000"/>
                </a:solidFill>
              </a:rPr>
              <a:t>10.44.10.10:8025</a:t>
            </a:r>
          </a:p>
        </p:txBody>
      </p:sp>
      <p:sp>
        <p:nvSpPr>
          <p:cNvPr id="22" name="ZoneTexte 7"/>
          <p:cNvSpPr txBox="1">
            <a:spLocks noChangeArrowheads="1"/>
          </p:cNvSpPr>
          <p:nvPr/>
        </p:nvSpPr>
        <p:spPr bwMode="auto">
          <a:xfrm>
            <a:off x="3011488" y="1341438"/>
            <a:ext cx="2043112" cy="73818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p>
            <a:pPr algn="ctr">
              <a:defRPr/>
            </a:pPr>
            <a:r>
              <a:rPr lang="fr-FR" sz="1400" b="1" dirty="0">
                <a:solidFill>
                  <a:srgbClr val="C00000"/>
                </a:solidFill>
              </a:rPr>
              <a:t>Mon serveur SMTP relais</a:t>
            </a:r>
          </a:p>
          <a:p>
            <a:pPr algn="ctr">
              <a:defRPr/>
            </a:pPr>
            <a:r>
              <a:rPr lang="fr-FR" sz="1400" dirty="0">
                <a:solidFill>
                  <a:srgbClr val="C00000"/>
                </a:solidFill>
              </a:rPr>
              <a:t>10.65.10.2:25</a:t>
            </a:r>
          </a:p>
          <a:p>
            <a:pPr algn="ctr">
              <a:defRPr/>
            </a:pPr>
            <a:r>
              <a:rPr lang="fr-FR" sz="1400" dirty="0">
                <a:solidFill>
                  <a:srgbClr val="C00000"/>
                </a:solidFill>
              </a:rPr>
              <a:t>(NAT : 194.2.0.21)</a:t>
            </a:r>
          </a:p>
        </p:txBody>
      </p:sp>
      <p:cxnSp>
        <p:nvCxnSpPr>
          <p:cNvPr id="14" name="Connecteur droit 13"/>
          <p:cNvCxnSpPr/>
          <p:nvPr/>
        </p:nvCxnSpPr>
        <p:spPr>
          <a:xfrm>
            <a:off x="4211638" y="2085975"/>
            <a:ext cx="0" cy="2279650"/>
          </a:xfrm>
          <a:prstGeom prst="line">
            <a:avLst/>
          </a:prstGeom>
          <a:ln w="57150">
            <a:solidFill>
              <a:srgbClr val="FFC000"/>
            </a:solidFill>
            <a:headEnd type="triangle"/>
          </a:ln>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a:xfrm>
            <a:off x="4211638" y="4365625"/>
            <a:ext cx="2016125"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1" name="Connecteur droit 30"/>
          <p:cNvCxnSpPr/>
          <p:nvPr/>
        </p:nvCxnSpPr>
        <p:spPr>
          <a:xfrm flipH="1">
            <a:off x="6227763" y="3203575"/>
            <a:ext cx="836612" cy="1162050"/>
          </a:xfrm>
          <a:prstGeom prst="line">
            <a:avLst/>
          </a:prstGeom>
          <a:ln w="57150">
            <a:solidFill>
              <a:srgbClr val="FFC000"/>
            </a:solidFill>
            <a:headEnd type="triangle"/>
          </a:ln>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p:nvCxnSpPr>
        <p:spPr>
          <a:xfrm>
            <a:off x="2024063" y="4724400"/>
            <a:ext cx="4276725"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7" name="Connecteur droit 36"/>
          <p:cNvCxnSpPr/>
          <p:nvPr/>
        </p:nvCxnSpPr>
        <p:spPr>
          <a:xfrm flipH="1">
            <a:off x="6300788" y="3203575"/>
            <a:ext cx="1008062" cy="1520825"/>
          </a:xfrm>
          <a:prstGeom prst="line">
            <a:avLst/>
          </a:prstGeom>
          <a:ln w="57150">
            <a:solidFill>
              <a:srgbClr val="7030A0"/>
            </a:solidFill>
            <a:headEnd type="triangle"/>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a:xfrm>
            <a:off x="3779838" y="2063750"/>
            <a:ext cx="0" cy="2279650"/>
          </a:xfrm>
          <a:prstGeom prst="line">
            <a:avLst/>
          </a:prstGeom>
          <a:ln w="57150">
            <a:solidFill>
              <a:srgbClr val="00B050"/>
            </a:solidFill>
            <a:headEnd type="triangle"/>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a:xfrm>
            <a:off x="2003425" y="4325938"/>
            <a:ext cx="1776413" cy="0"/>
          </a:xfrm>
          <a:prstGeom prst="line">
            <a:avLst/>
          </a:prstGeom>
          <a:ln w="57150">
            <a:solidFill>
              <a:srgbClr val="00B050"/>
            </a:solidFill>
            <a:headEnd type="triangle"/>
          </a:ln>
        </p:spPr>
        <p:style>
          <a:lnRef idx="1">
            <a:schemeClr val="accent1"/>
          </a:lnRef>
          <a:fillRef idx="0">
            <a:schemeClr val="accent1"/>
          </a:fillRef>
          <a:effectRef idx="0">
            <a:schemeClr val="accent1"/>
          </a:effectRef>
          <a:fontRef idx="minor">
            <a:schemeClr val="tx1"/>
          </a:fontRef>
        </p:style>
      </p:cxnSp>
      <p:sp>
        <p:nvSpPr>
          <p:cNvPr id="23" name="ZoneTexte 7"/>
          <p:cNvSpPr txBox="1">
            <a:spLocks noChangeArrowheads="1"/>
          </p:cNvSpPr>
          <p:nvPr/>
        </p:nvSpPr>
        <p:spPr bwMode="auto">
          <a:xfrm>
            <a:off x="3459163" y="5018088"/>
            <a:ext cx="1147762" cy="73818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p>
            <a:pPr algn="ctr">
              <a:defRPr/>
            </a:pPr>
            <a:r>
              <a:rPr lang="fr-FR" sz="1400" b="1" dirty="0">
                <a:solidFill>
                  <a:srgbClr val="C00000"/>
                </a:solidFill>
              </a:rPr>
              <a:t>Mon </a:t>
            </a:r>
            <a:r>
              <a:rPr lang="fr-FR" sz="1400" b="1" dirty="0" err="1">
                <a:solidFill>
                  <a:srgbClr val="C00000"/>
                </a:solidFill>
              </a:rPr>
              <a:t>parefeu</a:t>
            </a:r>
            <a:endParaRPr lang="fr-FR" sz="1400" b="1" dirty="0">
              <a:solidFill>
                <a:srgbClr val="C00000"/>
              </a:solidFill>
            </a:endParaRPr>
          </a:p>
          <a:p>
            <a:pPr algn="ctr">
              <a:defRPr/>
            </a:pPr>
            <a:r>
              <a:rPr lang="fr-FR" sz="1400" dirty="0">
                <a:solidFill>
                  <a:srgbClr val="C00000"/>
                </a:solidFill>
              </a:rPr>
              <a:t>IP publique</a:t>
            </a:r>
          </a:p>
          <a:p>
            <a:pPr algn="ctr">
              <a:defRPr/>
            </a:pPr>
            <a:r>
              <a:rPr lang="fr-FR" sz="1400" dirty="0">
                <a:solidFill>
                  <a:srgbClr val="C00000"/>
                </a:solidFill>
              </a:rPr>
              <a:t>194.2.0.20</a:t>
            </a:r>
          </a:p>
        </p:txBody>
      </p:sp>
      <p:sp>
        <p:nvSpPr>
          <p:cNvPr id="24" name="ZoneTexte 7"/>
          <p:cNvSpPr txBox="1">
            <a:spLocks noChangeArrowheads="1"/>
          </p:cNvSpPr>
          <p:nvPr/>
        </p:nvSpPr>
        <p:spPr bwMode="auto">
          <a:xfrm>
            <a:off x="6964363" y="2846388"/>
            <a:ext cx="1136650" cy="3079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lgn="ctr">
              <a:defRPr/>
            </a:pPr>
            <a:r>
              <a:rPr lang="fr-FR" sz="1400" b="1" dirty="0">
                <a:solidFill>
                  <a:srgbClr val="C00000"/>
                </a:solidFill>
              </a:rPr>
              <a:t>INTERNET</a:t>
            </a:r>
            <a:endParaRPr lang="fr-FR" sz="1400" dirty="0">
              <a:solidFill>
                <a:srgbClr val="C00000"/>
              </a:solidFill>
            </a:endParaRPr>
          </a:p>
        </p:txBody>
      </p:sp>
      <p:cxnSp>
        <p:nvCxnSpPr>
          <p:cNvPr id="45" name="Connecteur droit 44"/>
          <p:cNvCxnSpPr/>
          <p:nvPr/>
        </p:nvCxnSpPr>
        <p:spPr>
          <a:xfrm>
            <a:off x="5327650" y="5373688"/>
            <a:ext cx="390525"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 name="Connecteur droit 46"/>
          <p:cNvCxnSpPr/>
          <p:nvPr/>
        </p:nvCxnSpPr>
        <p:spPr>
          <a:xfrm>
            <a:off x="5314950" y="5661025"/>
            <a:ext cx="390525"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8" name="Connecteur droit 47"/>
          <p:cNvCxnSpPr/>
          <p:nvPr/>
        </p:nvCxnSpPr>
        <p:spPr>
          <a:xfrm>
            <a:off x="5340350" y="5949950"/>
            <a:ext cx="390525"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49" name="ZoneTexte 7"/>
          <p:cNvSpPr txBox="1">
            <a:spLocks noChangeArrowheads="1"/>
          </p:cNvSpPr>
          <p:nvPr/>
        </p:nvSpPr>
        <p:spPr bwMode="auto">
          <a:xfrm>
            <a:off x="5849938" y="5219700"/>
            <a:ext cx="1593850" cy="307975"/>
          </a:xfrm>
          <a:prstGeom prst="rect">
            <a:avLst/>
          </a:prstGeom>
          <a:noFill/>
          <a:ln>
            <a:noFill/>
            <a:headEnd/>
            <a:tailEnd/>
          </a:ln>
        </p:spPr>
        <p:style>
          <a:lnRef idx="1">
            <a:schemeClr val="accent2"/>
          </a:lnRef>
          <a:fillRef idx="2">
            <a:schemeClr val="accent2"/>
          </a:fillRef>
          <a:effectRef idx="1">
            <a:schemeClr val="accent2"/>
          </a:effectRef>
          <a:fontRef idx="minor">
            <a:schemeClr val="dk1"/>
          </a:fontRef>
        </p:style>
        <p:txBody>
          <a:bodyPr wrap="none">
            <a:spAutoFit/>
          </a:bodyPr>
          <a:lstStyle/>
          <a:p>
            <a:pPr algn="ctr">
              <a:defRPr/>
            </a:pPr>
            <a:r>
              <a:rPr lang="fr-FR" sz="1400" b="1" dirty="0">
                <a:solidFill>
                  <a:srgbClr val="C00000"/>
                </a:solidFill>
              </a:rPr>
              <a:t>Flux de messagerie</a:t>
            </a:r>
            <a:endParaRPr lang="fr-FR" sz="1400" dirty="0">
              <a:solidFill>
                <a:srgbClr val="C00000"/>
              </a:solidFill>
            </a:endParaRPr>
          </a:p>
        </p:txBody>
      </p:sp>
      <p:sp>
        <p:nvSpPr>
          <p:cNvPr id="50" name="ZoneTexte 7"/>
          <p:cNvSpPr txBox="1">
            <a:spLocks noChangeArrowheads="1"/>
          </p:cNvSpPr>
          <p:nvPr/>
        </p:nvSpPr>
        <p:spPr bwMode="auto">
          <a:xfrm>
            <a:off x="5857875" y="5507038"/>
            <a:ext cx="1593850" cy="307975"/>
          </a:xfrm>
          <a:prstGeom prst="rect">
            <a:avLst/>
          </a:prstGeom>
          <a:noFill/>
          <a:ln>
            <a:noFill/>
            <a:headEnd/>
            <a:tailEnd/>
          </a:ln>
        </p:spPr>
        <p:style>
          <a:lnRef idx="1">
            <a:schemeClr val="accent2"/>
          </a:lnRef>
          <a:fillRef idx="2">
            <a:schemeClr val="accent2"/>
          </a:fillRef>
          <a:effectRef idx="1">
            <a:schemeClr val="accent2"/>
          </a:effectRef>
          <a:fontRef idx="minor">
            <a:schemeClr val="dk1"/>
          </a:fontRef>
        </p:style>
        <p:txBody>
          <a:bodyPr wrap="none">
            <a:spAutoFit/>
          </a:bodyPr>
          <a:lstStyle/>
          <a:p>
            <a:pPr algn="ctr">
              <a:defRPr/>
            </a:pPr>
            <a:r>
              <a:rPr lang="fr-FR" sz="1400" b="1" dirty="0">
                <a:solidFill>
                  <a:srgbClr val="C00000"/>
                </a:solidFill>
              </a:rPr>
              <a:t>Flux de messagerie</a:t>
            </a:r>
            <a:endParaRPr lang="fr-FR" sz="1400" dirty="0">
              <a:solidFill>
                <a:srgbClr val="C00000"/>
              </a:solidFill>
            </a:endParaRPr>
          </a:p>
        </p:txBody>
      </p:sp>
      <p:sp>
        <p:nvSpPr>
          <p:cNvPr id="51" name="ZoneTexte 7"/>
          <p:cNvSpPr txBox="1">
            <a:spLocks noChangeArrowheads="1"/>
          </p:cNvSpPr>
          <p:nvPr/>
        </p:nvSpPr>
        <p:spPr bwMode="auto">
          <a:xfrm>
            <a:off x="5853113" y="5795963"/>
            <a:ext cx="2174875" cy="307975"/>
          </a:xfrm>
          <a:prstGeom prst="rect">
            <a:avLst/>
          </a:prstGeom>
          <a:noFill/>
          <a:ln>
            <a:noFill/>
            <a:headEnd/>
            <a:tailEnd/>
          </a:ln>
        </p:spPr>
        <p:style>
          <a:lnRef idx="1">
            <a:schemeClr val="accent2"/>
          </a:lnRef>
          <a:fillRef idx="2">
            <a:schemeClr val="accent2"/>
          </a:fillRef>
          <a:effectRef idx="1">
            <a:schemeClr val="accent2"/>
          </a:effectRef>
          <a:fontRef idx="minor">
            <a:schemeClr val="dk1"/>
          </a:fontRef>
        </p:style>
        <p:txBody>
          <a:bodyPr wrap="none">
            <a:spAutoFit/>
          </a:bodyPr>
          <a:lstStyle/>
          <a:p>
            <a:pPr algn="ctr">
              <a:defRPr/>
            </a:pPr>
            <a:r>
              <a:rPr lang="fr-FR" sz="1400" b="1" dirty="0">
                <a:solidFill>
                  <a:srgbClr val="C00000"/>
                </a:solidFill>
              </a:rPr>
              <a:t>Flux de navigation internet</a:t>
            </a:r>
            <a:endParaRPr lang="fr-FR" sz="1400" dirty="0">
              <a:solidFill>
                <a:srgbClr val="C0000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Espace réservé du contenu 1"/>
          <p:cNvSpPr>
            <a:spLocks noGrp="1"/>
          </p:cNvSpPr>
          <p:nvPr>
            <p:ph idx="1"/>
          </p:nvPr>
        </p:nvSpPr>
        <p:spPr>
          <a:xfrm>
            <a:off x="285750" y="1357313"/>
            <a:ext cx="8572500" cy="4786312"/>
          </a:xfrm>
        </p:spPr>
        <p:txBody>
          <a:bodyPr/>
          <a:lstStyle/>
          <a:p>
            <a:endParaRPr lang="fr-FR" smtClean="0"/>
          </a:p>
        </p:txBody>
      </p:sp>
      <p:sp>
        <p:nvSpPr>
          <p:cNvPr id="39939" name="Titre 2"/>
          <p:cNvSpPr>
            <a:spLocks noGrp="1"/>
          </p:cNvSpPr>
          <p:nvPr>
            <p:ph type="title"/>
          </p:nvPr>
        </p:nvSpPr>
        <p:spPr>
          <a:xfrm>
            <a:off x="285750" y="714375"/>
            <a:ext cx="8572500" cy="500063"/>
          </a:xfrm>
        </p:spPr>
        <p:txBody>
          <a:bodyPr/>
          <a:lstStyle/>
          <a:p>
            <a:r>
              <a:rPr lang="fr-FR" smtClean="0"/>
              <a:t>Exercice n°2</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56F334-4855-4CE8-A2AA-5345974DE2FA}" type="slidenum">
              <a:rPr lang="fr-FR">
                <a:solidFill>
                  <a:schemeClr val="bg1"/>
                </a:solidFill>
                <a:latin typeface="Calibri" panose="020F0502020204030204" pitchFamily="34" charset="0"/>
              </a:rPr>
              <a:pPr eaLnBrk="1" hangingPunct="1"/>
              <a:t>36</a:t>
            </a:fld>
            <a:endParaRPr lang="fr-FR">
              <a:solidFill>
                <a:schemeClr val="bg1"/>
              </a:solidFill>
              <a:latin typeface="Calibri" panose="020F0502020204030204" pitchFamily="34" charset="0"/>
            </a:endParaRPr>
          </a:p>
        </p:txBody>
      </p:sp>
      <p:sp>
        <p:nvSpPr>
          <p:cNvPr id="39941" name="Espace réservé du contenu 2"/>
          <p:cNvSpPr txBox="1">
            <a:spLocks/>
          </p:cNvSpPr>
          <p:nvPr/>
        </p:nvSpPr>
        <p:spPr bwMode="auto">
          <a:xfrm>
            <a:off x="214313" y="857250"/>
            <a:ext cx="8715375" cy="535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Clr>
                <a:srgbClr val="FF6600"/>
              </a:buClr>
              <a:buFont typeface="Arial" panose="020B0604020202020204" pitchFamily="34" charset="0"/>
              <a:buNone/>
            </a:pPr>
            <a:endParaRPr lang="fr-FR" sz="2400">
              <a:solidFill>
                <a:srgbClr val="1E1F6E"/>
              </a:solidFill>
              <a:cs typeface="Arial" panose="020B0604020202020204" pitchFamily="34" charset="0"/>
            </a:endParaRPr>
          </a:p>
          <a:p>
            <a:pPr>
              <a:spcBef>
                <a:spcPct val="20000"/>
              </a:spcBef>
              <a:buClr>
                <a:srgbClr val="FF6600"/>
              </a:buClr>
              <a:buFont typeface="Arial" panose="020B0604020202020204" pitchFamily="34" charset="0"/>
              <a:buNone/>
            </a:pPr>
            <a:endParaRPr lang="fr-FR" sz="2400">
              <a:solidFill>
                <a:srgbClr val="1E1F6E"/>
              </a:solidFill>
              <a:cs typeface="Arial" panose="020B0604020202020204" pitchFamily="34" charset="0"/>
            </a:endParaRPr>
          </a:p>
        </p:txBody>
      </p:sp>
      <p:graphicFrame>
        <p:nvGraphicFramePr>
          <p:cNvPr id="6" name="Tableau 5"/>
          <p:cNvGraphicFramePr>
            <a:graphicFrameLocks noGrp="1"/>
          </p:cNvGraphicFramePr>
          <p:nvPr>
            <p:extLst>
              <p:ext uri="{D42A27DB-BD31-4B8C-83A1-F6EECF244321}">
                <p14:modId xmlns:p14="http://schemas.microsoft.com/office/powerpoint/2010/main" val="3364593659"/>
              </p:ext>
            </p:extLst>
          </p:nvPr>
        </p:nvGraphicFramePr>
        <p:xfrm>
          <a:off x="285750" y="1341438"/>
          <a:ext cx="8534400" cy="2323095"/>
        </p:xfrm>
        <a:graphic>
          <a:graphicData uri="http://schemas.openxmlformats.org/drawingml/2006/table">
            <a:tbl>
              <a:tblPr firstRow="1" bandRow="1">
                <a:tableStyleId>{5C22544A-7EE6-4342-B048-85BDC9FD1C3A}</a:tableStyleId>
              </a:tblPr>
              <a:tblGrid>
                <a:gridCol w="1706880"/>
                <a:gridCol w="1706880"/>
                <a:gridCol w="1706880"/>
                <a:gridCol w="1706880"/>
                <a:gridCol w="1706880"/>
              </a:tblGrid>
              <a:tr h="251287">
                <a:tc>
                  <a:txBody>
                    <a:bodyPr/>
                    <a:lstStyle/>
                    <a:p>
                      <a:pPr algn="ctr"/>
                      <a:r>
                        <a:rPr lang="fr-FR" sz="1000" b="1" dirty="0" smtClean="0"/>
                        <a:t>Source</a:t>
                      </a:r>
                      <a:endParaRPr lang="fr-FR" sz="1000" b="1" dirty="0"/>
                    </a:p>
                  </a:txBody>
                  <a:tcPr marL="91436" marR="91436" marT="45668" marB="45668" anchor="ctr"/>
                </a:tc>
                <a:tc>
                  <a:txBody>
                    <a:bodyPr/>
                    <a:lstStyle/>
                    <a:p>
                      <a:pPr algn="ctr"/>
                      <a:r>
                        <a:rPr lang="fr-FR" sz="1000" b="1" dirty="0" smtClean="0"/>
                        <a:t>Destination</a:t>
                      </a:r>
                      <a:endParaRPr lang="fr-FR" sz="1000" b="1" dirty="0"/>
                    </a:p>
                  </a:txBody>
                  <a:tcPr marL="91436" marR="91436" marT="45668" marB="45668" anchor="ctr"/>
                </a:tc>
                <a:tc>
                  <a:txBody>
                    <a:bodyPr/>
                    <a:lstStyle/>
                    <a:p>
                      <a:pPr algn="ctr"/>
                      <a:r>
                        <a:rPr lang="fr-FR" sz="1000" b="1" dirty="0" smtClean="0"/>
                        <a:t>Port source</a:t>
                      </a:r>
                      <a:endParaRPr lang="fr-FR" sz="1000" b="1" dirty="0"/>
                    </a:p>
                  </a:txBody>
                  <a:tcPr marL="91436" marR="91436" marT="45668" marB="45668" anchor="ctr"/>
                </a:tc>
                <a:tc>
                  <a:txBody>
                    <a:bodyPr/>
                    <a:lstStyle/>
                    <a:p>
                      <a:pPr algn="ctr"/>
                      <a:r>
                        <a:rPr lang="fr-FR" sz="1000" b="1" dirty="0" smtClean="0"/>
                        <a:t>Port destination</a:t>
                      </a:r>
                      <a:endParaRPr lang="fr-FR" sz="1000" b="1" dirty="0"/>
                    </a:p>
                  </a:txBody>
                  <a:tcPr marL="91436" marR="91436" marT="45668" marB="45668" anchor="ctr"/>
                </a:tc>
                <a:tc>
                  <a:txBody>
                    <a:bodyPr/>
                    <a:lstStyle/>
                    <a:p>
                      <a:pPr algn="ctr"/>
                      <a:r>
                        <a:rPr lang="fr-FR" sz="1000" b="1" dirty="0" smtClean="0"/>
                        <a:t>Action</a:t>
                      </a:r>
                      <a:endParaRPr lang="fr-FR" sz="1000" b="1" dirty="0"/>
                    </a:p>
                  </a:txBody>
                  <a:tcPr marL="91436" marR="91436" marT="45668" marB="45668" anchor="ctr"/>
                </a:tc>
              </a:tr>
              <a:tr h="25890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100" b="0" dirty="0" smtClean="0">
                        <a:solidFill>
                          <a:schemeClr val="tx1"/>
                        </a:solidFill>
                        <a:latin typeface="Arial Narrow" pitchFamily="34" charset="0"/>
                        <a:cs typeface="Arial" pitchFamily="34" charset="0"/>
                      </a:endParaRPr>
                    </a:p>
                  </a:txBody>
                  <a:tcPr marL="91436" marR="91436" marT="45668" marB="45668" anchor="ctr">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100" b="0" dirty="0" smtClean="0">
                        <a:solidFill>
                          <a:schemeClr val="tx1"/>
                        </a:solidFill>
                        <a:latin typeface="Arial Narrow" pitchFamily="34" charset="0"/>
                        <a:cs typeface="Arial" pitchFamily="34" charset="0"/>
                      </a:endParaRPr>
                    </a:p>
                  </a:txBody>
                  <a:tcPr marL="91436" marR="91436" marT="45668" marB="45668" anchor="ctr">
                    <a:solidFill>
                      <a:schemeClr val="bg2"/>
                    </a:solidFill>
                  </a:tcPr>
                </a:tc>
                <a:tc>
                  <a:txBody>
                    <a:bodyPr/>
                    <a:lstStyle/>
                    <a:p>
                      <a:pPr algn="ctr"/>
                      <a:endParaRPr lang="fr-FR" sz="1100" b="0" dirty="0">
                        <a:solidFill>
                          <a:schemeClr val="tx1"/>
                        </a:solidFill>
                        <a:latin typeface="Arial Narrow" pitchFamily="34" charset="0"/>
                        <a:cs typeface="Arial" pitchFamily="34" charset="0"/>
                      </a:endParaRPr>
                    </a:p>
                  </a:txBody>
                  <a:tcPr marL="91436" marR="91436" marT="45668" marB="45668" anchor="ctr">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000" b="0" dirty="0" smtClean="0">
                        <a:solidFill>
                          <a:schemeClr val="tx1"/>
                        </a:solidFill>
                        <a:latin typeface="Arial Narrow" pitchFamily="34" charset="0"/>
                        <a:cs typeface="Arial" pitchFamily="34" charset="0"/>
                      </a:endParaRPr>
                    </a:p>
                  </a:txBody>
                  <a:tcPr marL="91436" marR="91436" marT="45668" marB="45668" anchor="ctr">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100" b="0" dirty="0" smtClean="0">
                        <a:solidFill>
                          <a:schemeClr val="tx1"/>
                        </a:solidFill>
                        <a:latin typeface="Arial Narrow" pitchFamily="34" charset="0"/>
                        <a:cs typeface="Arial" pitchFamily="34" charset="0"/>
                      </a:endParaRPr>
                    </a:p>
                  </a:txBody>
                  <a:tcPr marL="91436" marR="91436" marT="45668" marB="45668" anchor="ctr">
                    <a:solidFill>
                      <a:schemeClr val="bg2"/>
                    </a:solidFill>
                  </a:tcPr>
                </a:tc>
              </a:tr>
              <a:tr h="25890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100" b="0" dirty="0" smtClean="0">
                        <a:solidFill>
                          <a:schemeClr val="tx1"/>
                        </a:solidFill>
                        <a:latin typeface="Arial Narrow" pitchFamily="34" charset="0"/>
                        <a:cs typeface="Arial" pitchFamily="34" charset="0"/>
                      </a:endParaRPr>
                    </a:p>
                  </a:txBody>
                  <a:tcPr marL="91436" marR="91436" marT="45668" marB="45668" anchor="ctr">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100" b="0" dirty="0" smtClean="0">
                        <a:solidFill>
                          <a:schemeClr val="tx1"/>
                        </a:solidFill>
                        <a:latin typeface="Arial Narrow" pitchFamily="34" charset="0"/>
                        <a:cs typeface="Arial" pitchFamily="34" charset="0"/>
                      </a:endParaRPr>
                    </a:p>
                  </a:txBody>
                  <a:tcPr marL="91436" marR="91436" marT="45668" marB="45668" anchor="ctr">
                    <a:solidFill>
                      <a:schemeClr val="bg2"/>
                    </a:solidFill>
                  </a:tcPr>
                </a:tc>
                <a:tc>
                  <a:txBody>
                    <a:bodyPr/>
                    <a:lstStyle/>
                    <a:p>
                      <a:pPr algn="ctr"/>
                      <a:endParaRPr lang="fr-FR" sz="1100" b="0" dirty="0">
                        <a:solidFill>
                          <a:schemeClr val="tx1"/>
                        </a:solidFill>
                        <a:latin typeface="Arial Narrow" pitchFamily="34" charset="0"/>
                        <a:cs typeface="Arial" pitchFamily="34" charset="0"/>
                      </a:endParaRPr>
                    </a:p>
                  </a:txBody>
                  <a:tcPr marL="91436" marR="91436" marT="45668" marB="45668" anchor="ctr">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000" b="0" dirty="0" smtClean="0">
                        <a:solidFill>
                          <a:schemeClr val="tx1"/>
                        </a:solidFill>
                        <a:latin typeface="Arial Narrow" pitchFamily="34" charset="0"/>
                        <a:cs typeface="Arial" pitchFamily="34" charset="0"/>
                      </a:endParaRPr>
                    </a:p>
                  </a:txBody>
                  <a:tcPr marL="91436" marR="91436" marT="45668" marB="45668" anchor="ctr">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100" b="0" dirty="0" smtClean="0">
                        <a:solidFill>
                          <a:schemeClr val="tx1"/>
                        </a:solidFill>
                        <a:latin typeface="Arial Narrow" pitchFamily="34" charset="0"/>
                        <a:cs typeface="Arial" pitchFamily="34" charset="0"/>
                      </a:endParaRPr>
                    </a:p>
                  </a:txBody>
                  <a:tcPr marL="91436" marR="91436" marT="45668" marB="45668" anchor="ctr">
                    <a:solidFill>
                      <a:schemeClr val="bg2"/>
                    </a:solidFill>
                  </a:tcPr>
                </a:tc>
              </a:tr>
              <a:tr h="25890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100" b="0" dirty="0" smtClean="0">
                        <a:solidFill>
                          <a:schemeClr val="tx1"/>
                        </a:solidFill>
                        <a:latin typeface="Arial Narrow" pitchFamily="34" charset="0"/>
                        <a:cs typeface="Arial" pitchFamily="34" charset="0"/>
                      </a:endParaRPr>
                    </a:p>
                  </a:txBody>
                  <a:tcPr marL="91436" marR="91436" marT="45668" marB="45668" anchor="ctr">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100" b="0" dirty="0" smtClean="0">
                        <a:solidFill>
                          <a:schemeClr val="tx1"/>
                        </a:solidFill>
                        <a:latin typeface="Arial Narrow" pitchFamily="34" charset="0"/>
                        <a:cs typeface="Arial" pitchFamily="34" charset="0"/>
                      </a:endParaRPr>
                    </a:p>
                  </a:txBody>
                  <a:tcPr marL="91436" marR="91436" marT="45668" marB="45668" anchor="ctr">
                    <a:solidFill>
                      <a:schemeClr val="bg2"/>
                    </a:solidFill>
                  </a:tcPr>
                </a:tc>
                <a:tc>
                  <a:txBody>
                    <a:bodyPr/>
                    <a:lstStyle/>
                    <a:p>
                      <a:pPr algn="ctr"/>
                      <a:endParaRPr lang="fr-FR" sz="1100" b="0" dirty="0">
                        <a:latin typeface="Arial Narrow" pitchFamily="34" charset="0"/>
                      </a:endParaRPr>
                    </a:p>
                  </a:txBody>
                  <a:tcPr marL="91436" marR="91436" marT="45668" marB="45668" anchor="ctr">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000" b="0" dirty="0" smtClean="0">
                        <a:solidFill>
                          <a:schemeClr val="tx1"/>
                        </a:solidFill>
                        <a:latin typeface="Arial Narrow" pitchFamily="34" charset="0"/>
                        <a:cs typeface="Arial" pitchFamily="34" charset="0"/>
                      </a:endParaRPr>
                    </a:p>
                  </a:txBody>
                  <a:tcPr marL="91436" marR="91436" marT="45668" marB="45668" anchor="ctr">
                    <a:solidFill>
                      <a:schemeClr val="bg2"/>
                    </a:solidFill>
                  </a:tcPr>
                </a:tc>
                <a:tc>
                  <a:txBody>
                    <a:bodyPr/>
                    <a:lstStyle/>
                    <a:p>
                      <a:pPr algn="ctr"/>
                      <a:endParaRPr lang="fr-FR" sz="1100" b="0" dirty="0">
                        <a:latin typeface="Arial Narrow" pitchFamily="34" charset="0"/>
                      </a:endParaRPr>
                    </a:p>
                  </a:txBody>
                  <a:tcPr marL="91436" marR="91436" marT="45668" marB="45668" anchor="ctr">
                    <a:solidFill>
                      <a:schemeClr val="bg2"/>
                    </a:solidFill>
                  </a:tcPr>
                </a:tc>
              </a:tr>
              <a:tr h="25890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100" b="0" dirty="0" smtClean="0">
                        <a:solidFill>
                          <a:schemeClr val="tx1"/>
                        </a:solidFill>
                        <a:latin typeface="Arial Narrow" pitchFamily="34" charset="0"/>
                        <a:cs typeface="Arial" pitchFamily="34" charset="0"/>
                      </a:endParaRPr>
                    </a:p>
                  </a:txBody>
                  <a:tcPr marL="91436" marR="91436" marT="45668" marB="45668" anchor="ctr">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100" b="0" dirty="0" smtClean="0">
                        <a:solidFill>
                          <a:schemeClr val="tx1"/>
                        </a:solidFill>
                        <a:latin typeface="Arial Narrow" pitchFamily="34" charset="0"/>
                        <a:cs typeface="Arial" pitchFamily="34" charset="0"/>
                      </a:endParaRPr>
                    </a:p>
                  </a:txBody>
                  <a:tcPr marL="91436" marR="91436" marT="45668" marB="45668" anchor="ctr">
                    <a:solidFill>
                      <a:schemeClr val="bg2"/>
                    </a:solidFill>
                  </a:tcPr>
                </a:tc>
                <a:tc>
                  <a:txBody>
                    <a:bodyPr/>
                    <a:lstStyle/>
                    <a:p>
                      <a:pPr algn="ctr"/>
                      <a:endParaRPr lang="fr-FR" sz="1100" b="0" dirty="0">
                        <a:latin typeface="Arial Narrow" pitchFamily="34" charset="0"/>
                      </a:endParaRPr>
                    </a:p>
                  </a:txBody>
                  <a:tcPr marL="91436" marR="91436" marT="45668" marB="45668" anchor="ctr">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000" b="0" dirty="0" smtClean="0">
                        <a:solidFill>
                          <a:schemeClr val="tx1"/>
                        </a:solidFill>
                        <a:latin typeface="Arial Narrow" pitchFamily="34" charset="0"/>
                        <a:cs typeface="Arial" pitchFamily="34" charset="0"/>
                      </a:endParaRPr>
                    </a:p>
                  </a:txBody>
                  <a:tcPr marL="91436" marR="91436" marT="45668" marB="45668" anchor="ctr">
                    <a:solidFill>
                      <a:schemeClr val="bg2"/>
                    </a:solidFill>
                  </a:tcPr>
                </a:tc>
                <a:tc>
                  <a:txBody>
                    <a:bodyPr/>
                    <a:lstStyle/>
                    <a:p>
                      <a:pPr algn="ctr"/>
                      <a:endParaRPr lang="fr-FR" sz="1100" b="0" dirty="0">
                        <a:latin typeface="Arial Narrow" pitchFamily="34" charset="0"/>
                      </a:endParaRPr>
                    </a:p>
                  </a:txBody>
                  <a:tcPr marL="91436" marR="91436" marT="45668" marB="45668" anchor="ctr">
                    <a:solidFill>
                      <a:schemeClr val="bg2"/>
                    </a:solidFill>
                  </a:tcPr>
                </a:tc>
              </a:tr>
              <a:tr h="25890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100" b="0" dirty="0" smtClean="0">
                        <a:solidFill>
                          <a:schemeClr val="tx1"/>
                        </a:solidFill>
                        <a:latin typeface="Arial Narrow" pitchFamily="34" charset="0"/>
                        <a:cs typeface="Arial" pitchFamily="34" charset="0"/>
                      </a:endParaRPr>
                    </a:p>
                  </a:txBody>
                  <a:tcPr marL="91436" marR="91436" marT="45668" marB="45668" anchor="ctr">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100" b="0" dirty="0" smtClean="0">
                        <a:solidFill>
                          <a:schemeClr val="tx1"/>
                        </a:solidFill>
                        <a:latin typeface="Arial Narrow" pitchFamily="34" charset="0"/>
                        <a:cs typeface="Arial" pitchFamily="34" charset="0"/>
                      </a:endParaRPr>
                    </a:p>
                  </a:txBody>
                  <a:tcPr marL="91436" marR="91436" marT="45668" marB="45668" anchor="ctr">
                    <a:solidFill>
                      <a:schemeClr val="bg2"/>
                    </a:solidFill>
                  </a:tcPr>
                </a:tc>
                <a:tc>
                  <a:txBody>
                    <a:bodyPr/>
                    <a:lstStyle/>
                    <a:p>
                      <a:pPr algn="ctr"/>
                      <a:endParaRPr lang="fr-FR" sz="1100" b="0" dirty="0">
                        <a:solidFill>
                          <a:schemeClr val="tx1"/>
                        </a:solidFill>
                        <a:latin typeface="Arial Narrow" pitchFamily="34" charset="0"/>
                        <a:cs typeface="Arial" pitchFamily="34" charset="0"/>
                      </a:endParaRPr>
                    </a:p>
                  </a:txBody>
                  <a:tcPr marL="91436" marR="91436" marT="45668" marB="45668" anchor="ctr">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000" b="0" dirty="0" smtClean="0">
                        <a:solidFill>
                          <a:schemeClr val="tx1"/>
                        </a:solidFill>
                        <a:latin typeface="Arial Narrow" pitchFamily="34" charset="0"/>
                        <a:cs typeface="Arial" pitchFamily="34" charset="0"/>
                      </a:endParaRPr>
                    </a:p>
                  </a:txBody>
                  <a:tcPr marL="91436" marR="91436" marT="45668" marB="45668" anchor="ctr">
                    <a:solidFill>
                      <a:schemeClr val="bg2"/>
                    </a:solidFill>
                  </a:tcPr>
                </a:tc>
                <a:tc>
                  <a:txBody>
                    <a:bodyPr/>
                    <a:lstStyle/>
                    <a:p>
                      <a:pPr algn="ctr"/>
                      <a:endParaRPr lang="fr-FR" sz="1100" b="0" dirty="0">
                        <a:solidFill>
                          <a:schemeClr val="tx1"/>
                        </a:solidFill>
                        <a:latin typeface="Arial Narrow" pitchFamily="34" charset="0"/>
                        <a:cs typeface="Arial" pitchFamily="34" charset="0"/>
                      </a:endParaRPr>
                    </a:p>
                  </a:txBody>
                  <a:tcPr marL="91436" marR="91436" marT="45668" marB="45668" anchor="ctr">
                    <a:solidFill>
                      <a:schemeClr val="bg2"/>
                    </a:solidFill>
                  </a:tcPr>
                </a:tc>
              </a:tr>
              <a:tr h="25890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100" b="0" dirty="0" smtClean="0">
                        <a:solidFill>
                          <a:schemeClr val="tx1"/>
                        </a:solidFill>
                        <a:latin typeface="Arial Narrow" pitchFamily="34" charset="0"/>
                        <a:cs typeface="Arial" pitchFamily="34" charset="0"/>
                      </a:endParaRPr>
                    </a:p>
                  </a:txBody>
                  <a:tcPr marL="91436" marR="91436" marT="45668" marB="45668" anchor="ctr">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100" b="0" dirty="0" smtClean="0">
                        <a:solidFill>
                          <a:schemeClr val="tx1"/>
                        </a:solidFill>
                        <a:latin typeface="Arial Narrow" pitchFamily="34" charset="0"/>
                        <a:cs typeface="Arial" pitchFamily="34" charset="0"/>
                      </a:endParaRPr>
                    </a:p>
                  </a:txBody>
                  <a:tcPr marL="91436" marR="91436" marT="45668" marB="45668" anchor="ctr">
                    <a:solidFill>
                      <a:schemeClr val="bg2"/>
                    </a:solidFill>
                  </a:tcPr>
                </a:tc>
                <a:tc>
                  <a:txBody>
                    <a:bodyPr/>
                    <a:lstStyle/>
                    <a:p>
                      <a:pPr algn="ctr"/>
                      <a:endParaRPr lang="fr-FR" sz="1100" b="0" dirty="0">
                        <a:latin typeface="Arial Narrow" pitchFamily="34" charset="0"/>
                      </a:endParaRPr>
                    </a:p>
                  </a:txBody>
                  <a:tcPr marL="91436" marR="91436" marT="45668" marB="45668" anchor="ctr">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000" b="0" dirty="0" smtClean="0">
                        <a:latin typeface="Arial Narrow" pitchFamily="34" charset="0"/>
                      </a:endParaRPr>
                    </a:p>
                  </a:txBody>
                  <a:tcPr marL="91436" marR="91436" marT="45668" marB="45668" anchor="ctr">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100" b="0" dirty="0" smtClean="0">
                        <a:solidFill>
                          <a:schemeClr val="tx1"/>
                        </a:solidFill>
                        <a:latin typeface="Arial Narrow" pitchFamily="34" charset="0"/>
                        <a:cs typeface="Arial" pitchFamily="34" charset="0"/>
                      </a:endParaRPr>
                    </a:p>
                  </a:txBody>
                  <a:tcPr marL="91436" marR="91436" marT="45668" marB="45668" anchor="ctr">
                    <a:solidFill>
                      <a:schemeClr val="bg2"/>
                    </a:solidFill>
                  </a:tcPr>
                </a:tc>
              </a:tr>
              <a:tr h="25890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100" b="0" dirty="0" smtClean="0">
                        <a:solidFill>
                          <a:schemeClr val="tx1"/>
                        </a:solidFill>
                        <a:latin typeface="Arial Narrow" pitchFamily="34" charset="0"/>
                        <a:cs typeface="Arial" pitchFamily="34" charset="0"/>
                      </a:endParaRPr>
                    </a:p>
                  </a:txBody>
                  <a:tcPr marL="91436" marR="91436" marT="45668" marB="45668" anchor="ctr">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100" b="0" dirty="0" smtClean="0">
                        <a:solidFill>
                          <a:schemeClr val="tx1"/>
                        </a:solidFill>
                        <a:latin typeface="Arial Narrow" pitchFamily="34" charset="0"/>
                        <a:cs typeface="Arial" pitchFamily="34" charset="0"/>
                      </a:endParaRPr>
                    </a:p>
                  </a:txBody>
                  <a:tcPr marL="91436" marR="91436" marT="45668" marB="45668" anchor="ctr">
                    <a:solidFill>
                      <a:schemeClr val="bg2"/>
                    </a:solidFill>
                  </a:tcPr>
                </a:tc>
                <a:tc>
                  <a:txBody>
                    <a:bodyPr/>
                    <a:lstStyle/>
                    <a:p>
                      <a:pPr algn="ctr"/>
                      <a:endParaRPr lang="fr-FR" sz="1100" b="0" dirty="0">
                        <a:latin typeface="Arial Narrow" pitchFamily="34" charset="0"/>
                      </a:endParaRPr>
                    </a:p>
                  </a:txBody>
                  <a:tcPr marL="91436" marR="91436" marT="45668" marB="45668" anchor="ctr">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000" b="0" dirty="0" smtClean="0">
                        <a:latin typeface="Arial Narrow" pitchFamily="34" charset="0"/>
                      </a:endParaRPr>
                    </a:p>
                  </a:txBody>
                  <a:tcPr marL="91436" marR="91436" marT="45668" marB="45668" anchor="ctr">
                    <a:solidFill>
                      <a:schemeClr val="bg2"/>
                    </a:solidFill>
                  </a:tcPr>
                </a:tc>
                <a:tc>
                  <a:txBody>
                    <a:bodyPr/>
                    <a:lstStyle/>
                    <a:p>
                      <a:pPr algn="ctr"/>
                      <a:endParaRPr lang="fr-FR" sz="1100" b="0" dirty="0">
                        <a:latin typeface="Arial Narrow" pitchFamily="34" charset="0"/>
                      </a:endParaRPr>
                    </a:p>
                  </a:txBody>
                  <a:tcPr marL="91436" marR="91436" marT="45668" marB="45668" anchor="ctr">
                    <a:solidFill>
                      <a:schemeClr val="bg2"/>
                    </a:solidFill>
                  </a:tcPr>
                </a:tc>
              </a:tr>
              <a:tr h="25890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100" b="1" dirty="0" smtClean="0">
                          <a:solidFill>
                            <a:schemeClr val="tx1"/>
                          </a:solidFill>
                          <a:latin typeface="Arial Narrow" pitchFamily="34" charset="0"/>
                          <a:cs typeface="Arial" pitchFamily="34" charset="0"/>
                        </a:rPr>
                        <a:t>*</a:t>
                      </a:r>
                    </a:p>
                  </a:txBody>
                  <a:tcPr marL="91436" marR="91436" marT="45668" marB="45668" anchor="ctr">
                    <a:solidFill>
                      <a:schemeClr val="accent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100" b="1" dirty="0" smtClean="0">
                          <a:latin typeface="Arial Narrow" pitchFamily="34" charset="0"/>
                        </a:rPr>
                        <a:t>*</a:t>
                      </a:r>
                    </a:p>
                  </a:txBody>
                  <a:tcPr marL="91436" marR="91436" marT="45668" marB="45668" anchor="ctr">
                    <a:solidFill>
                      <a:schemeClr val="accent2">
                        <a:lumMod val="40000"/>
                        <a:lumOff val="60000"/>
                      </a:schemeClr>
                    </a:solidFill>
                  </a:tcPr>
                </a:tc>
                <a:tc>
                  <a:txBody>
                    <a:bodyPr/>
                    <a:lstStyle/>
                    <a:p>
                      <a:pPr algn="ctr"/>
                      <a:r>
                        <a:rPr lang="fr-FR" sz="1100" b="1" dirty="0" smtClean="0">
                          <a:latin typeface="Arial Narrow" pitchFamily="34" charset="0"/>
                        </a:rPr>
                        <a:t>*</a:t>
                      </a:r>
                      <a:endParaRPr lang="fr-FR" sz="1100" b="1" dirty="0">
                        <a:latin typeface="Arial Narrow" pitchFamily="34" charset="0"/>
                      </a:endParaRPr>
                    </a:p>
                  </a:txBody>
                  <a:tcPr marL="91436" marR="91436" marT="45668" marB="45668" anchor="ctr">
                    <a:solidFill>
                      <a:schemeClr val="accent2">
                        <a:lumMod val="40000"/>
                        <a:lumOff val="60000"/>
                      </a:schemeClr>
                    </a:solidFill>
                  </a:tcPr>
                </a:tc>
                <a:tc>
                  <a:txBody>
                    <a:bodyPr/>
                    <a:lstStyle/>
                    <a:p>
                      <a:pPr algn="ctr"/>
                      <a:r>
                        <a:rPr lang="fr-FR" sz="1100" b="1" dirty="0" smtClean="0">
                          <a:latin typeface="Arial Narrow" pitchFamily="34" charset="0"/>
                        </a:rPr>
                        <a:t>*</a:t>
                      </a:r>
                      <a:endParaRPr lang="fr-FR" sz="1100" b="1" dirty="0">
                        <a:latin typeface="Arial Narrow" pitchFamily="34" charset="0"/>
                      </a:endParaRPr>
                    </a:p>
                  </a:txBody>
                  <a:tcPr marL="91436" marR="91436" marT="45668" marB="45668" anchor="ctr">
                    <a:solidFill>
                      <a:schemeClr val="accent2">
                        <a:lumMod val="40000"/>
                        <a:lumOff val="60000"/>
                      </a:schemeClr>
                    </a:solidFill>
                  </a:tcPr>
                </a:tc>
                <a:tc>
                  <a:txBody>
                    <a:bodyPr/>
                    <a:lstStyle/>
                    <a:p>
                      <a:pPr algn="ctr"/>
                      <a:r>
                        <a:rPr lang="fr-FR" sz="1100" b="1" dirty="0" smtClean="0">
                          <a:latin typeface="Arial Narrow" pitchFamily="34" charset="0"/>
                        </a:rPr>
                        <a:t>DENY</a:t>
                      </a:r>
                      <a:endParaRPr lang="fr-FR" sz="1100" b="1" dirty="0">
                        <a:latin typeface="Arial Narrow" pitchFamily="34" charset="0"/>
                      </a:endParaRPr>
                    </a:p>
                  </a:txBody>
                  <a:tcPr marL="91436" marR="91436" marT="45668" marB="45668" anchor="ctr">
                    <a:solidFill>
                      <a:schemeClr val="accent2">
                        <a:lumMod val="40000"/>
                        <a:lumOff val="60000"/>
                      </a:schemeClr>
                    </a:solidFill>
                  </a:tcPr>
                </a:tc>
              </a:tr>
            </a:tbl>
          </a:graphicData>
        </a:graphic>
      </p:graphicFrame>
      <p:graphicFrame>
        <p:nvGraphicFramePr>
          <p:cNvPr id="7" name="Tableau 6"/>
          <p:cNvGraphicFramePr>
            <a:graphicFrameLocks noGrp="1"/>
          </p:cNvGraphicFramePr>
          <p:nvPr>
            <p:extLst>
              <p:ext uri="{D42A27DB-BD31-4B8C-83A1-F6EECF244321}">
                <p14:modId xmlns:p14="http://schemas.microsoft.com/office/powerpoint/2010/main" val="3832178841"/>
              </p:ext>
            </p:extLst>
          </p:nvPr>
        </p:nvGraphicFramePr>
        <p:xfrm>
          <a:off x="179388" y="3979863"/>
          <a:ext cx="8786816" cy="2186002"/>
        </p:xfrm>
        <a:graphic>
          <a:graphicData uri="http://schemas.openxmlformats.org/drawingml/2006/table">
            <a:tbl>
              <a:tblPr firstRow="1" bandRow="1">
                <a:tableStyleId>{5C22544A-7EE6-4342-B048-85BDC9FD1C3A}</a:tableStyleId>
              </a:tblPr>
              <a:tblGrid>
                <a:gridCol w="1098352"/>
                <a:gridCol w="1098352"/>
                <a:gridCol w="1098352"/>
                <a:gridCol w="1098352"/>
                <a:gridCol w="1098352"/>
                <a:gridCol w="1098352"/>
                <a:gridCol w="1098352"/>
                <a:gridCol w="1098352"/>
              </a:tblGrid>
              <a:tr h="299234">
                <a:tc gridSpan="2">
                  <a:txBody>
                    <a:bodyPr/>
                    <a:lstStyle/>
                    <a:p>
                      <a:pPr algn="ctr"/>
                      <a:r>
                        <a:rPr lang="fr-FR" sz="1200" dirty="0" smtClean="0"/>
                        <a:t>SOURCE</a:t>
                      </a:r>
                      <a:endParaRPr lang="fr-FR" sz="1200" dirty="0"/>
                    </a:p>
                  </a:txBody>
                  <a:tcPr marL="91439" marR="91439" marT="45694" marB="45694" anchor="ctr"/>
                </a:tc>
                <a:tc hMerge="1">
                  <a:txBody>
                    <a:bodyPr/>
                    <a:lstStyle/>
                    <a:p>
                      <a:endParaRPr lang="fr-FR" dirty="0"/>
                    </a:p>
                  </a:txBody>
                  <a:tcPr/>
                </a:tc>
                <a:tc gridSpan="2">
                  <a:txBody>
                    <a:bodyPr/>
                    <a:lstStyle/>
                    <a:p>
                      <a:pPr algn="ctr"/>
                      <a:r>
                        <a:rPr lang="fr-FR" sz="1200" dirty="0" smtClean="0"/>
                        <a:t>DESTINATION</a:t>
                      </a:r>
                      <a:endParaRPr lang="fr-FR" sz="1200" dirty="0"/>
                    </a:p>
                  </a:txBody>
                  <a:tcPr marL="91439" marR="91439" marT="45694" marB="45694" anchor="ctr"/>
                </a:tc>
                <a:tc hMerge="1">
                  <a:txBody>
                    <a:bodyPr/>
                    <a:lstStyle/>
                    <a:p>
                      <a:endParaRPr lang="fr-FR" dirty="0"/>
                    </a:p>
                  </a:txBody>
                  <a:tcPr/>
                </a:tc>
                <a:tc gridSpan="2">
                  <a:txBody>
                    <a:bodyPr/>
                    <a:lstStyle/>
                    <a:p>
                      <a:pPr algn="ctr"/>
                      <a:r>
                        <a:rPr lang="fr-FR" sz="1200" dirty="0" smtClean="0"/>
                        <a:t>PORT</a:t>
                      </a:r>
                      <a:r>
                        <a:rPr lang="fr-FR" sz="1200" baseline="0" dirty="0" smtClean="0"/>
                        <a:t> SOURCE</a:t>
                      </a:r>
                      <a:endParaRPr lang="fr-FR" sz="1200" dirty="0"/>
                    </a:p>
                  </a:txBody>
                  <a:tcPr marL="91439" marR="91439" marT="45694" marB="45694" anchor="ctr"/>
                </a:tc>
                <a:tc hMerge="1">
                  <a:txBody>
                    <a:bodyPr/>
                    <a:lstStyle/>
                    <a:p>
                      <a:pPr algn="ctr"/>
                      <a:endParaRPr lang="fr-FR" sz="1400" dirty="0"/>
                    </a:p>
                  </a:txBody>
                  <a:tcPr anchor="ct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200" dirty="0" smtClean="0"/>
                        <a:t>PORT</a:t>
                      </a:r>
                      <a:r>
                        <a:rPr lang="fr-FR" sz="1200" baseline="0" dirty="0" smtClean="0"/>
                        <a:t> DESTINATION</a:t>
                      </a:r>
                      <a:endParaRPr lang="fr-FR" sz="1200" dirty="0" smtClean="0"/>
                    </a:p>
                  </a:txBody>
                  <a:tcPr marL="91439" marR="91439" marT="45694" marB="45694" anchor="ctr"/>
                </a:tc>
                <a:tc hMerge="1">
                  <a:txBody>
                    <a:bodyPr/>
                    <a:lstStyle/>
                    <a:p>
                      <a:pPr algn="ctr"/>
                      <a:endParaRPr lang="fr-FR" sz="1400" dirty="0"/>
                    </a:p>
                  </a:txBody>
                  <a:tcPr anchor="ctr"/>
                </a:tc>
              </a:tr>
              <a:tr h="304745">
                <a:tc>
                  <a:txBody>
                    <a:bodyPr/>
                    <a:lstStyle/>
                    <a:p>
                      <a:pPr algn="ctr"/>
                      <a:r>
                        <a:rPr lang="fr-FR" sz="1400" b="1" dirty="0" smtClean="0">
                          <a:latin typeface="Arial Narrow" pitchFamily="34" charset="0"/>
                        </a:rPr>
                        <a:t>Originale</a:t>
                      </a:r>
                      <a:endParaRPr lang="fr-FR" sz="1400" b="1" dirty="0">
                        <a:latin typeface="Arial Narrow" pitchFamily="34" charset="0"/>
                      </a:endParaRPr>
                    </a:p>
                  </a:txBody>
                  <a:tcPr marL="91439" marR="91439" marT="45694" marB="45694" anchor="ctr"/>
                </a:tc>
                <a:tc>
                  <a:txBody>
                    <a:bodyPr/>
                    <a:lstStyle/>
                    <a:p>
                      <a:pPr algn="ctr"/>
                      <a:r>
                        <a:rPr lang="fr-FR" sz="1400" b="1" dirty="0" smtClean="0">
                          <a:latin typeface="Arial Narrow" pitchFamily="34" charset="0"/>
                        </a:rPr>
                        <a:t>Translatée</a:t>
                      </a:r>
                      <a:endParaRPr lang="fr-FR" sz="1400" b="1" dirty="0">
                        <a:latin typeface="Arial Narrow" pitchFamily="34" charset="0"/>
                      </a:endParaRPr>
                    </a:p>
                  </a:txBody>
                  <a:tcPr marL="91439" marR="91439" marT="45694" marB="45694" anchor="ctr"/>
                </a:tc>
                <a:tc>
                  <a:txBody>
                    <a:bodyPr/>
                    <a:lstStyle/>
                    <a:p>
                      <a:pPr algn="ctr"/>
                      <a:r>
                        <a:rPr lang="fr-FR" sz="1400" b="1" dirty="0" smtClean="0">
                          <a:latin typeface="Arial Narrow" pitchFamily="34" charset="0"/>
                        </a:rPr>
                        <a:t>Originale</a:t>
                      </a:r>
                      <a:endParaRPr lang="fr-FR" sz="1400" b="1" dirty="0">
                        <a:latin typeface="Arial Narrow" pitchFamily="34" charset="0"/>
                      </a:endParaRPr>
                    </a:p>
                  </a:txBody>
                  <a:tcPr marL="91439" marR="91439" marT="45694" marB="45694" anchor="ctr"/>
                </a:tc>
                <a:tc>
                  <a:txBody>
                    <a:bodyPr/>
                    <a:lstStyle/>
                    <a:p>
                      <a:pPr algn="ctr"/>
                      <a:r>
                        <a:rPr lang="fr-FR" sz="1400" b="1" dirty="0" smtClean="0">
                          <a:latin typeface="Arial Narrow" pitchFamily="34" charset="0"/>
                        </a:rPr>
                        <a:t>Translatée</a:t>
                      </a:r>
                      <a:endParaRPr lang="fr-FR" sz="1400" b="1" dirty="0">
                        <a:latin typeface="Arial Narrow" pitchFamily="34" charset="0"/>
                      </a:endParaRPr>
                    </a:p>
                  </a:txBody>
                  <a:tcPr marL="91439" marR="91439" marT="45694" marB="45694" anchor="ctr"/>
                </a:tc>
                <a:tc>
                  <a:txBody>
                    <a:bodyPr/>
                    <a:lstStyle/>
                    <a:p>
                      <a:pPr algn="ctr"/>
                      <a:r>
                        <a:rPr lang="fr-FR" sz="1400" b="1" dirty="0" smtClean="0">
                          <a:latin typeface="Arial Narrow" pitchFamily="34" charset="0"/>
                        </a:rPr>
                        <a:t>Original</a:t>
                      </a:r>
                      <a:endParaRPr lang="fr-FR" sz="1400" b="1" dirty="0">
                        <a:latin typeface="Arial Narrow" pitchFamily="34" charset="0"/>
                      </a:endParaRPr>
                    </a:p>
                  </a:txBody>
                  <a:tcPr marL="91439" marR="91439" marT="45694" marB="45694" anchor="ctr"/>
                </a:tc>
                <a:tc>
                  <a:txBody>
                    <a:bodyPr/>
                    <a:lstStyle/>
                    <a:p>
                      <a:pPr algn="ctr"/>
                      <a:r>
                        <a:rPr lang="fr-FR" sz="1400" b="1" dirty="0" smtClean="0">
                          <a:latin typeface="Arial Narrow" pitchFamily="34" charset="0"/>
                        </a:rPr>
                        <a:t>Translaté</a:t>
                      </a:r>
                      <a:endParaRPr lang="fr-FR" sz="1400" b="1" dirty="0">
                        <a:latin typeface="Arial Narrow" pitchFamily="34" charset="0"/>
                      </a:endParaRPr>
                    </a:p>
                  </a:txBody>
                  <a:tcPr marL="91439" marR="91439" marT="45694" marB="45694" anchor="ctr"/>
                </a:tc>
                <a:tc>
                  <a:txBody>
                    <a:bodyPr/>
                    <a:lstStyle/>
                    <a:p>
                      <a:pPr algn="ctr"/>
                      <a:r>
                        <a:rPr lang="fr-FR" sz="1400" b="1" dirty="0" smtClean="0">
                          <a:latin typeface="Arial Narrow" pitchFamily="34" charset="0"/>
                        </a:rPr>
                        <a:t>Original</a:t>
                      </a:r>
                      <a:endParaRPr lang="fr-FR" sz="1400" b="1" dirty="0">
                        <a:latin typeface="Arial Narrow" pitchFamily="34" charset="0"/>
                      </a:endParaRPr>
                    </a:p>
                  </a:txBody>
                  <a:tcPr marL="91439" marR="91439" marT="45694" marB="45694" anchor="ctr"/>
                </a:tc>
                <a:tc>
                  <a:txBody>
                    <a:bodyPr/>
                    <a:lstStyle/>
                    <a:p>
                      <a:pPr algn="ctr"/>
                      <a:r>
                        <a:rPr lang="fr-FR" sz="1400" b="1" dirty="0" smtClean="0">
                          <a:latin typeface="Arial Narrow" pitchFamily="34" charset="0"/>
                        </a:rPr>
                        <a:t>Translaté</a:t>
                      </a:r>
                      <a:endParaRPr lang="fr-FR" sz="1400" b="1" dirty="0">
                        <a:latin typeface="Arial Narrow" pitchFamily="34" charset="0"/>
                      </a:endParaRPr>
                    </a:p>
                  </a:txBody>
                  <a:tcPr marL="91439" marR="91439" marT="45694" marB="45694" anchor="ctr"/>
                </a:tc>
              </a:tr>
              <a:tr h="3047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400" b="0" dirty="0" smtClean="0">
                        <a:solidFill>
                          <a:schemeClr val="tx1"/>
                        </a:solidFill>
                        <a:latin typeface="Arial Narrow" pitchFamily="34" charset="0"/>
                      </a:endParaRPr>
                    </a:p>
                  </a:txBody>
                  <a:tcPr marL="91439" marR="91439" marT="45694" marB="45694" anchor="ctr"/>
                </a:tc>
                <a:tc>
                  <a:txBody>
                    <a:bodyPr/>
                    <a:lstStyle/>
                    <a:p>
                      <a:pPr algn="ctr"/>
                      <a:endParaRPr lang="fr-FR" sz="1400" b="0" dirty="0">
                        <a:solidFill>
                          <a:schemeClr val="tx1"/>
                        </a:solidFill>
                        <a:latin typeface="Arial Narrow" pitchFamily="34" charset="0"/>
                      </a:endParaRPr>
                    </a:p>
                  </a:txBody>
                  <a:tcPr marL="91439" marR="91439" marT="45694" marB="4569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400" b="0" dirty="0" smtClean="0">
                        <a:solidFill>
                          <a:schemeClr val="tx1"/>
                        </a:solidFill>
                        <a:latin typeface="Arial Narrow" pitchFamily="34" charset="0"/>
                      </a:endParaRPr>
                    </a:p>
                  </a:txBody>
                  <a:tcPr marL="91439" marR="91439" marT="45694" marB="45694" anchor="ctr"/>
                </a:tc>
                <a:tc>
                  <a:txBody>
                    <a:bodyPr/>
                    <a:lstStyle/>
                    <a:p>
                      <a:pPr algn="ctr"/>
                      <a:endParaRPr lang="fr-FR" sz="1400" b="0" dirty="0">
                        <a:solidFill>
                          <a:schemeClr val="tx1"/>
                        </a:solidFill>
                        <a:latin typeface="Arial Narrow" pitchFamily="34" charset="0"/>
                      </a:endParaRPr>
                    </a:p>
                  </a:txBody>
                  <a:tcPr marL="91439" marR="91439" marT="45694" marB="45694" anchor="ctr"/>
                </a:tc>
                <a:tc>
                  <a:txBody>
                    <a:bodyPr/>
                    <a:lstStyle/>
                    <a:p>
                      <a:pPr algn="ctr"/>
                      <a:endParaRPr lang="fr-FR" sz="1400" b="0" dirty="0">
                        <a:solidFill>
                          <a:schemeClr val="tx1"/>
                        </a:solidFill>
                        <a:latin typeface="Arial Narrow" pitchFamily="34" charset="0"/>
                      </a:endParaRPr>
                    </a:p>
                  </a:txBody>
                  <a:tcPr marL="91439" marR="91439" marT="45694" marB="45694" anchor="ctr"/>
                </a:tc>
                <a:tc>
                  <a:txBody>
                    <a:bodyPr/>
                    <a:lstStyle/>
                    <a:p>
                      <a:pPr algn="ctr"/>
                      <a:endParaRPr lang="fr-FR" sz="1400" b="0" dirty="0">
                        <a:solidFill>
                          <a:schemeClr val="tx1"/>
                        </a:solidFill>
                        <a:latin typeface="Arial Narrow" pitchFamily="34" charset="0"/>
                      </a:endParaRPr>
                    </a:p>
                  </a:txBody>
                  <a:tcPr marL="91439" marR="91439" marT="45694" marB="45694" anchor="ctr"/>
                </a:tc>
                <a:tc>
                  <a:txBody>
                    <a:bodyPr/>
                    <a:lstStyle/>
                    <a:p>
                      <a:pPr algn="ctr"/>
                      <a:endParaRPr lang="fr-FR" sz="1400" b="0" dirty="0">
                        <a:solidFill>
                          <a:schemeClr val="tx1"/>
                        </a:solidFill>
                        <a:latin typeface="Arial Narrow" pitchFamily="34" charset="0"/>
                      </a:endParaRPr>
                    </a:p>
                  </a:txBody>
                  <a:tcPr marL="91439" marR="91439" marT="45694" marB="45694" anchor="ctr"/>
                </a:tc>
                <a:tc>
                  <a:txBody>
                    <a:bodyPr/>
                    <a:lstStyle/>
                    <a:p>
                      <a:pPr algn="ctr"/>
                      <a:endParaRPr lang="fr-FR" sz="1400" b="0" dirty="0">
                        <a:solidFill>
                          <a:schemeClr val="tx1"/>
                        </a:solidFill>
                        <a:latin typeface="Arial Narrow" pitchFamily="34" charset="0"/>
                      </a:endParaRPr>
                    </a:p>
                  </a:txBody>
                  <a:tcPr marL="91439" marR="91439" marT="45694" marB="45694" anchor="ctr"/>
                </a:tc>
              </a:tr>
              <a:tr h="3047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400" b="0" dirty="0" smtClean="0">
                        <a:solidFill>
                          <a:schemeClr val="tx1"/>
                        </a:solidFill>
                        <a:latin typeface="Arial Narrow" pitchFamily="34" charset="0"/>
                      </a:endParaRPr>
                    </a:p>
                  </a:txBody>
                  <a:tcPr marL="91439" marR="91439" marT="45694" marB="45694" anchor="ctr"/>
                </a:tc>
                <a:tc>
                  <a:txBody>
                    <a:bodyPr/>
                    <a:lstStyle/>
                    <a:p>
                      <a:pPr algn="ctr"/>
                      <a:endParaRPr lang="fr-FR" sz="1400" b="0" dirty="0">
                        <a:solidFill>
                          <a:schemeClr val="tx1"/>
                        </a:solidFill>
                        <a:latin typeface="Arial Narrow" pitchFamily="34" charset="0"/>
                      </a:endParaRPr>
                    </a:p>
                  </a:txBody>
                  <a:tcPr marL="91439" marR="91439" marT="45694" marB="4569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400" b="0" dirty="0" smtClean="0">
                        <a:solidFill>
                          <a:schemeClr val="tx1"/>
                        </a:solidFill>
                        <a:latin typeface="Arial Narrow" pitchFamily="34" charset="0"/>
                        <a:cs typeface="Arial" pitchFamily="34" charset="0"/>
                      </a:endParaRPr>
                    </a:p>
                  </a:txBody>
                  <a:tcPr marL="91439" marR="91439" marT="45694" marB="45694" anchor="ctr"/>
                </a:tc>
                <a:tc>
                  <a:txBody>
                    <a:bodyPr/>
                    <a:lstStyle/>
                    <a:p>
                      <a:pPr algn="ctr"/>
                      <a:endParaRPr lang="fr-FR" sz="1400" b="0" dirty="0">
                        <a:solidFill>
                          <a:schemeClr val="tx1"/>
                        </a:solidFill>
                        <a:latin typeface="Arial Narrow" pitchFamily="34" charset="0"/>
                      </a:endParaRPr>
                    </a:p>
                  </a:txBody>
                  <a:tcPr marL="91439" marR="91439" marT="45694" marB="45694" anchor="ctr"/>
                </a:tc>
                <a:tc>
                  <a:txBody>
                    <a:bodyPr/>
                    <a:lstStyle/>
                    <a:p>
                      <a:pPr algn="ctr"/>
                      <a:endParaRPr lang="fr-FR" sz="1400" b="0" dirty="0">
                        <a:solidFill>
                          <a:schemeClr val="tx1"/>
                        </a:solidFill>
                        <a:latin typeface="Arial Narrow" pitchFamily="34" charset="0"/>
                      </a:endParaRPr>
                    </a:p>
                  </a:txBody>
                  <a:tcPr marL="91439" marR="91439" marT="45694" marB="45694" anchor="ctr"/>
                </a:tc>
                <a:tc>
                  <a:txBody>
                    <a:bodyPr/>
                    <a:lstStyle/>
                    <a:p>
                      <a:pPr algn="ctr"/>
                      <a:endParaRPr lang="fr-FR" sz="1400" b="0" dirty="0">
                        <a:solidFill>
                          <a:schemeClr val="tx1"/>
                        </a:solidFill>
                        <a:latin typeface="Arial Narrow" pitchFamily="34" charset="0"/>
                      </a:endParaRPr>
                    </a:p>
                  </a:txBody>
                  <a:tcPr marL="91439" marR="91439" marT="45694" marB="45694" anchor="ctr"/>
                </a:tc>
                <a:tc>
                  <a:txBody>
                    <a:bodyPr/>
                    <a:lstStyle/>
                    <a:p>
                      <a:pPr algn="ctr"/>
                      <a:endParaRPr lang="fr-FR" sz="1400" b="0" dirty="0">
                        <a:solidFill>
                          <a:schemeClr val="tx1"/>
                        </a:solidFill>
                        <a:latin typeface="Arial Narrow" pitchFamily="34" charset="0"/>
                      </a:endParaRPr>
                    </a:p>
                  </a:txBody>
                  <a:tcPr marL="91439" marR="91439" marT="45694" marB="45694" anchor="ctr"/>
                </a:tc>
                <a:tc>
                  <a:txBody>
                    <a:bodyPr/>
                    <a:lstStyle/>
                    <a:p>
                      <a:pPr algn="ctr"/>
                      <a:endParaRPr lang="fr-FR" sz="1400" b="0" dirty="0">
                        <a:solidFill>
                          <a:schemeClr val="tx1"/>
                        </a:solidFill>
                        <a:latin typeface="Arial Narrow" pitchFamily="34" charset="0"/>
                      </a:endParaRPr>
                    </a:p>
                  </a:txBody>
                  <a:tcPr marL="91439" marR="91439" marT="45694" marB="45694" anchor="ctr"/>
                </a:tc>
              </a:tr>
              <a:tr h="3630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400" b="0" dirty="0" smtClean="0">
                        <a:solidFill>
                          <a:schemeClr val="tx1"/>
                        </a:solidFill>
                        <a:latin typeface="Arial Narrow" pitchFamily="34" charset="0"/>
                        <a:cs typeface="Arial" pitchFamily="34" charset="0"/>
                      </a:endParaRPr>
                    </a:p>
                  </a:txBody>
                  <a:tcPr marL="91439" marR="91439" marT="45694" marB="4569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400" b="0" dirty="0" smtClean="0">
                        <a:solidFill>
                          <a:schemeClr val="tx1"/>
                        </a:solidFill>
                        <a:latin typeface="Arial Narrow" pitchFamily="34" charset="0"/>
                        <a:cs typeface="Arial" pitchFamily="34" charset="0"/>
                      </a:endParaRPr>
                    </a:p>
                  </a:txBody>
                  <a:tcPr marL="91439" marR="91439" marT="45694" marB="4569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400" b="0" dirty="0" smtClean="0">
                        <a:solidFill>
                          <a:schemeClr val="tx1"/>
                        </a:solidFill>
                        <a:latin typeface="Arial Narrow" pitchFamily="34" charset="0"/>
                      </a:endParaRPr>
                    </a:p>
                  </a:txBody>
                  <a:tcPr marL="91439" marR="91439" marT="45694" marB="4569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400" b="0" dirty="0" smtClean="0">
                        <a:solidFill>
                          <a:schemeClr val="tx1"/>
                        </a:solidFill>
                        <a:latin typeface="Arial Narrow" pitchFamily="34" charset="0"/>
                        <a:cs typeface="Arial" pitchFamily="34" charset="0"/>
                      </a:endParaRPr>
                    </a:p>
                  </a:txBody>
                  <a:tcPr marL="91439" marR="91439" marT="45694" marB="45694" anchor="ctr"/>
                </a:tc>
                <a:tc>
                  <a:txBody>
                    <a:bodyPr/>
                    <a:lstStyle/>
                    <a:p>
                      <a:pPr algn="ctr"/>
                      <a:endParaRPr lang="fr-FR" sz="1400" b="0" dirty="0">
                        <a:solidFill>
                          <a:schemeClr val="tx1"/>
                        </a:solidFill>
                        <a:latin typeface="Arial Narrow" pitchFamily="34" charset="0"/>
                      </a:endParaRPr>
                    </a:p>
                  </a:txBody>
                  <a:tcPr marL="91439" marR="91439" marT="45694" marB="45694" anchor="ctr"/>
                </a:tc>
                <a:tc>
                  <a:txBody>
                    <a:bodyPr/>
                    <a:lstStyle/>
                    <a:p>
                      <a:pPr algn="ctr"/>
                      <a:endParaRPr lang="fr-FR" sz="1400" b="0" dirty="0">
                        <a:solidFill>
                          <a:schemeClr val="tx1"/>
                        </a:solidFill>
                        <a:latin typeface="Arial Narrow" pitchFamily="34" charset="0"/>
                      </a:endParaRPr>
                    </a:p>
                  </a:txBody>
                  <a:tcPr marL="91439" marR="91439" marT="45694" marB="45694" anchor="ctr"/>
                </a:tc>
                <a:tc>
                  <a:txBody>
                    <a:bodyPr/>
                    <a:lstStyle/>
                    <a:p>
                      <a:pPr algn="ctr"/>
                      <a:endParaRPr lang="fr-FR" sz="1400" b="0" dirty="0">
                        <a:solidFill>
                          <a:schemeClr val="tx1"/>
                        </a:solidFill>
                        <a:latin typeface="Arial Narrow" pitchFamily="34" charset="0"/>
                      </a:endParaRPr>
                    </a:p>
                  </a:txBody>
                  <a:tcPr marL="91439" marR="91439" marT="45694" marB="45694" anchor="ctr"/>
                </a:tc>
                <a:tc>
                  <a:txBody>
                    <a:bodyPr/>
                    <a:lstStyle/>
                    <a:p>
                      <a:pPr algn="ctr"/>
                      <a:endParaRPr lang="fr-FR" sz="1400" b="0" dirty="0">
                        <a:solidFill>
                          <a:schemeClr val="tx1"/>
                        </a:solidFill>
                        <a:latin typeface="Arial Narrow" pitchFamily="34" charset="0"/>
                      </a:endParaRPr>
                    </a:p>
                  </a:txBody>
                  <a:tcPr marL="91439" marR="91439" marT="45694" marB="45694" anchor="ctr"/>
                </a:tc>
              </a:tr>
              <a:tr h="3047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400" b="0" dirty="0" smtClean="0">
                        <a:solidFill>
                          <a:schemeClr val="tx1"/>
                        </a:solidFill>
                        <a:latin typeface="Arial Narrow" pitchFamily="34" charset="0"/>
                      </a:endParaRPr>
                    </a:p>
                  </a:txBody>
                  <a:tcPr marL="91439" marR="91439" marT="45694" marB="4569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400" b="0" dirty="0" smtClean="0">
                        <a:solidFill>
                          <a:schemeClr val="tx1"/>
                        </a:solidFill>
                        <a:latin typeface="Arial Narrow" pitchFamily="34" charset="0"/>
                        <a:cs typeface="Arial" pitchFamily="34" charset="0"/>
                      </a:endParaRPr>
                    </a:p>
                  </a:txBody>
                  <a:tcPr marL="91439" marR="91439" marT="45694" marB="4569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400" b="0" dirty="0" smtClean="0">
                        <a:solidFill>
                          <a:schemeClr val="tx1"/>
                        </a:solidFill>
                        <a:latin typeface="Arial Narrow" pitchFamily="34" charset="0"/>
                        <a:cs typeface="Arial" pitchFamily="34" charset="0"/>
                      </a:endParaRPr>
                    </a:p>
                  </a:txBody>
                  <a:tcPr marL="91439" marR="91439" marT="45694" marB="4569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400" b="0" dirty="0" smtClean="0">
                        <a:solidFill>
                          <a:schemeClr val="tx1"/>
                        </a:solidFill>
                        <a:latin typeface="Arial Narrow" pitchFamily="34" charset="0"/>
                        <a:cs typeface="Arial" pitchFamily="34" charset="0"/>
                      </a:endParaRPr>
                    </a:p>
                  </a:txBody>
                  <a:tcPr marL="91439" marR="91439" marT="45694" marB="45694" anchor="ctr"/>
                </a:tc>
                <a:tc>
                  <a:txBody>
                    <a:bodyPr/>
                    <a:lstStyle/>
                    <a:p>
                      <a:pPr algn="ctr"/>
                      <a:endParaRPr lang="fr-FR" sz="1400" b="0" dirty="0">
                        <a:solidFill>
                          <a:schemeClr val="tx1"/>
                        </a:solidFill>
                        <a:latin typeface="Arial Narrow" pitchFamily="34" charset="0"/>
                      </a:endParaRPr>
                    </a:p>
                  </a:txBody>
                  <a:tcPr marL="91439" marR="91439" marT="45694" marB="45694" anchor="ctr"/>
                </a:tc>
                <a:tc>
                  <a:txBody>
                    <a:bodyPr/>
                    <a:lstStyle/>
                    <a:p>
                      <a:pPr algn="ctr"/>
                      <a:endParaRPr lang="fr-FR" sz="1400" b="0" dirty="0">
                        <a:solidFill>
                          <a:schemeClr val="tx1"/>
                        </a:solidFill>
                        <a:latin typeface="Arial Narrow" pitchFamily="34" charset="0"/>
                      </a:endParaRPr>
                    </a:p>
                  </a:txBody>
                  <a:tcPr marL="91439" marR="91439" marT="45694" marB="45694" anchor="ctr"/>
                </a:tc>
                <a:tc>
                  <a:txBody>
                    <a:bodyPr/>
                    <a:lstStyle/>
                    <a:p>
                      <a:pPr algn="ctr"/>
                      <a:endParaRPr lang="fr-FR" sz="1400" b="0" dirty="0">
                        <a:solidFill>
                          <a:schemeClr val="tx1"/>
                        </a:solidFill>
                        <a:latin typeface="Arial Narrow" pitchFamily="34" charset="0"/>
                      </a:endParaRPr>
                    </a:p>
                  </a:txBody>
                  <a:tcPr marL="91439" marR="91439" marT="45694" marB="45694" anchor="ctr"/>
                </a:tc>
                <a:tc>
                  <a:txBody>
                    <a:bodyPr/>
                    <a:lstStyle/>
                    <a:p>
                      <a:pPr algn="ctr"/>
                      <a:endParaRPr lang="fr-FR" sz="1400" b="0" dirty="0">
                        <a:solidFill>
                          <a:schemeClr val="tx1"/>
                        </a:solidFill>
                        <a:latin typeface="Arial Narrow" pitchFamily="34" charset="0"/>
                      </a:endParaRPr>
                    </a:p>
                  </a:txBody>
                  <a:tcPr marL="91439" marR="91439" marT="45694" marB="45694" anchor="ctr"/>
                </a:tc>
              </a:tr>
              <a:tr h="3047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400" b="0" dirty="0" smtClean="0">
                        <a:solidFill>
                          <a:schemeClr val="tx1"/>
                        </a:solidFill>
                        <a:latin typeface="Arial Narrow" pitchFamily="34" charset="0"/>
                      </a:endParaRPr>
                    </a:p>
                  </a:txBody>
                  <a:tcPr marL="91439" marR="91439" marT="45694" marB="4569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400" b="0" dirty="0" smtClean="0">
                        <a:solidFill>
                          <a:schemeClr val="tx1"/>
                        </a:solidFill>
                        <a:latin typeface="Arial Narrow" pitchFamily="34" charset="0"/>
                        <a:cs typeface="Arial" pitchFamily="34" charset="0"/>
                      </a:endParaRPr>
                    </a:p>
                  </a:txBody>
                  <a:tcPr marL="91439" marR="91439" marT="45694" marB="4569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400" b="0" dirty="0" smtClean="0">
                        <a:solidFill>
                          <a:schemeClr val="tx1"/>
                        </a:solidFill>
                        <a:latin typeface="Arial Narrow" pitchFamily="34" charset="0"/>
                      </a:endParaRPr>
                    </a:p>
                  </a:txBody>
                  <a:tcPr marL="91439" marR="91439" marT="45694" marB="4569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400" b="0" dirty="0" smtClean="0">
                        <a:solidFill>
                          <a:schemeClr val="tx1"/>
                        </a:solidFill>
                        <a:latin typeface="Arial Narrow" pitchFamily="34" charset="0"/>
                        <a:cs typeface="Arial" pitchFamily="34" charset="0"/>
                      </a:endParaRPr>
                    </a:p>
                  </a:txBody>
                  <a:tcPr marL="91439" marR="91439" marT="45694" marB="45694" anchor="ctr"/>
                </a:tc>
                <a:tc>
                  <a:txBody>
                    <a:bodyPr/>
                    <a:lstStyle/>
                    <a:p>
                      <a:pPr algn="ctr"/>
                      <a:endParaRPr lang="fr-FR" sz="1400" b="0" dirty="0">
                        <a:solidFill>
                          <a:schemeClr val="tx1"/>
                        </a:solidFill>
                        <a:latin typeface="Arial Narrow" pitchFamily="34" charset="0"/>
                      </a:endParaRPr>
                    </a:p>
                  </a:txBody>
                  <a:tcPr marL="91439" marR="91439" marT="45694" marB="45694" anchor="ctr"/>
                </a:tc>
                <a:tc>
                  <a:txBody>
                    <a:bodyPr/>
                    <a:lstStyle/>
                    <a:p>
                      <a:pPr algn="ctr"/>
                      <a:endParaRPr lang="fr-FR" sz="1400" b="0" dirty="0">
                        <a:solidFill>
                          <a:schemeClr val="tx1"/>
                        </a:solidFill>
                        <a:latin typeface="Arial Narrow" pitchFamily="34" charset="0"/>
                      </a:endParaRPr>
                    </a:p>
                  </a:txBody>
                  <a:tcPr marL="91439" marR="91439" marT="45694" marB="45694" anchor="ctr"/>
                </a:tc>
                <a:tc>
                  <a:txBody>
                    <a:bodyPr/>
                    <a:lstStyle/>
                    <a:p>
                      <a:pPr algn="ctr"/>
                      <a:endParaRPr lang="fr-FR" sz="1400" b="0" dirty="0">
                        <a:solidFill>
                          <a:schemeClr val="tx1"/>
                        </a:solidFill>
                        <a:latin typeface="Arial Narrow" pitchFamily="34" charset="0"/>
                      </a:endParaRPr>
                    </a:p>
                  </a:txBody>
                  <a:tcPr marL="91439" marR="91439" marT="45694" marB="45694" anchor="ctr"/>
                </a:tc>
                <a:tc>
                  <a:txBody>
                    <a:bodyPr/>
                    <a:lstStyle/>
                    <a:p>
                      <a:pPr algn="ctr"/>
                      <a:endParaRPr lang="fr-FR" sz="1400" b="0" dirty="0">
                        <a:solidFill>
                          <a:schemeClr val="tx1"/>
                        </a:solidFill>
                        <a:latin typeface="Arial Narrow" pitchFamily="34" charset="0"/>
                      </a:endParaRPr>
                    </a:p>
                  </a:txBody>
                  <a:tcPr marL="91439" marR="91439" marT="45694" marB="45694" anchor="ctr"/>
                </a:tc>
              </a:tr>
            </a:tbl>
          </a:graphicData>
        </a:graphic>
      </p:graphicFrame>
      <p:sp>
        <p:nvSpPr>
          <p:cNvPr id="40074" name="ZoneTexte 7"/>
          <p:cNvSpPr txBox="1">
            <a:spLocks noChangeArrowheads="1"/>
          </p:cNvSpPr>
          <p:nvPr/>
        </p:nvSpPr>
        <p:spPr bwMode="auto">
          <a:xfrm rot="5400000">
            <a:off x="7529513" y="2351088"/>
            <a:ext cx="23574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b="1"/>
              <a:t>Filtrage</a:t>
            </a:r>
          </a:p>
        </p:txBody>
      </p:sp>
      <p:sp>
        <p:nvSpPr>
          <p:cNvPr id="40075" name="ZoneTexte 8"/>
          <p:cNvSpPr txBox="1">
            <a:spLocks noChangeArrowheads="1"/>
          </p:cNvSpPr>
          <p:nvPr/>
        </p:nvSpPr>
        <p:spPr bwMode="auto">
          <a:xfrm>
            <a:off x="142875" y="3573463"/>
            <a:ext cx="2193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b="1" dirty="0"/>
              <a:t>Translation d’adresse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285750" y="1357313"/>
            <a:ext cx="8572500" cy="4786312"/>
          </a:xfrm>
        </p:spPr>
        <p:txBody>
          <a:bodyPr>
            <a:normAutofit fontScale="62500" lnSpcReduction="20000"/>
          </a:bodyPr>
          <a:lstStyle/>
          <a:p>
            <a:pPr algn="just">
              <a:defRPr/>
            </a:pPr>
            <a:r>
              <a:rPr lang="fr-FR" b="1" dirty="0" smtClean="0"/>
              <a:t>Un firewall occupe une place importante dans la sécurité des réseaux :</a:t>
            </a:r>
          </a:p>
          <a:p>
            <a:pPr lvl="1" algn="just">
              <a:defRPr/>
            </a:pPr>
            <a:endParaRPr lang="fr-FR" dirty="0" smtClean="0"/>
          </a:p>
          <a:p>
            <a:pPr lvl="1" algn="just">
              <a:defRPr/>
            </a:pPr>
            <a:r>
              <a:rPr lang="fr-FR" dirty="0" smtClean="0"/>
              <a:t>Portail entre un réseau sécurisé et non-sécurisé</a:t>
            </a:r>
          </a:p>
          <a:p>
            <a:pPr lvl="1">
              <a:defRPr/>
            </a:pPr>
            <a:r>
              <a:rPr lang="fr-FR" dirty="0" smtClean="0"/>
              <a:t>Minimum de deux interfaces logiques</a:t>
            </a:r>
          </a:p>
          <a:p>
            <a:pPr lvl="1">
              <a:defRPr/>
            </a:pPr>
            <a:r>
              <a:rPr lang="fr-FR" dirty="0" smtClean="0"/>
              <a:t>Système logicielle (parfois sur plateforme matérielle propriétaire)</a:t>
            </a:r>
          </a:p>
          <a:p>
            <a:pPr lvl="1">
              <a:defRPr/>
            </a:pPr>
            <a:r>
              <a:rPr lang="fr-FR" dirty="0" smtClean="0"/>
              <a:t>Mise en œuvre de restrictions d’entrées/sorties</a:t>
            </a:r>
          </a:p>
          <a:p>
            <a:pPr lvl="1" algn="just">
              <a:defRPr/>
            </a:pPr>
            <a:r>
              <a:rPr lang="fr-FR" dirty="0" smtClean="0"/>
              <a:t>Permettre de se connecter à Internet</a:t>
            </a:r>
          </a:p>
          <a:p>
            <a:pPr lvl="1" algn="just">
              <a:defRPr/>
            </a:pPr>
            <a:r>
              <a:rPr lang="fr-FR" dirty="0" smtClean="0"/>
              <a:t>Permettre l ’ouverture de son réseau à ses partenaires ainsi qu’à ses employés itinérants</a:t>
            </a:r>
          </a:p>
          <a:p>
            <a:pPr lvl="1" algn="just">
              <a:defRPr/>
            </a:pPr>
            <a:r>
              <a:rPr lang="fr-FR" dirty="0" smtClean="0"/>
              <a:t>Suivre l’activité du réseau (logs)</a:t>
            </a:r>
          </a:p>
          <a:p>
            <a:pPr lvl="1" algn="just">
              <a:defRPr/>
            </a:pPr>
            <a:endParaRPr lang="fr-FR" dirty="0" smtClean="0"/>
          </a:p>
          <a:p>
            <a:pPr>
              <a:defRPr/>
            </a:pPr>
            <a:r>
              <a:rPr lang="fr-FR" b="1" dirty="0" smtClean="0"/>
              <a:t>3 règles de base :</a:t>
            </a:r>
          </a:p>
          <a:p>
            <a:pPr lvl="1">
              <a:defRPr/>
            </a:pPr>
            <a:r>
              <a:rPr lang="fr-FR" dirty="0" smtClean="0"/>
              <a:t>ACCEPT : autoriser une connexion</a:t>
            </a:r>
          </a:p>
          <a:p>
            <a:pPr lvl="1">
              <a:defRPr/>
            </a:pPr>
            <a:r>
              <a:rPr lang="fr-FR" dirty="0" smtClean="0"/>
              <a:t>REJECT : rejeter une connexion</a:t>
            </a:r>
          </a:p>
          <a:p>
            <a:pPr lvl="1">
              <a:defRPr/>
            </a:pPr>
            <a:r>
              <a:rPr lang="fr-FR" dirty="0" smtClean="0"/>
              <a:t>DROP : bloquer une connexion de façon silencieuse</a:t>
            </a:r>
          </a:p>
          <a:p>
            <a:pPr lvl="1">
              <a:buFont typeface="Arial" pitchFamily="34" charset="0"/>
              <a:buNone/>
              <a:defRPr/>
            </a:pPr>
            <a:endParaRPr lang="fr-FR" dirty="0" smtClean="0"/>
          </a:p>
          <a:p>
            <a:pPr>
              <a:defRPr/>
            </a:pPr>
            <a:r>
              <a:rPr lang="fr-FR" b="1" dirty="0" smtClean="0"/>
              <a:t>Un firewall doit :</a:t>
            </a:r>
          </a:p>
          <a:p>
            <a:pPr lvl="1">
              <a:defRPr/>
            </a:pPr>
            <a:r>
              <a:rPr lang="fr-FR" dirty="0" smtClean="0"/>
              <a:t>Etre lui-même sécurisé</a:t>
            </a:r>
          </a:p>
          <a:p>
            <a:pPr lvl="1">
              <a:defRPr/>
            </a:pPr>
            <a:r>
              <a:rPr lang="fr-FR" dirty="0" smtClean="0"/>
              <a:t>Etre performant en fonction du trafic</a:t>
            </a:r>
          </a:p>
          <a:p>
            <a:pPr lvl="1" algn="just">
              <a:buFont typeface="Arial" pitchFamily="34" charset="0"/>
              <a:buNone/>
              <a:defRPr/>
            </a:pPr>
            <a:endParaRPr lang="fr-FR" dirty="0" smtClean="0"/>
          </a:p>
          <a:p>
            <a:pPr algn="just">
              <a:buFont typeface="Arial" pitchFamily="34" charset="0"/>
              <a:buNone/>
              <a:defRPr/>
            </a:pPr>
            <a:endParaRPr lang="fr-FR" dirty="0" smtClean="0"/>
          </a:p>
        </p:txBody>
      </p:sp>
      <p:sp>
        <p:nvSpPr>
          <p:cNvPr id="8195" name="Titre 3"/>
          <p:cNvSpPr>
            <a:spLocks noGrp="1"/>
          </p:cNvSpPr>
          <p:nvPr>
            <p:ph type="title"/>
          </p:nvPr>
        </p:nvSpPr>
        <p:spPr>
          <a:xfrm>
            <a:off x="285750" y="714375"/>
            <a:ext cx="8572500" cy="500063"/>
          </a:xfrm>
        </p:spPr>
        <p:txBody>
          <a:bodyPr/>
          <a:lstStyle/>
          <a:p>
            <a:r>
              <a:rPr lang="fr-FR" smtClean="0"/>
              <a:t>Les firewalls</a:t>
            </a:r>
          </a:p>
        </p:txBody>
      </p:sp>
      <p:sp>
        <p:nvSpPr>
          <p:cNvPr id="3" name="Espace réservé du numéro de diapositive 2"/>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DC29CC4-A344-4EB7-8DB0-295EF5DF3368}" type="slidenum">
              <a:rPr lang="fr-FR">
                <a:solidFill>
                  <a:schemeClr val="bg1"/>
                </a:solidFill>
                <a:latin typeface="Calibri" panose="020F0502020204030204" pitchFamily="34" charset="0"/>
              </a:rPr>
              <a:pPr eaLnBrk="1" hangingPunct="1"/>
              <a:t>4</a:t>
            </a:fld>
            <a:endParaRPr lang="fr-FR">
              <a:solidFill>
                <a:schemeClr val="bg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u contenu 1"/>
          <p:cNvSpPr>
            <a:spLocks noGrp="1"/>
          </p:cNvSpPr>
          <p:nvPr>
            <p:ph idx="1"/>
          </p:nvPr>
        </p:nvSpPr>
        <p:spPr>
          <a:xfrm>
            <a:off x="285750" y="1357313"/>
            <a:ext cx="8572500" cy="4786312"/>
          </a:xfrm>
        </p:spPr>
        <p:txBody>
          <a:bodyPr/>
          <a:lstStyle/>
          <a:p>
            <a:r>
              <a:rPr lang="fr-FR" smtClean="0"/>
              <a:t>Deux politiques de base possibles :</a:t>
            </a:r>
          </a:p>
          <a:p>
            <a:pPr lvl="1"/>
            <a:r>
              <a:rPr lang="fr-FR" sz="2000" smtClean="0"/>
              <a:t>Tout ce qui n’est pas interdit est autorisé</a:t>
            </a:r>
          </a:p>
          <a:p>
            <a:pPr lvl="1"/>
            <a:r>
              <a:rPr lang="fr-FR" sz="2000" smtClean="0"/>
              <a:t>Tout ce qui n’est pas autorisé est interdit</a:t>
            </a:r>
          </a:p>
          <a:p>
            <a:r>
              <a:rPr lang="fr-FR" smtClean="0"/>
              <a:t>Pour se protéger :</a:t>
            </a:r>
          </a:p>
          <a:p>
            <a:pPr lvl="1"/>
            <a:r>
              <a:rPr lang="fr-FR" sz="2000" smtClean="0"/>
              <a:t>Des connexions indésirables et de l’inconnu</a:t>
            </a:r>
          </a:p>
          <a:p>
            <a:pPr lvl="1"/>
            <a:r>
              <a:rPr lang="fr-FR" sz="2000" smtClean="0"/>
              <a:t>Des attaques sur les points faibles des OS</a:t>
            </a:r>
          </a:p>
          <a:p>
            <a:pPr lvl="1"/>
            <a:r>
              <a:rPr lang="fr-FR" sz="2000" smtClean="0"/>
              <a:t>Des attaques DoS sur les réseaux internes</a:t>
            </a:r>
          </a:p>
          <a:p>
            <a:r>
              <a:rPr lang="fr-FR" smtClean="0"/>
              <a:t>Mais qui ne protège pas :</a:t>
            </a:r>
          </a:p>
          <a:p>
            <a:pPr lvl="1"/>
            <a:r>
              <a:rPr lang="fr-FR" sz="2000" smtClean="0"/>
              <a:t>De ce qui ne passe pas par lui (attaques internes, AP pirates…)</a:t>
            </a:r>
          </a:p>
          <a:p>
            <a:pPr lvl="1"/>
            <a:r>
              <a:rPr lang="fr-FR" sz="2000" smtClean="0"/>
              <a:t>Des virus</a:t>
            </a:r>
          </a:p>
          <a:p>
            <a:pPr lvl="1"/>
            <a:r>
              <a:rPr lang="fr-FR" sz="2000" smtClean="0"/>
              <a:t>Des attaques sur ses propres faiblesses</a:t>
            </a:r>
          </a:p>
          <a:p>
            <a:pPr lvl="1"/>
            <a:r>
              <a:rPr lang="fr-FR" sz="2000" smtClean="0"/>
              <a:t>D’une mauvaise administration</a:t>
            </a:r>
          </a:p>
        </p:txBody>
      </p:sp>
      <p:sp>
        <p:nvSpPr>
          <p:cNvPr id="9219" name="Titre 2"/>
          <p:cNvSpPr>
            <a:spLocks noGrp="1"/>
          </p:cNvSpPr>
          <p:nvPr>
            <p:ph type="title"/>
          </p:nvPr>
        </p:nvSpPr>
        <p:spPr>
          <a:xfrm>
            <a:off x="285750" y="714375"/>
            <a:ext cx="8572500" cy="500063"/>
          </a:xfrm>
        </p:spPr>
        <p:txBody>
          <a:bodyPr/>
          <a:lstStyle/>
          <a:p>
            <a:r>
              <a:rPr lang="fr-FR" smtClean="0"/>
              <a:t>Un firewall : pour quelle politique ?</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DCDF377-F70B-4A1F-8D31-1D1FAE288D42}" type="slidenum">
              <a:rPr lang="fr-FR">
                <a:solidFill>
                  <a:schemeClr val="bg1"/>
                </a:solidFill>
                <a:latin typeface="Calibri" panose="020F0502020204030204" pitchFamily="34" charset="0"/>
              </a:rPr>
              <a:pPr eaLnBrk="1" hangingPunct="1"/>
              <a:t>5</a:t>
            </a:fld>
            <a:endParaRPr lang="fr-FR">
              <a:solidFill>
                <a:schemeClr val="bg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re 2"/>
          <p:cNvSpPr>
            <a:spLocks noGrp="1"/>
          </p:cNvSpPr>
          <p:nvPr>
            <p:ph type="title"/>
          </p:nvPr>
        </p:nvSpPr>
        <p:spPr>
          <a:xfrm>
            <a:off x="285750" y="714375"/>
            <a:ext cx="8572500" cy="500063"/>
          </a:xfrm>
        </p:spPr>
        <p:txBody>
          <a:bodyPr/>
          <a:lstStyle/>
          <a:p>
            <a:r>
              <a:rPr lang="fr-FR" smtClean="0"/>
              <a:t>Evolutions des technologies de firewalls</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3050E81-2172-47D2-8B65-3A16E4265AE8}" type="slidenum">
              <a:rPr lang="fr-FR">
                <a:solidFill>
                  <a:schemeClr val="bg1"/>
                </a:solidFill>
                <a:latin typeface="Calibri" panose="020F0502020204030204" pitchFamily="34" charset="0"/>
              </a:rPr>
              <a:pPr eaLnBrk="1" hangingPunct="1"/>
              <a:t>6</a:t>
            </a:fld>
            <a:endParaRPr lang="fr-FR">
              <a:solidFill>
                <a:schemeClr val="bg1"/>
              </a:solidFill>
              <a:latin typeface="Calibri" panose="020F0502020204030204" pitchFamily="34" charset="0"/>
            </a:endParaRPr>
          </a:p>
        </p:txBody>
      </p:sp>
      <p:graphicFrame>
        <p:nvGraphicFramePr>
          <p:cNvPr id="5" name="Diagramme 4"/>
          <p:cNvGraphicFramePr/>
          <p:nvPr/>
        </p:nvGraphicFramePr>
        <p:xfrm>
          <a:off x="357158" y="1357298"/>
          <a:ext cx="8429684" cy="48577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ce réservé du contenu 1"/>
          <p:cNvSpPr>
            <a:spLocks noGrp="1"/>
          </p:cNvSpPr>
          <p:nvPr>
            <p:ph idx="1"/>
          </p:nvPr>
        </p:nvSpPr>
        <p:spPr>
          <a:xfrm>
            <a:off x="285750" y="1357313"/>
            <a:ext cx="8572500" cy="4786312"/>
          </a:xfrm>
        </p:spPr>
        <p:txBody>
          <a:bodyPr/>
          <a:lstStyle/>
          <a:p>
            <a:pPr>
              <a:buFont typeface="Arial" pitchFamily="34" charset="0"/>
              <a:buNone/>
            </a:pPr>
            <a:r>
              <a:rPr lang="fr-FR" sz="1800" smtClean="0"/>
              <a:t>Première génération de firewall, le filtrage simple de paquets examinent les paquets au niveau de la couche réseau et sont indépendants des applications, ce qui offre de bonnes performances et évolutivités.</a:t>
            </a:r>
          </a:p>
        </p:txBody>
      </p:sp>
      <p:sp>
        <p:nvSpPr>
          <p:cNvPr id="11267" name="Titre 2"/>
          <p:cNvSpPr>
            <a:spLocks noGrp="1"/>
          </p:cNvSpPr>
          <p:nvPr>
            <p:ph type="title"/>
          </p:nvPr>
        </p:nvSpPr>
        <p:spPr>
          <a:xfrm>
            <a:off x="285750" y="714375"/>
            <a:ext cx="8572500" cy="500063"/>
          </a:xfrm>
        </p:spPr>
        <p:txBody>
          <a:bodyPr/>
          <a:lstStyle/>
          <a:p>
            <a:r>
              <a:rPr lang="fr-FR" smtClean="0"/>
              <a:t>Filtrage simple de paquets</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5909D31-8468-47A2-9013-2BDCCF722644}" type="slidenum">
              <a:rPr lang="fr-FR">
                <a:solidFill>
                  <a:schemeClr val="bg1"/>
                </a:solidFill>
                <a:latin typeface="Calibri" panose="020F0502020204030204" pitchFamily="34" charset="0"/>
              </a:rPr>
              <a:pPr eaLnBrk="1" hangingPunct="1"/>
              <a:t>7</a:t>
            </a:fld>
            <a:endParaRPr lang="fr-FR">
              <a:solidFill>
                <a:schemeClr val="bg1"/>
              </a:solidFill>
              <a:latin typeface="Calibri" panose="020F0502020204030204" pitchFamily="34" charset="0"/>
            </a:endParaRPr>
          </a:p>
        </p:txBody>
      </p:sp>
      <p:graphicFrame>
        <p:nvGraphicFramePr>
          <p:cNvPr id="5" name="Tableau 4"/>
          <p:cNvGraphicFramePr>
            <a:graphicFrameLocks noGrp="1"/>
          </p:cNvGraphicFramePr>
          <p:nvPr/>
        </p:nvGraphicFramePr>
        <p:xfrm>
          <a:off x="214313" y="2500313"/>
          <a:ext cx="8715375" cy="3395662"/>
        </p:xfrm>
        <a:graphic>
          <a:graphicData uri="http://schemas.openxmlformats.org/drawingml/2006/table">
            <a:tbl>
              <a:tblPr firstRow="1" bandRow="1">
                <a:tableStyleId>{5C22544A-7EE6-4342-B048-85BDC9FD1C3A}</a:tableStyleId>
              </a:tblPr>
              <a:tblGrid>
                <a:gridCol w="1571625"/>
                <a:gridCol w="7143750"/>
              </a:tblGrid>
              <a:tr h="20713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dirty="0" smtClean="0">
                          <a:solidFill>
                            <a:schemeClr val="bg1"/>
                          </a:solidFill>
                          <a:latin typeface="Arial" pitchFamily="34" charset="0"/>
                          <a:cs typeface="Arial" pitchFamily="34" charset="0"/>
                        </a:rPr>
                        <a:t>Fonction</a:t>
                      </a:r>
                    </a:p>
                  </a:txBody>
                  <a:tcPr marL="91439" marR="91439" marT="45712" marB="457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lvl="0">
                        <a:buFont typeface="Arial" pitchFamily="34" charset="0"/>
                        <a:buChar char="•"/>
                      </a:pPr>
                      <a:r>
                        <a:rPr lang="fr-FR" sz="1400" b="0" dirty="0" smtClean="0">
                          <a:solidFill>
                            <a:schemeClr val="tx1"/>
                          </a:solidFill>
                          <a:latin typeface="Arial" pitchFamily="34" charset="0"/>
                          <a:cs typeface="Arial" pitchFamily="34" charset="0"/>
                        </a:rPr>
                        <a:t>Implémentés sur les routeurs</a:t>
                      </a:r>
                      <a:endParaRPr lang="fr-FR" sz="1400" b="0" dirty="0" smtClean="0">
                        <a:solidFill>
                          <a:schemeClr val="tx1"/>
                        </a:solidFill>
                        <a:latin typeface="Arial" pitchFamily="34" charset="0"/>
                        <a:cs typeface="Arial" pitchFamily="34" charset="0"/>
                        <a:sym typeface="Wingdings" pitchFamily="2" charset="2"/>
                      </a:endParaRPr>
                    </a:p>
                    <a:p>
                      <a:pPr lvl="0">
                        <a:buFont typeface="Arial" pitchFamily="34" charset="0"/>
                        <a:buChar char="•"/>
                      </a:pPr>
                      <a:r>
                        <a:rPr lang="fr-FR" sz="1400" b="0" dirty="0" smtClean="0">
                          <a:solidFill>
                            <a:schemeClr val="tx1"/>
                          </a:solidFill>
                          <a:latin typeface="Arial" pitchFamily="34" charset="0"/>
                          <a:cs typeface="Arial" pitchFamily="34" charset="0"/>
                        </a:rPr>
                        <a:t>Filtrage basé sur :</a:t>
                      </a:r>
                    </a:p>
                    <a:p>
                      <a:pPr lvl="1">
                        <a:buFont typeface="Arial" pitchFamily="34" charset="0"/>
                        <a:buChar char="•"/>
                      </a:pPr>
                      <a:r>
                        <a:rPr lang="fr-FR" sz="1400" b="0" dirty="0" smtClean="0">
                          <a:solidFill>
                            <a:schemeClr val="tx1"/>
                          </a:solidFill>
                          <a:latin typeface="Arial" pitchFamily="34" charset="0"/>
                          <a:cs typeface="Arial" pitchFamily="34" charset="0"/>
                        </a:rPr>
                        <a:t>L’adresse IP source ou destination</a:t>
                      </a:r>
                    </a:p>
                    <a:p>
                      <a:pPr lvl="1">
                        <a:buFont typeface="Arial" pitchFamily="34" charset="0"/>
                        <a:buChar char="•"/>
                      </a:pPr>
                      <a:r>
                        <a:rPr lang="fr-FR" sz="1400" b="0" dirty="0" smtClean="0">
                          <a:solidFill>
                            <a:schemeClr val="tx1"/>
                          </a:solidFill>
                          <a:latin typeface="Arial" pitchFamily="34" charset="0"/>
                          <a:cs typeface="Arial" pitchFamily="34" charset="0"/>
                        </a:rPr>
                        <a:t>Le port source ou destination</a:t>
                      </a:r>
                    </a:p>
                    <a:p>
                      <a:pPr lvl="1">
                        <a:buFont typeface="Arial" pitchFamily="34" charset="0"/>
                        <a:buChar char="•"/>
                      </a:pPr>
                      <a:r>
                        <a:rPr lang="fr-FR" sz="1400" b="0" dirty="0" smtClean="0">
                          <a:solidFill>
                            <a:schemeClr val="tx1"/>
                          </a:solidFill>
                          <a:latin typeface="Arial" pitchFamily="34" charset="0"/>
                          <a:cs typeface="Arial" pitchFamily="34" charset="0"/>
                        </a:rPr>
                        <a:t>Le flag </a:t>
                      </a:r>
                      <a:r>
                        <a:rPr lang="fr-FR" sz="1400" b="0" dirty="0" err="1" smtClean="0">
                          <a:solidFill>
                            <a:schemeClr val="tx1"/>
                          </a:solidFill>
                          <a:latin typeface="Arial" pitchFamily="34" charset="0"/>
                          <a:cs typeface="Arial" pitchFamily="34" charset="0"/>
                        </a:rPr>
                        <a:t>acknowledge</a:t>
                      </a:r>
                      <a:endParaRPr lang="fr-FR" sz="1400" b="0" dirty="0" smtClean="0">
                        <a:solidFill>
                          <a:schemeClr val="tx1"/>
                        </a:solidFill>
                        <a:latin typeface="Arial" pitchFamily="34" charset="0"/>
                        <a:cs typeface="Arial" pitchFamily="34" charset="0"/>
                      </a:endParaRPr>
                    </a:p>
                    <a:p>
                      <a:pPr lvl="0">
                        <a:buFont typeface="Arial" pitchFamily="34" charset="0"/>
                        <a:buChar char="•"/>
                      </a:pPr>
                      <a:r>
                        <a:rPr lang="fr-FR" sz="1400" b="0" dirty="0" smtClean="0">
                          <a:solidFill>
                            <a:schemeClr val="tx1"/>
                          </a:solidFill>
                          <a:latin typeface="Arial" pitchFamily="34" charset="0"/>
                          <a:cs typeface="Arial" pitchFamily="34" charset="0"/>
                        </a:rPr>
                        <a:t>La décision de rejet se prend uniquement sur la base du paquet examiné (pas de notions de sessions)</a:t>
                      </a:r>
                    </a:p>
                    <a:p>
                      <a:pPr lvl="0">
                        <a:buFont typeface="Arial" pitchFamily="34" charset="0"/>
                        <a:buChar char="•"/>
                      </a:pPr>
                      <a:r>
                        <a:rPr lang="fr-FR" sz="1400" b="0" dirty="0" smtClean="0">
                          <a:solidFill>
                            <a:schemeClr val="tx1"/>
                          </a:solidFill>
                          <a:latin typeface="Arial" pitchFamily="34" charset="0"/>
                          <a:cs typeface="Arial" pitchFamily="34" charset="0"/>
                        </a:rPr>
                        <a:t>Incompatible avec des applications aux ports dynamiques (</a:t>
                      </a:r>
                      <a:r>
                        <a:rPr lang="fr-FR" sz="1400" b="0" dirty="0" err="1" smtClean="0">
                          <a:solidFill>
                            <a:schemeClr val="tx1"/>
                          </a:solidFill>
                          <a:latin typeface="Arial" pitchFamily="34" charset="0"/>
                          <a:cs typeface="Arial" pitchFamily="34" charset="0"/>
                        </a:rPr>
                        <a:t>VoIP</a:t>
                      </a:r>
                      <a:r>
                        <a:rPr lang="fr-FR" sz="1400" b="0" dirty="0" smtClean="0">
                          <a:solidFill>
                            <a:schemeClr val="tx1"/>
                          </a:solidFill>
                          <a:latin typeface="Arial" pitchFamily="34" charset="0"/>
                          <a:cs typeface="Arial" pitchFamily="34" charset="0"/>
                        </a:rPr>
                        <a:t>) ou UDP</a:t>
                      </a:r>
                    </a:p>
                  </a:txBody>
                  <a:tcPr marL="91439" marR="91439" marT="45712" marB="457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r>
              <a:tr h="499979">
                <a:tc>
                  <a:txBody>
                    <a:bodyPr/>
                    <a:lstStyle/>
                    <a:p>
                      <a:r>
                        <a:rPr lang="fr-FR" sz="1400" b="1" dirty="0" smtClean="0">
                          <a:solidFill>
                            <a:schemeClr val="bg1"/>
                          </a:solidFill>
                          <a:latin typeface="Arial" pitchFamily="34" charset="0"/>
                          <a:cs typeface="Arial" pitchFamily="34" charset="0"/>
                        </a:rPr>
                        <a:t>Avantages</a:t>
                      </a:r>
                      <a:endParaRPr lang="fr-FR" sz="1400" b="1" dirty="0">
                        <a:solidFill>
                          <a:schemeClr val="bg1"/>
                        </a:solidFill>
                        <a:latin typeface="Arial" pitchFamily="34" charset="0"/>
                        <a:cs typeface="Arial" pitchFamily="34" charset="0"/>
                      </a:endParaRPr>
                    </a:p>
                  </a:txBody>
                  <a:tcPr marL="91439" marR="91439" marT="45712" marB="457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r>
                        <a:rPr lang="fr-FR" sz="1400" b="0" dirty="0" smtClean="0">
                          <a:solidFill>
                            <a:schemeClr val="tx1"/>
                          </a:solidFill>
                          <a:latin typeface="Arial" pitchFamily="34" charset="0"/>
                          <a:cs typeface="Arial" pitchFamily="34" charset="0"/>
                        </a:rPr>
                        <a:t>Pas cher et performant</a:t>
                      </a:r>
                      <a:endParaRPr lang="fr-FR" sz="1400" b="0" dirty="0">
                        <a:solidFill>
                          <a:schemeClr val="tx1"/>
                        </a:solidFill>
                        <a:latin typeface="Arial" pitchFamily="34" charset="0"/>
                        <a:cs typeface="Arial" pitchFamily="34" charset="0"/>
                      </a:endParaRPr>
                    </a:p>
                  </a:txBody>
                  <a:tcPr marL="91439" marR="91439" marT="45712" marB="457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r>
              <a:tr h="824344">
                <a:tc>
                  <a:txBody>
                    <a:bodyPr/>
                    <a:lstStyle/>
                    <a:p>
                      <a:r>
                        <a:rPr lang="fr-FR" sz="1400" b="1" dirty="0" smtClean="0">
                          <a:solidFill>
                            <a:schemeClr val="bg1"/>
                          </a:solidFill>
                          <a:latin typeface="Arial" pitchFamily="34" charset="0"/>
                          <a:cs typeface="Arial" pitchFamily="34" charset="0"/>
                        </a:rPr>
                        <a:t>Inconvénients</a:t>
                      </a:r>
                      <a:endParaRPr lang="fr-FR" sz="1400" b="1" dirty="0">
                        <a:solidFill>
                          <a:schemeClr val="bg1"/>
                        </a:solidFill>
                        <a:latin typeface="Arial" pitchFamily="34" charset="0"/>
                        <a:cs typeface="Arial" pitchFamily="34" charset="0"/>
                      </a:endParaRPr>
                    </a:p>
                  </a:txBody>
                  <a:tcPr marL="91439" marR="91439" marT="45712" marB="457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r>
                        <a:rPr lang="fr-FR" sz="1400" b="0" dirty="0" smtClean="0">
                          <a:solidFill>
                            <a:schemeClr val="tx1"/>
                          </a:solidFill>
                          <a:latin typeface="Arial" pitchFamily="34" charset="0"/>
                          <a:cs typeface="Arial" pitchFamily="34" charset="0"/>
                        </a:rPr>
                        <a:t>Faible niveau de sécurité, sensibles aux attaques (</a:t>
                      </a:r>
                      <a:r>
                        <a:rPr lang="fr-FR" sz="1400" b="0" dirty="0" err="1" smtClean="0">
                          <a:solidFill>
                            <a:schemeClr val="tx1"/>
                          </a:solidFill>
                          <a:latin typeface="Arial" pitchFamily="34" charset="0"/>
                          <a:cs typeface="Arial" pitchFamily="34" charset="0"/>
                        </a:rPr>
                        <a:t>flooding</a:t>
                      </a:r>
                      <a:r>
                        <a:rPr lang="fr-FR" sz="1400" b="0" dirty="0" smtClean="0">
                          <a:solidFill>
                            <a:schemeClr val="tx1"/>
                          </a:solidFill>
                          <a:latin typeface="Arial" pitchFamily="34" charset="0"/>
                          <a:cs typeface="Arial" pitchFamily="34" charset="0"/>
                        </a:rPr>
                        <a:t>, </a:t>
                      </a:r>
                      <a:r>
                        <a:rPr lang="fr-FR" sz="1400" b="0" dirty="0" err="1" smtClean="0">
                          <a:solidFill>
                            <a:schemeClr val="tx1"/>
                          </a:solidFill>
                          <a:latin typeface="Arial" pitchFamily="34" charset="0"/>
                          <a:cs typeface="Arial" pitchFamily="34" charset="0"/>
                        </a:rPr>
                        <a:t>sniffing</a:t>
                      </a:r>
                      <a:r>
                        <a:rPr lang="fr-FR" sz="1400" b="0" dirty="0" smtClean="0">
                          <a:solidFill>
                            <a:schemeClr val="tx1"/>
                          </a:solidFill>
                          <a:latin typeface="Arial" pitchFamily="34" charset="0"/>
                          <a:cs typeface="Arial" pitchFamily="34" charset="0"/>
                        </a:rPr>
                        <a:t>), difficile à administrer</a:t>
                      </a:r>
                      <a:endParaRPr lang="fr-FR" sz="1400" b="0" dirty="0">
                        <a:solidFill>
                          <a:schemeClr val="tx1"/>
                        </a:solidFill>
                        <a:latin typeface="Arial" pitchFamily="34" charset="0"/>
                        <a:cs typeface="Arial" pitchFamily="34" charset="0"/>
                      </a:endParaRPr>
                    </a:p>
                  </a:txBody>
                  <a:tcPr marL="91439" marR="91439" marT="45712" marB="457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Espace réservé du contenu 1"/>
          <p:cNvSpPr>
            <a:spLocks noGrp="1"/>
          </p:cNvSpPr>
          <p:nvPr>
            <p:ph idx="1"/>
          </p:nvPr>
        </p:nvSpPr>
        <p:spPr>
          <a:xfrm>
            <a:off x="285750" y="1357313"/>
            <a:ext cx="8572500" cy="4786312"/>
          </a:xfrm>
        </p:spPr>
        <p:txBody>
          <a:bodyPr/>
          <a:lstStyle/>
          <a:p>
            <a:r>
              <a:rPr lang="fr-FR" smtClean="0"/>
              <a:t>Filtrage de la messagerie</a:t>
            </a:r>
          </a:p>
          <a:p>
            <a:pPr lvl="1"/>
            <a:r>
              <a:rPr lang="fr-FR" sz="1800" smtClean="0"/>
              <a:t>Politique : toute machine interne peut envoyer des emails vers l’extérieur</a:t>
            </a:r>
          </a:p>
          <a:p>
            <a:pPr lvl="1"/>
            <a:endParaRPr lang="fr-FR" smtClean="0"/>
          </a:p>
          <a:p>
            <a:pPr lvl="1"/>
            <a:endParaRPr lang="fr-FR" smtClean="0"/>
          </a:p>
          <a:p>
            <a:pPr lvl="1"/>
            <a:endParaRPr lang="fr-FR" smtClean="0"/>
          </a:p>
          <a:p>
            <a:pPr lvl="1"/>
            <a:r>
              <a:rPr lang="fr-FR" sz="1800" smtClean="0"/>
              <a:t>Problème : le sens du paquet n’est pas renseigné</a:t>
            </a:r>
          </a:p>
          <a:p>
            <a:pPr lvl="1"/>
            <a:r>
              <a:rPr lang="fr-FR" sz="1800" smtClean="0"/>
              <a:t>Solution : n’autoriser que le trafic sortant et en entrée, les réponses qui en découlent (flag ack)</a:t>
            </a:r>
          </a:p>
          <a:p>
            <a:endParaRPr lang="fr-FR" smtClean="0"/>
          </a:p>
        </p:txBody>
      </p:sp>
      <p:sp>
        <p:nvSpPr>
          <p:cNvPr id="12291" name="Titre 2"/>
          <p:cNvSpPr>
            <a:spLocks noGrp="1"/>
          </p:cNvSpPr>
          <p:nvPr>
            <p:ph type="title"/>
          </p:nvPr>
        </p:nvSpPr>
        <p:spPr>
          <a:xfrm>
            <a:off x="285750" y="714375"/>
            <a:ext cx="8572500" cy="500063"/>
          </a:xfrm>
        </p:spPr>
        <p:txBody>
          <a:bodyPr/>
          <a:lstStyle/>
          <a:p>
            <a:r>
              <a:rPr lang="fr-FR" smtClean="0"/>
              <a:t>Filtrage simple de paquets</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9A3F6A9-9F93-4A28-BBBA-C52B82BECADA}" type="slidenum">
              <a:rPr lang="fr-FR">
                <a:solidFill>
                  <a:schemeClr val="bg1"/>
                </a:solidFill>
                <a:latin typeface="Calibri" panose="020F0502020204030204" pitchFamily="34" charset="0"/>
              </a:rPr>
              <a:pPr eaLnBrk="1" hangingPunct="1"/>
              <a:t>8</a:t>
            </a:fld>
            <a:endParaRPr lang="fr-FR">
              <a:solidFill>
                <a:schemeClr val="bg1"/>
              </a:solidFill>
              <a:latin typeface="Calibri" panose="020F0502020204030204" pitchFamily="34" charset="0"/>
            </a:endParaRPr>
          </a:p>
        </p:txBody>
      </p:sp>
      <p:graphicFrame>
        <p:nvGraphicFramePr>
          <p:cNvPr id="5" name="Tableau 4"/>
          <p:cNvGraphicFramePr>
            <a:graphicFrameLocks noGrp="1"/>
          </p:cNvGraphicFramePr>
          <p:nvPr/>
        </p:nvGraphicFramePr>
        <p:xfrm>
          <a:off x="285750" y="2357438"/>
          <a:ext cx="8572500" cy="800100"/>
        </p:xfrm>
        <a:graphic>
          <a:graphicData uri="http://schemas.openxmlformats.org/drawingml/2006/table">
            <a:tbl>
              <a:tblPr firstRow="1" bandRow="1">
                <a:tableStyleId>{5C22544A-7EE6-4342-B048-85BDC9FD1C3A}</a:tableStyleId>
              </a:tblPr>
              <a:tblGrid>
                <a:gridCol w="1428750"/>
                <a:gridCol w="1428750"/>
                <a:gridCol w="1428750"/>
                <a:gridCol w="1428750"/>
                <a:gridCol w="1428750"/>
                <a:gridCol w="1428750"/>
              </a:tblGrid>
              <a:tr h="428967">
                <a:tc>
                  <a:txBody>
                    <a:bodyPr/>
                    <a:lstStyle/>
                    <a:p>
                      <a:pPr algn="ctr"/>
                      <a:r>
                        <a:rPr lang="fr-FR" sz="1400" b="1" dirty="0" smtClean="0"/>
                        <a:t>Source</a:t>
                      </a:r>
                      <a:endParaRPr lang="fr-FR" sz="1400" b="1" dirty="0"/>
                    </a:p>
                  </a:txBody>
                  <a:tcPr marL="91439" marR="91439" marT="45756" marB="45756" anchor="ctr"/>
                </a:tc>
                <a:tc>
                  <a:txBody>
                    <a:bodyPr/>
                    <a:lstStyle/>
                    <a:p>
                      <a:pPr algn="ctr"/>
                      <a:r>
                        <a:rPr lang="fr-FR" sz="1400" b="1" dirty="0" smtClean="0"/>
                        <a:t>Destination</a:t>
                      </a:r>
                      <a:endParaRPr lang="fr-FR" sz="1400" b="1" dirty="0"/>
                    </a:p>
                  </a:txBody>
                  <a:tcPr marL="91439" marR="91439" marT="45756" marB="45756" anchor="ctr"/>
                </a:tc>
                <a:tc>
                  <a:txBody>
                    <a:bodyPr/>
                    <a:lstStyle/>
                    <a:p>
                      <a:pPr algn="ctr"/>
                      <a:r>
                        <a:rPr lang="fr-FR" sz="1400" b="1" dirty="0" smtClean="0"/>
                        <a:t>Port source</a:t>
                      </a:r>
                      <a:endParaRPr lang="fr-FR" sz="1400" b="1" dirty="0"/>
                    </a:p>
                  </a:txBody>
                  <a:tcPr marL="91439" marR="91439" marT="45756" marB="45756" anchor="ctr"/>
                </a:tc>
                <a:tc>
                  <a:txBody>
                    <a:bodyPr/>
                    <a:lstStyle/>
                    <a:p>
                      <a:pPr algn="ctr"/>
                      <a:r>
                        <a:rPr lang="fr-FR" sz="1400" b="1" dirty="0" smtClean="0"/>
                        <a:t>Port destination</a:t>
                      </a:r>
                      <a:endParaRPr lang="fr-FR" sz="1400" b="1" dirty="0"/>
                    </a:p>
                  </a:txBody>
                  <a:tcPr marL="91439" marR="91439" marT="45756" marB="45756" anchor="ctr"/>
                </a:tc>
                <a:tc>
                  <a:txBody>
                    <a:bodyPr/>
                    <a:lstStyle/>
                    <a:p>
                      <a:pPr algn="ctr"/>
                      <a:r>
                        <a:rPr lang="fr-FR" sz="1400" b="1" dirty="0" smtClean="0"/>
                        <a:t>Action</a:t>
                      </a:r>
                      <a:endParaRPr lang="fr-FR" sz="1400" b="1" dirty="0"/>
                    </a:p>
                  </a:txBody>
                  <a:tcPr marL="91439" marR="91439" marT="45756" marB="45756"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400" b="1" smtClean="0"/>
                        <a:t>Commentaire</a:t>
                      </a:r>
                      <a:endParaRPr lang="fr-FR" sz="1400" b="1" dirty="0" smtClean="0"/>
                    </a:p>
                  </a:txBody>
                  <a:tcPr marL="91439" marR="91439" marT="45756" marB="45756" anchor="ctr"/>
                </a:tc>
              </a:tr>
              <a:tr h="37113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600" b="1" dirty="0" smtClean="0"/>
                        <a:t>ANY</a:t>
                      </a:r>
                    </a:p>
                  </a:txBody>
                  <a:tcPr marL="91439" marR="91439" marT="45756" marB="45756" anchor="ctr"/>
                </a:tc>
                <a:tc>
                  <a:txBody>
                    <a:bodyPr/>
                    <a:lstStyle/>
                    <a:p>
                      <a:pPr algn="ctr"/>
                      <a:r>
                        <a:rPr lang="fr-FR" sz="1600" b="1" dirty="0" smtClean="0"/>
                        <a:t>ANY</a:t>
                      </a:r>
                      <a:endParaRPr lang="fr-FR" sz="1600" b="1" dirty="0"/>
                    </a:p>
                  </a:txBody>
                  <a:tcPr marL="91439" marR="91439" marT="45756" marB="45756" anchor="ctr"/>
                </a:tc>
                <a:tc>
                  <a:txBody>
                    <a:bodyPr/>
                    <a:lstStyle/>
                    <a:p>
                      <a:pPr algn="ctr"/>
                      <a:r>
                        <a:rPr lang="fr-FR" sz="1600" b="1" dirty="0" smtClean="0"/>
                        <a:t>*</a:t>
                      </a:r>
                      <a:endParaRPr lang="fr-FR" sz="1600" b="1" dirty="0"/>
                    </a:p>
                  </a:txBody>
                  <a:tcPr marL="91439" marR="91439" marT="45756" marB="45756" anchor="ctr"/>
                </a:tc>
                <a:tc>
                  <a:txBody>
                    <a:bodyPr/>
                    <a:lstStyle/>
                    <a:p>
                      <a:pPr algn="ctr"/>
                      <a:r>
                        <a:rPr lang="fr-FR" sz="1600" b="1" dirty="0" err="1" smtClean="0"/>
                        <a:t>tcp</a:t>
                      </a:r>
                      <a:r>
                        <a:rPr lang="fr-FR" sz="1600" b="1" dirty="0" smtClean="0"/>
                        <a:t>/25</a:t>
                      </a:r>
                      <a:endParaRPr lang="fr-FR" sz="1600" b="1" dirty="0"/>
                    </a:p>
                  </a:txBody>
                  <a:tcPr marL="91439" marR="91439" marT="45756" marB="45756" anchor="ctr"/>
                </a:tc>
                <a:tc>
                  <a:txBody>
                    <a:bodyPr/>
                    <a:lstStyle/>
                    <a:p>
                      <a:pPr algn="ctr"/>
                      <a:r>
                        <a:rPr lang="fr-FR" sz="1600" b="1" dirty="0" err="1" smtClean="0"/>
                        <a:t>Accept</a:t>
                      </a:r>
                      <a:endParaRPr lang="fr-FR" sz="1600" b="1" dirty="0"/>
                    </a:p>
                  </a:txBody>
                  <a:tcPr marL="91439" marR="91439" marT="45756" marB="45756" anchor="ctr"/>
                </a:tc>
                <a:tc>
                  <a:txBody>
                    <a:bodyPr/>
                    <a:lstStyle/>
                    <a:p>
                      <a:pPr algn="ctr"/>
                      <a:r>
                        <a:rPr lang="fr-FR" sz="1600" b="1" dirty="0" smtClean="0"/>
                        <a:t>SMTP  sortant</a:t>
                      </a:r>
                      <a:endParaRPr lang="fr-FR" sz="1600" b="1" dirty="0"/>
                    </a:p>
                  </a:txBody>
                  <a:tcPr marL="91439" marR="91439" marT="45756" marB="45756" anchor="ctr"/>
                </a:tc>
              </a:tr>
            </a:tbl>
          </a:graphicData>
        </a:graphic>
      </p:graphicFrame>
      <p:graphicFrame>
        <p:nvGraphicFramePr>
          <p:cNvPr id="6" name="Tableau 5"/>
          <p:cNvGraphicFramePr>
            <a:graphicFrameLocks noGrp="1"/>
          </p:cNvGraphicFramePr>
          <p:nvPr/>
        </p:nvGraphicFramePr>
        <p:xfrm>
          <a:off x="285750" y="4572000"/>
          <a:ext cx="8572501" cy="1468437"/>
        </p:xfrm>
        <a:graphic>
          <a:graphicData uri="http://schemas.openxmlformats.org/drawingml/2006/table">
            <a:tbl>
              <a:tblPr firstRow="1" bandRow="1">
                <a:tableStyleId>{5C22544A-7EE6-4342-B048-85BDC9FD1C3A}</a:tableStyleId>
              </a:tblPr>
              <a:tblGrid>
                <a:gridCol w="1224643"/>
                <a:gridCol w="1224643"/>
                <a:gridCol w="1224643"/>
                <a:gridCol w="1224643"/>
                <a:gridCol w="1224643"/>
                <a:gridCol w="1224643"/>
                <a:gridCol w="1224643"/>
              </a:tblGrid>
              <a:tr h="518272">
                <a:tc>
                  <a:txBody>
                    <a:bodyPr/>
                    <a:lstStyle/>
                    <a:p>
                      <a:pPr algn="ctr"/>
                      <a:r>
                        <a:rPr lang="fr-FR" sz="1400" b="1" dirty="0" smtClean="0"/>
                        <a:t>Source</a:t>
                      </a:r>
                      <a:endParaRPr lang="fr-FR" sz="1400" b="1" dirty="0"/>
                    </a:p>
                  </a:txBody>
                  <a:tcPr marL="91439" marR="91439" marT="45730" marB="45730" anchor="ctr"/>
                </a:tc>
                <a:tc>
                  <a:txBody>
                    <a:bodyPr/>
                    <a:lstStyle/>
                    <a:p>
                      <a:pPr algn="ctr"/>
                      <a:r>
                        <a:rPr lang="fr-FR" sz="1400" b="1" dirty="0" smtClean="0"/>
                        <a:t>Destination</a:t>
                      </a:r>
                      <a:endParaRPr lang="fr-FR" sz="1400" b="1" dirty="0"/>
                    </a:p>
                  </a:txBody>
                  <a:tcPr marL="91439" marR="91439" marT="45730" marB="45730" anchor="ctr"/>
                </a:tc>
                <a:tc>
                  <a:txBody>
                    <a:bodyPr/>
                    <a:lstStyle/>
                    <a:p>
                      <a:pPr algn="ctr"/>
                      <a:r>
                        <a:rPr lang="fr-FR" sz="1400" b="1" dirty="0" smtClean="0"/>
                        <a:t>Port source</a:t>
                      </a:r>
                      <a:endParaRPr lang="fr-FR" sz="1400" b="1" dirty="0"/>
                    </a:p>
                  </a:txBody>
                  <a:tcPr marL="91439" marR="91439" marT="45730" marB="45730" anchor="ctr"/>
                </a:tc>
                <a:tc>
                  <a:txBody>
                    <a:bodyPr/>
                    <a:lstStyle/>
                    <a:p>
                      <a:pPr algn="ctr"/>
                      <a:r>
                        <a:rPr lang="fr-FR" sz="1400" b="1" dirty="0" smtClean="0"/>
                        <a:t>Port destination</a:t>
                      </a:r>
                      <a:endParaRPr lang="fr-FR" sz="1400" b="1" dirty="0"/>
                    </a:p>
                  </a:txBody>
                  <a:tcPr marL="91439" marR="91439" marT="45730" marB="45730" anchor="ctr"/>
                </a:tc>
                <a:tc>
                  <a:txBody>
                    <a:bodyPr/>
                    <a:lstStyle/>
                    <a:p>
                      <a:pPr algn="ctr"/>
                      <a:r>
                        <a:rPr lang="fr-FR" sz="1400" b="1" dirty="0" smtClean="0"/>
                        <a:t>Action</a:t>
                      </a:r>
                      <a:endParaRPr lang="fr-FR" sz="1400" b="1" dirty="0"/>
                    </a:p>
                  </a:txBody>
                  <a:tcPr marL="91439" marR="91439" marT="45730" marB="4573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400" b="1" dirty="0" smtClean="0"/>
                        <a:t>Flag</a:t>
                      </a:r>
                    </a:p>
                  </a:txBody>
                  <a:tcPr marL="91439" marR="91439" marT="45730" marB="4573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400" b="1" dirty="0" smtClean="0"/>
                        <a:t>Commentaire</a:t>
                      </a:r>
                    </a:p>
                  </a:txBody>
                  <a:tcPr marL="91439" marR="91439" marT="45730" marB="45730" anchor="ctr"/>
                </a:tc>
              </a:tr>
              <a:tr h="579245">
                <a:tc>
                  <a:txBody>
                    <a:bodyPr/>
                    <a:lstStyle/>
                    <a:p>
                      <a:pPr algn="ctr"/>
                      <a:r>
                        <a:rPr lang="fr-FR" sz="1600" b="1" dirty="0" smtClean="0"/>
                        <a:t>MON RESEAU</a:t>
                      </a:r>
                      <a:endParaRPr lang="fr-FR" sz="1600" b="1" dirty="0"/>
                    </a:p>
                  </a:txBody>
                  <a:tcPr marL="91439" marR="91439" marT="45730" marB="45730" anchor="ctr"/>
                </a:tc>
                <a:tc>
                  <a:txBody>
                    <a:bodyPr/>
                    <a:lstStyle/>
                    <a:p>
                      <a:pPr algn="ctr"/>
                      <a:r>
                        <a:rPr lang="fr-FR" sz="1600" b="1" dirty="0" smtClean="0"/>
                        <a:t>ANY</a:t>
                      </a:r>
                      <a:endParaRPr lang="fr-FR" sz="1600" b="1" dirty="0"/>
                    </a:p>
                  </a:txBody>
                  <a:tcPr marL="91439" marR="91439" marT="45730" marB="45730" anchor="ctr"/>
                </a:tc>
                <a:tc>
                  <a:txBody>
                    <a:bodyPr/>
                    <a:lstStyle/>
                    <a:p>
                      <a:pPr algn="ctr"/>
                      <a:r>
                        <a:rPr lang="fr-FR" sz="1600" b="1" dirty="0" smtClean="0"/>
                        <a:t>*</a:t>
                      </a:r>
                      <a:endParaRPr lang="fr-FR" sz="1600" b="1" dirty="0"/>
                    </a:p>
                  </a:txBody>
                  <a:tcPr marL="91439" marR="91439" marT="45730" marB="45730" anchor="ctr"/>
                </a:tc>
                <a:tc>
                  <a:txBody>
                    <a:bodyPr/>
                    <a:lstStyle/>
                    <a:p>
                      <a:pPr algn="ctr"/>
                      <a:r>
                        <a:rPr lang="fr-FR" sz="1600" b="1" dirty="0" err="1" smtClean="0"/>
                        <a:t>tcp</a:t>
                      </a:r>
                      <a:r>
                        <a:rPr lang="fr-FR" sz="1600" b="1" dirty="0" smtClean="0"/>
                        <a:t>/25</a:t>
                      </a:r>
                      <a:endParaRPr lang="fr-FR" sz="1600" b="1" dirty="0"/>
                    </a:p>
                  </a:txBody>
                  <a:tcPr marL="91439" marR="91439" marT="45730" marB="45730" anchor="ctr"/>
                </a:tc>
                <a:tc>
                  <a:txBody>
                    <a:bodyPr/>
                    <a:lstStyle/>
                    <a:p>
                      <a:pPr algn="ctr"/>
                      <a:r>
                        <a:rPr lang="fr-FR" sz="1600" b="1" dirty="0" err="1" smtClean="0"/>
                        <a:t>Accept</a:t>
                      </a:r>
                      <a:endParaRPr lang="fr-FR" sz="1600" b="1" dirty="0"/>
                    </a:p>
                  </a:txBody>
                  <a:tcPr marL="91439" marR="91439" marT="45730" marB="45730" anchor="ctr"/>
                </a:tc>
                <a:tc>
                  <a:txBody>
                    <a:bodyPr/>
                    <a:lstStyle/>
                    <a:p>
                      <a:pPr algn="ctr"/>
                      <a:endParaRPr lang="fr-FR" sz="1600" b="1" dirty="0" smtClean="0"/>
                    </a:p>
                  </a:txBody>
                  <a:tcPr marL="91439" marR="91439" marT="45730" marB="45730" anchor="ctr"/>
                </a:tc>
                <a:tc>
                  <a:txBody>
                    <a:bodyPr/>
                    <a:lstStyle/>
                    <a:p>
                      <a:pPr algn="ctr"/>
                      <a:r>
                        <a:rPr lang="fr-FR" sz="1600" b="1" dirty="0" smtClean="0"/>
                        <a:t>SMTP  entrant</a:t>
                      </a:r>
                      <a:endParaRPr lang="fr-FR" sz="1600" b="1" dirty="0"/>
                    </a:p>
                  </a:txBody>
                  <a:tcPr marL="91439" marR="91439" marT="45730" marB="45730" anchor="ctr"/>
                </a:tc>
              </a:tr>
              <a:tr h="370920">
                <a:tc>
                  <a:txBody>
                    <a:bodyPr/>
                    <a:lstStyle/>
                    <a:p>
                      <a:pPr algn="ctr"/>
                      <a:r>
                        <a:rPr lang="fr-FR" sz="1600" b="1" dirty="0" smtClean="0"/>
                        <a:t>ANY</a:t>
                      </a:r>
                      <a:endParaRPr lang="fr-FR" sz="1600" b="1" dirty="0"/>
                    </a:p>
                  </a:txBody>
                  <a:tcPr marL="91439" marR="91439" marT="45730" marB="45730" anchor="ctr"/>
                </a:tc>
                <a:tc>
                  <a:txBody>
                    <a:bodyPr/>
                    <a:lstStyle/>
                    <a:p>
                      <a:pPr algn="ctr"/>
                      <a:r>
                        <a:rPr lang="fr-FR" sz="1600" b="1" dirty="0" smtClean="0"/>
                        <a:t>ANY</a:t>
                      </a:r>
                      <a:endParaRPr lang="fr-FR" sz="1600" b="1" dirty="0"/>
                    </a:p>
                  </a:txBody>
                  <a:tcPr marL="91439" marR="91439" marT="45730" marB="4573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600" b="1" dirty="0" err="1" smtClean="0"/>
                        <a:t>tcp</a:t>
                      </a:r>
                      <a:r>
                        <a:rPr lang="fr-FR" sz="1600" b="1" dirty="0" smtClean="0"/>
                        <a:t>/25</a:t>
                      </a:r>
                    </a:p>
                  </a:txBody>
                  <a:tcPr marL="91439" marR="91439" marT="45730" marB="45730" anchor="ctr"/>
                </a:tc>
                <a:tc>
                  <a:txBody>
                    <a:bodyPr/>
                    <a:lstStyle/>
                    <a:p>
                      <a:pPr algn="ctr"/>
                      <a:r>
                        <a:rPr lang="fr-FR" sz="1600" b="1" dirty="0" smtClean="0"/>
                        <a:t>*</a:t>
                      </a:r>
                      <a:endParaRPr lang="fr-FR" sz="1600" b="1" dirty="0"/>
                    </a:p>
                  </a:txBody>
                  <a:tcPr marL="91439" marR="91439" marT="45730" marB="45730" anchor="ctr"/>
                </a:tc>
                <a:tc>
                  <a:txBody>
                    <a:bodyPr/>
                    <a:lstStyle/>
                    <a:p>
                      <a:pPr algn="ctr"/>
                      <a:r>
                        <a:rPr lang="fr-FR" sz="1600" b="1" dirty="0" err="1" smtClean="0"/>
                        <a:t>Accept</a:t>
                      </a:r>
                      <a:endParaRPr lang="fr-FR" sz="1600" b="1" dirty="0"/>
                    </a:p>
                  </a:txBody>
                  <a:tcPr marL="91439" marR="91439" marT="45730" marB="45730" anchor="ctr"/>
                </a:tc>
                <a:tc>
                  <a:txBody>
                    <a:bodyPr/>
                    <a:lstStyle/>
                    <a:p>
                      <a:pPr algn="ctr"/>
                      <a:r>
                        <a:rPr lang="fr-FR" sz="1600" b="1" dirty="0" err="1" smtClean="0"/>
                        <a:t>Ack</a:t>
                      </a:r>
                      <a:endParaRPr lang="fr-FR" sz="1600" b="1" dirty="0"/>
                    </a:p>
                  </a:txBody>
                  <a:tcPr marL="91439" marR="91439" marT="45730" marB="45730" anchor="ctr"/>
                </a:tc>
                <a:tc>
                  <a:txBody>
                    <a:bodyPr/>
                    <a:lstStyle/>
                    <a:p>
                      <a:pPr algn="ctr"/>
                      <a:r>
                        <a:rPr lang="fr-FR" sz="1600" b="1" dirty="0" smtClean="0"/>
                        <a:t>Réponses</a:t>
                      </a:r>
                      <a:endParaRPr lang="fr-FR" sz="1600" b="1" dirty="0"/>
                    </a:p>
                  </a:txBody>
                  <a:tcPr marL="91439" marR="91439" marT="45730" marB="45730" anchor="ct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Espace réservé du contenu 1"/>
          <p:cNvSpPr>
            <a:spLocks noGrp="1"/>
          </p:cNvSpPr>
          <p:nvPr>
            <p:ph idx="1"/>
          </p:nvPr>
        </p:nvSpPr>
        <p:spPr>
          <a:xfrm>
            <a:off x="285750" y="1357313"/>
            <a:ext cx="8572500" cy="4786312"/>
          </a:xfrm>
        </p:spPr>
        <p:txBody>
          <a:bodyPr/>
          <a:lstStyle/>
          <a:p>
            <a:pPr>
              <a:buFont typeface="Arial" pitchFamily="34" charset="0"/>
              <a:buNone/>
            </a:pPr>
            <a:r>
              <a:rPr lang="fr-FR" sz="1800" smtClean="0"/>
              <a:t>Seconde génération de firewall, les proxies applicatifs fonctionnement sur serveurs réseaux dédiés.</a:t>
            </a:r>
          </a:p>
          <a:p>
            <a:endParaRPr lang="fr-FR" smtClean="0"/>
          </a:p>
        </p:txBody>
      </p:sp>
      <p:sp>
        <p:nvSpPr>
          <p:cNvPr id="13315" name="Titre 2"/>
          <p:cNvSpPr>
            <a:spLocks noGrp="1"/>
          </p:cNvSpPr>
          <p:nvPr>
            <p:ph type="title"/>
          </p:nvPr>
        </p:nvSpPr>
        <p:spPr>
          <a:xfrm>
            <a:off x="285750" y="714375"/>
            <a:ext cx="8572500" cy="500063"/>
          </a:xfrm>
        </p:spPr>
        <p:txBody>
          <a:bodyPr/>
          <a:lstStyle/>
          <a:p>
            <a:r>
              <a:rPr lang="fr-FR" smtClean="0"/>
              <a:t>Les proxies applicatifs</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3CADC7-4A4C-42FF-A3A8-009458407484}" type="slidenum">
              <a:rPr lang="fr-FR">
                <a:solidFill>
                  <a:schemeClr val="bg1"/>
                </a:solidFill>
                <a:latin typeface="Calibri" panose="020F0502020204030204" pitchFamily="34" charset="0"/>
              </a:rPr>
              <a:pPr eaLnBrk="1" hangingPunct="1"/>
              <a:t>9</a:t>
            </a:fld>
            <a:endParaRPr lang="fr-FR">
              <a:solidFill>
                <a:schemeClr val="bg1"/>
              </a:solidFill>
              <a:latin typeface="Calibri" panose="020F0502020204030204" pitchFamily="34" charset="0"/>
            </a:endParaRPr>
          </a:p>
        </p:txBody>
      </p:sp>
      <p:graphicFrame>
        <p:nvGraphicFramePr>
          <p:cNvPr id="5" name="Tableau 4"/>
          <p:cNvGraphicFramePr>
            <a:graphicFrameLocks noGrp="1"/>
          </p:cNvGraphicFramePr>
          <p:nvPr/>
        </p:nvGraphicFramePr>
        <p:xfrm>
          <a:off x="214313" y="2000250"/>
          <a:ext cx="8715375" cy="4097338"/>
        </p:xfrm>
        <a:graphic>
          <a:graphicData uri="http://schemas.openxmlformats.org/drawingml/2006/table">
            <a:tbl>
              <a:tblPr firstRow="1" bandRow="1">
                <a:tableStyleId>{5C22544A-7EE6-4342-B048-85BDC9FD1C3A}</a:tableStyleId>
              </a:tblPr>
              <a:tblGrid>
                <a:gridCol w="1571625"/>
                <a:gridCol w="7143750"/>
              </a:tblGrid>
              <a:tr h="24387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dirty="0" smtClean="0">
                          <a:solidFill>
                            <a:schemeClr val="bg1"/>
                          </a:solidFill>
                          <a:latin typeface="Arial" pitchFamily="34" charset="0"/>
                          <a:cs typeface="Arial" pitchFamily="34" charset="0"/>
                        </a:rPr>
                        <a:t>Fonction</a:t>
                      </a:r>
                    </a:p>
                  </a:txBody>
                  <a:tcPr marL="91439" marR="91439"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lvl="0">
                        <a:buFont typeface="Arial" pitchFamily="34" charset="0"/>
                        <a:buChar char="•"/>
                      </a:pPr>
                      <a:r>
                        <a:rPr lang="fr-FR" sz="1400" b="0" dirty="0" smtClean="0">
                          <a:solidFill>
                            <a:schemeClr val="tx1"/>
                          </a:solidFill>
                          <a:latin typeface="Arial" pitchFamily="34" charset="0"/>
                          <a:cs typeface="Arial" pitchFamily="34" charset="0"/>
                        </a:rPr>
                        <a:t> Améliore</a:t>
                      </a:r>
                      <a:r>
                        <a:rPr lang="fr-FR" sz="1400" b="0" baseline="0" dirty="0" smtClean="0">
                          <a:solidFill>
                            <a:schemeClr val="tx1"/>
                          </a:solidFill>
                          <a:latin typeface="Arial" pitchFamily="34" charset="0"/>
                          <a:cs typeface="Arial" pitchFamily="34" charset="0"/>
                        </a:rPr>
                        <a:t> la sécurité en examinant toutes les couches applicatives</a:t>
                      </a:r>
                      <a:endParaRPr lang="fr-FR" sz="1400" b="0" dirty="0" smtClean="0">
                        <a:solidFill>
                          <a:schemeClr val="tx1"/>
                        </a:solidFill>
                        <a:latin typeface="Arial" pitchFamily="34" charset="0"/>
                        <a:cs typeface="Arial" pitchFamily="34" charset="0"/>
                        <a:sym typeface="Wingdings" pitchFamily="2" charset="2"/>
                      </a:endParaRPr>
                    </a:p>
                    <a:p>
                      <a:pPr lvl="0">
                        <a:buFont typeface="Arial" pitchFamily="34" charset="0"/>
                        <a:buChar char="•"/>
                      </a:pPr>
                      <a:r>
                        <a:rPr lang="fr-FR" sz="1400" b="0" dirty="0" smtClean="0">
                          <a:solidFill>
                            <a:schemeClr val="tx1"/>
                          </a:solidFill>
                          <a:latin typeface="Arial" pitchFamily="34" charset="0"/>
                          <a:cs typeface="Arial" pitchFamily="34" charset="0"/>
                        </a:rPr>
                        <a:t> Fonctionne sur des serveurs qui requièrent</a:t>
                      </a:r>
                      <a:r>
                        <a:rPr lang="fr-FR" sz="1400" b="0" baseline="0" dirty="0" smtClean="0">
                          <a:solidFill>
                            <a:schemeClr val="tx1"/>
                          </a:solidFill>
                          <a:latin typeface="Arial" pitchFamily="34" charset="0"/>
                          <a:cs typeface="Arial" pitchFamily="34" charset="0"/>
                        </a:rPr>
                        <a:t> un système d’exploitation </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b="0" dirty="0" smtClean="0">
                          <a:solidFill>
                            <a:schemeClr val="tx1"/>
                          </a:solidFill>
                          <a:latin typeface="Arial" pitchFamily="34" charset="0"/>
                          <a:cs typeface="Arial" pitchFamily="34" charset="0"/>
                        </a:rPr>
                        <a:t> Logiciel s’intercalant entre les clients et des serveurs tiers</a:t>
                      </a:r>
                    </a:p>
                    <a:p>
                      <a:pPr>
                        <a:buFont typeface="Arial" pitchFamily="34" charset="0"/>
                        <a:buChar char="•"/>
                      </a:pPr>
                      <a:r>
                        <a:rPr lang="fr-FR" sz="1400" b="0" dirty="0" smtClean="0">
                          <a:solidFill>
                            <a:schemeClr val="tx1"/>
                          </a:solidFill>
                          <a:latin typeface="Arial" pitchFamily="34" charset="0"/>
                          <a:cs typeface="Arial" pitchFamily="34" charset="0"/>
                        </a:rPr>
                        <a:t> Rôles :</a:t>
                      </a:r>
                    </a:p>
                    <a:p>
                      <a:pPr lvl="1">
                        <a:buFont typeface="Arial" pitchFamily="34" charset="0"/>
                        <a:buChar char="•"/>
                      </a:pPr>
                      <a:r>
                        <a:rPr lang="fr-FR" sz="1400" b="0" dirty="0" smtClean="0">
                          <a:solidFill>
                            <a:schemeClr val="tx1"/>
                          </a:solidFill>
                          <a:latin typeface="Arial" pitchFamily="34" charset="0"/>
                          <a:cs typeface="Arial" pitchFamily="34" charset="0"/>
                        </a:rPr>
                        <a:t>Assurer une authentification pour un service</a:t>
                      </a:r>
                    </a:p>
                    <a:p>
                      <a:pPr lvl="1">
                        <a:buFont typeface="Arial" pitchFamily="34" charset="0"/>
                        <a:buChar char="•"/>
                      </a:pPr>
                      <a:r>
                        <a:rPr lang="fr-FR" sz="1400" b="0" dirty="0" smtClean="0">
                          <a:solidFill>
                            <a:schemeClr val="tx1"/>
                          </a:solidFill>
                          <a:latin typeface="Arial" pitchFamily="34" charset="0"/>
                          <a:cs typeface="Arial" pitchFamily="34" charset="0"/>
                        </a:rPr>
                        <a:t>Relayer les dialogues entre les clients et les serveurs en centralisant les accès</a:t>
                      </a:r>
                    </a:p>
                    <a:p>
                      <a:pPr lvl="1">
                        <a:buFont typeface="Arial" pitchFamily="34" charset="0"/>
                        <a:buChar char="•"/>
                      </a:pPr>
                      <a:r>
                        <a:rPr lang="fr-FR" sz="1400" b="0" dirty="0" smtClean="0">
                          <a:solidFill>
                            <a:schemeClr val="tx1"/>
                          </a:solidFill>
                          <a:latin typeface="Arial" pitchFamily="34" charset="0"/>
                          <a:cs typeface="Arial" pitchFamily="34" charset="0"/>
                        </a:rPr>
                        <a:t>Journaliser les actions</a:t>
                      </a:r>
                    </a:p>
                    <a:p>
                      <a:pPr lvl="1">
                        <a:buFont typeface="Arial" pitchFamily="34" charset="0"/>
                        <a:buChar char="•"/>
                      </a:pPr>
                      <a:r>
                        <a:rPr lang="fr-FR" sz="1400" b="0" dirty="0" smtClean="0">
                          <a:solidFill>
                            <a:schemeClr val="tx1"/>
                          </a:solidFill>
                          <a:latin typeface="Arial" pitchFamily="34" charset="0"/>
                          <a:cs typeface="Arial" pitchFamily="34" charset="0"/>
                        </a:rPr>
                        <a:t>Modifier les informations qui transitent</a:t>
                      </a:r>
                    </a:p>
                    <a:p>
                      <a:pPr lvl="1">
                        <a:buFont typeface="Arial" pitchFamily="34" charset="0"/>
                        <a:buChar char="•"/>
                      </a:pPr>
                      <a:r>
                        <a:rPr lang="fr-FR" sz="1400" b="0" dirty="0" smtClean="0">
                          <a:solidFill>
                            <a:schemeClr val="tx1"/>
                          </a:solidFill>
                          <a:latin typeface="Arial" pitchFamily="34" charset="0"/>
                          <a:cs typeface="Arial" pitchFamily="34" charset="0"/>
                        </a:rPr>
                        <a:t>Doit comprendre le protocole sous-jacent mais reste </a:t>
                      </a:r>
                    </a:p>
                    <a:p>
                      <a:pPr lvl="1">
                        <a:buFont typeface="Arial" pitchFamily="34" charset="0"/>
                        <a:buChar char="•"/>
                      </a:pPr>
                      <a:r>
                        <a:rPr lang="fr-FR" sz="1400" b="0" dirty="0" smtClean="0">
                          <a:solidFill>
                            <a:schemeClr val="tx1"/>
                          </a:solidFill>
                          <a:latin typeface="Arial" pitchFamily="34" charset="0"/>
                          <a:cs typeface="Arial" pitchFamily="34" charset="0"/>
                        </a:rPr>
                        <a:t>Moins complexe que le protocole qu’elle sert</a:t>
                      </a:r>
                    </a:p>
                    <a:p>
                      <a:pPr lvl="1">
                        <a:buFont typeface="Arial" pitchFamily="34" charset="0"/>
                        <a:buChar char="•"/>
                      </a:pPr>
                      <a:r>
                        <a:rPr lang="fr-FR" sz="1400" b="0" dirty="0" smtClean="0">
                          <a:solidFill>
                            <a:schemeClr val="tx1"/>
                          </a:solidFill>
                          <a:latin typeface="Arial" pitchFamily="34" charset="0"/>
                          <a:cs typeface="Arial" pitchFamily="34" charset="0"/>
                        </a:rPr>
                        <a:t>Peut déceler un protocole non-conforme</a:t>
                      </a:r>
                    </a:p>
                  </a:txBody>
                  <a:tcPr marL="91439" marR="91439"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r>
              <a:tr h="500143">
                <a:tc>
                  <a:txBody>
                    <a:bodyPr/>
                    <a:lstStyle/>
                    <a:p>
                      <a:r>
                        <a:rPr lang="fr-FR" sz="1400" b="1" dirty="0" smtClean="0">
                          <a:solidFill>
                            <a:schemeClr val="bg1"/>
                          </a:solidFill>
                          <a:latin typeface="Arial" pitchFamily="34" charset="0"/>
                          <a:cs typeface="Arial" pitchFamily="34" charset="0"/>
                        </a:rPr>
                        <a:t>Avantages</a:t>
                      </a:r>
                      <a:endParaRPr lang="fr-FR" sz="1400" b="1" dirty="0">
                        <a:solidFill>
                          <a:schemeClr val="bg1"/>
                        </a:solidFill>
                        <a:latin typeface="Arial" pitchFamily="34" charset="0"/>
                        <a:cs typeface="Arial" pitchFamily="34" charset="0"/>
                      </a:endParaRPr>
                    </a:p>
                  </a:txBody>
                  <a:tcPr marL="91439" marR="91439"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r>
                        <a:rPr lang="fr-FR" sz="1400" b="0" dirty="0" smtClean="0">
                          <a:solidFill>
                            <a:schemeClr val="tx1"/>
                          </a:solidFill>
                          <a:latin typeface="Arial" pitchFamily="34" charset="0"/>
                          <a:cs typeface="Arial" pitchFamily="34" charset="0"/>
                        </a:rPr>
                        <a:t>Plus sécurisé que le filtrage simple de paquets</a:t>
                      </a:r>
                      <a:endParaRPr lang="fr-FR" sz="1400" b="0" dirty="0">
                        <a:solidFill>
                          <a:schemeClr val="tx1"/>
                        </a:solidFill>
                        <a:latin typeface="Arial" pitchFamily="34" charset="0"/>
                        <a:cs typeface="Arial" pitchFamily="34" charset="0"/>
                      </a:endParaRPr>
                    </a:p>
                  </a:txBody>
                  <a:tcPr marL="91439" marR="91439"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r>
              <a:tr h="1158419">
                <a:tc>
                  <a:txBody>
                    <a:bodyPr/>
                    <a:lstStyle/>
                    <a:p>
                      <a:r>
                        <a:rPr lang="fr-FR" sz="1400" b="1" dirty="0" smtClean="0">
                          <a:solidFill>
                            <a:schemeClr val="bg1"/>
                          </a:solidFill>
                          <a:latin typeface="Arial" pitchFamily="34" charset="0"/>
                          <a:cs typeface="Arial" pitchFamily="34" charset="0"/>
                        </a:rPr>
                        <a:t>Inconvénients</a:t>
                      </a:r>
                      <a:endParaRPr lang="fr-FR" sz="1400" b="1" dirty="0">
                        <a:solidFill>
                          <a:schemeClr val="bg1"/>
                        </a:solidFill>
                        <a:latin typeface="Arial" pitchFamily="34" charset="0"/>
                        <a:cs typeface="Arial" pitchFamily="34" charset="0"/>
                      </a:endParaRPr>
                    </a:p>
                  </a:txBody>
                  <a:tcPr marL="91439" marR="91439"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buFont typeface="Arial" pitchFamily="34" charset="0"/>
                        <a:buChar char="•"/>
                      </a:pPr>
                      <a:r>
                        <a:rPr lang="fr-FR" sz="1400" b="0" dirty="0" smtClean="0">
                          <a:solidFill>
                            <a:schemeClr val="tx1"/>
                          </a:solidFill>
                          <a:latin typeface="Arial" pitchFamily="34" charset="0"/>
                          <a:cs typeface="Arial" pitchFamily="34" charset="0"/>
                        </a:rPr>
                        <a:t> Casse le modèle client / serveur</a:t>
                      </a:r>
                    </a:p>
                    <a:p>
                      <a:pPr>
                        <a:buFont typeface="Arial" pitchFamily="34" charset="0"/>
                        <a:buChar char="•"/>
                      </a:pPr>
                      <a:r>
                        <a:rPr lang="fr-FR" sz="1400" b="0" dirty="0" smtClean="0">
                          <a:solidFill>
                            <a:schemeClr val="tx1"/>
                          </a:solidFill>
                          <a:latin typeface="Arial" pitchFamily="34" charset="0"/>
                          <a:cs typeface="Arial" pitchFamily="34" charset="0"/>
                        </a:rPr>
                        <a:t> Analyse les paquets uniquement au</a:t>
                      </a:r>
                      <a:r>
                        <a:rPr lang="fr-FR" sz="1400" b="0" baseline="0" dirty="0" smtClean="0">
                          <a:solidFill>
                            <a:schemeClr val="tx1"/>
                          </a:solidFill>
                          <a:latin typeface="Arial" pitchFamily="34" charset="0"/>
                          <a:cs typeface="Arial" pitchFamily="34" charset="0"/>
                        </a:rPr>
                        <a:t> niveau de la couche application (L7)</a:t>
                      </a:r>
                    </a:p>
                    <a:p>
                      <a:pPr>
                        <a:buFont typeface="Arial" pitchFamily="34" charset="0"/>
                        <a:buChar char="•"/>
                      </a:pPr>
                      <a:r>
                        <a:rPr lang="fr-FR" sz="1400" b="0" baseline="0" dirty="0" smtClean="0">
                          <a:solidFill>
                            <a:schemeClr val="tx1"/>
                          </a:solidFill>
                          <a:latin typeface="Arial" pitchFamily="34" charset="0"/>
                          <a:cs typeface="Arial" pitchFamily="34" charset="0"/>
                        </a:rPr>
                        <a:t> Nécessite de nombreuses tâches administratives</a:t>
                      </a:r>
                    </a:p>
                    <a:p>
                      <a:pPr>
                        <a:buFont typeface="Arial" pitchFamily="34" charset="0"/>
                        <a:buChar char="•"/>
                      </a:pPr>
                      <a:r>
                        <a:rPr lang="fr-FR" sz="1400" b="0" baseline="0" dirty="0" smtClean="0">
                          <a:solidFill>
                            <a:schemeClr val="tx1"/>
                          </a:solidFill>
                          <a:latin typeface="Arial" pitchFamily="34" charset="0"/>
                          <a:cs typeface="Arial" pitchFamily="34" charset="0"/>
                        </a:rPr>
                        <a:t> Lent et complexe (Charge CPU)</a:t>
                      </a:r>
                    </a:p>
                    <a:p>
                      <a:pPr>
                        <a:buFont typeface="Arial" pitchFamily="34" charset="0"/>
                        <a:buChar char="•"/>
                      </a:pPr>
                      <a:r>
                        <a:rPr lang="fr-FR" sz="1400" b="0" baseline="0" dirty="0" smtClean="0">
                          <a:solidFill>
                            <a:schemeClr val="tx1"/>
                          </a:solidFill>
                          <a:latin typeface="Arial" pitchFamily="34" charset="0"/>
                          <a:cs typeface="Arial" pitchFamily="34" charset="0"/>
                        </a:rPr>
                        <a:t> Incompatibles avec de nouveaux protocoles </a:t>
                      </a:r>
                      <a:endParaRPr lang="fr-FR" sz="1400" b="0" dirty="0">
                        <a:solidFill>
                          <a:schemeClr val="tx1"/>
                        </a:solidFill>
                        <a:latin typeface="Arial" pitchFamily="34" charset="0"/>
                        <a:cs typeface="Arial" pitchFamily="34" charset="0"/>
                      </a:endParaRPr>
                    </a:p>
                  </a:txBody>
                  <a:tcPr marL="91439" marR="91439"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1370</TotalTime>
  <Words>2041</Words>
  <Application>Microsoft Office PowerPoint</Application>
  <PresentationFormat>Affichage à l'écran (4:3)</PresentationFormat>
  <Paragraphs>571</Paragraphs>
  <Slides>36</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36</vt:i4>
      </vt:variant>
    </vt:vector>
  </HeadingPairs>
  <TitlesOfParts>
    <vt:vector size="42" baseType="lpstr">
      <vt:lpstr>Arial</vt:lpstr>
      <vt:lpstr>Arial Narrow</vt:lpstr>
      <vt:lpstr>Calibri</vt:lpstr>
      <vt:lpstr>Times New Roman</vt:lpstr>
      <vt:lpstr>Wingdings</vt:lpstr>
      <vt:lpstr>Thème Office</vt:lpstr>
      <vt:lpstr>Les mécanismes de filtrage et de NAT Licence Pro SEICOM – Module 37</vt:lpstr>
      <vt:lpstr>SOMMAIRE</vt:lpstr>
      <vt:lpstr>LES FIREWALLS</vt:lpstr>
      <vt:lpstr>Les firewalls</vt:lpstr>
      <vt:lpstr>Un firewall : pour quelle politique ?</vt:lpstr>
      <vt:lpstr>Evolutions des technologies de firewalls</vt:lpstr>
      <vt:lpstr>Filtrage simple de paquets</vt:lpstr>
      <vt:lpstr>Filtrage simple de paquets</vt:lpstr>
      <vt:lpstr>Les proxies applicatifs</vt:lpstr>
      <vt:lpstr>Les proxies applicatifs</vt:lpstr>
      <vt:lpstr>Les reverse-proxies</vt:lpstr>
      <vt:lpstr>Les reverse-proxies</vt:lpstr>
      <vt:lpstr>Stateful Packet Inspection</vt:lpstr>
      <vt:lpstr>Stateful Packet Inspection</vt:lpstr>
      <vt:lpstr>Deep Packet Inspection</vt:lpstr>
      <vt:lpstr>Deep Packet Inspection</vt:lpstr>
      <vt:lpstr>Déploiement d’un firewall de nos jours</vt:lpstr>
      <vt:lpstr>NETWORK ADDRESS TRANSLATION</vt:lpstr>
      <vt:lpstr>Définition</vt:lpstr>
      <vt:lpstr>Introduction par l’exemple</vt:lpstr>
      <vt:lpstr>Introduction par l’exemple</vt:lpstr>
      <vt:lpstr>NAT STATIQUE</vt:lpstr>
      <vt:lpstr>NAT STATIQUE</vt:lpstr>
      <vt:lpstr>NAT STATIQUE</vt:lpstr>
      <vt:lpstr>NAT statique : Avantages / Inconvénients</vt:lpstr>
      <vt:lpstr>NAT DYNAMIQUE</vt:lpstr>
      <vt:lpstr>NAT DYNAMIQUE</vt:lpstr>
      <vt:lpstr>NAT dynamique : Avantages / Inconvénients</vt:lpstr>
      <vt:lpstr>Double NAT</vt:lpstr>
      <vt:lpstr>Double NAT : Exemple</vt:lpstr>
      <vt:lpstr>NAT - Récapitulatif</vt:lpstr>
      <vt:lpstr>NAT - Récapitulatif</vt:lpstr>
      <vt:lpstr>EXERCICES</vt:lpstr>
      <vt:lpstr>Exercice n°1</vt:lpstr>
      <vt:lpstr>Exercice n°2</vt:lpstr>
      <vt:lpstr>Exercice n°2</vt:lpstr>
    </vt:vector>
  </TitlesOfParts>
  <Company>PENTASONIC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PENTASONIC</dc:title>
  <dc:subject>PENTASONIC</dc:subject>
  <dc:creator>PENTASONIC</dc:creator>
  <cp:keywords>PENTASONIC</cp:keywords>
  <cp:lastModifiedBy>Damien VERON</cp:lastModifiedBy>
  <cp:revision>159</cp:revision>
  <dcterms:created xsi:type="dcterms:W3CDTF">2008-09-22T10:12:24Z</dcterms:created>
  <dcterms:modified xsi:type="dcterms:W3CDTF">2012-12-15T18:49:00Z</dcterms:modified>
  <cp:category>PENTASONIC</cp:category>
  <cp:contentStatus>PENTASONIC</cp:contentStatus>
</cp:coreProperties>
</file>