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49" r:id="rId2"/>
    <p:sldId id="348" r:id="rId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B93"/>
    <a:srgbClr val="EEEEEE"/>
    <a:srgbClr val="D3D3D3"/>
    <a:srgbClr val="F36C2A"/>
    <a:srgbClr val="1E1F6E"/>
    <a:srgbClr val="FF6600"/>
    <a:srgbClr val="7D9BC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0"/>
  </p:normalViewPr>
  <p:slideViewPr>
    <p:cSldViewPr>
      <p:cViewPr varScale="1">
        <p:scale>
          <a:sx n="72" d="100"/>
          <a:sy n="72" d="100"/>
        </p:scale>
        <p:origin x="12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335" tIns="47668" rIns="95335" bIns="4766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335" tIns="47668" rIns="95335" bIns="4766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FFA5577-A823-4302-9B86-6AD689FC7D54}" type="datetimeFigureOut">
              <a:rPr lang="fr-FR"/>
              <a:pPr>
                <a:defRPr/>
              </a:pPr>
              <a:t>12/12/2012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35" tIns="47668" rIns="95335" bIns="47668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5335" tIns="47668" rIns="95335" bIns="47668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335" tIns="47668" rIns="95335" bIns="4766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5335" tIns="47668" rIns="95335" bIns="4766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87C82D2-CBA1-4CA1-9A23-121B1FD7633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9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 userDrawn="1"/>
        </p:nvCxnSpPr>
        <p:spPr>
          <a:xfrm>
            <a:off x="0" y="6643688"/>
            <a:ext cx="9144000" cy="1587"/>
          </a:xfrm>
          <a:prstGeom prst="line">
            <a:avLst/>
          </a:prstGeom>
          <a:ln w="19050">
            <a:solidFill>
              <a:srgbClr val="F36C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 userDrawn="1"/>
        </p:nvSpPr>
        <p:spPr>
          <a:xfrm>
            <a:off x="7786688" y="6500813"/>
            <a:ext cx="285750" cy="285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6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" name="Ellipse 3"/>
          <p:cNvSpPr/>
          <p:nvPr userDrawn="1"/>
        </p:nvSpPr>
        <p:spPr>
          <a:xfrm>
            <a:off x="8215313" y="6500813"/>
            <a:ext cx="285750" cy="285750"/>
          </a:xfrm>
          <a:prstGeom prst="ellipse">
            <a:avLst/>
          </a:prstGeom>
          <a:solidFill>
            <a:srgbClr val="F36C2A"/>
          </a:solidFill>
          <a:ln w="38100">
            <a:solidFill>
              <a:srgbClr val="F36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Ellipse 4"/>
          <p:cNvSpPr/>
          <p:nvPr userDrawn="1"/>
        </p:nvSpPr>
        <p:spPr>
          <a:xfrm>
            <a:off x="8643938" y="6500813"/>
            <a:ext cx="285750" cy="285750"/>
          </a:xfrm>
          <a:prstGeom prst="ellipse">
            <a:avLst/>
          </a:prstGeom>
          <a:solidFill>
            <a:srgbClr val="F36C2A"/>
          </a:solidFill>
          <a:ln w="38100">
            <a:solidFill>
              <a:srgbClr val="F36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6" name="Connecteur droit 5"/>
          <p:cNvCxnSpPr/>
          <p:nvPr userDrawn="1"/>
        </p:nvCxnSpPr>
        <p:spPr>
          <a:xfrm rot="5400000">
            <a:off x="-320674" y="6321425"/>
            <a:ext cx="1071562" cy="1587"/>
          </a:xfrm>
          <a:prstGeom prst="line">
            <a:avLst/>
          </a:prstGeom>
          <a:ln w="19050">
            <a:solidFill>
              <a:srgbClr val="F36C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1428750"/>
            <a:ext cx="9144000" cy="1785938"/>
          </a:xfrm>
          <a:prstGeom prst="rect">
            <a:avLst/>
          </a:prstGeom>
          <a:solidFill>
            <a:srgbClr val="194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214313" y="1643063"/>
            <a:ext cx="8715375" cy="13573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5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F943E-F332-4437-B2E3-AA7912568A46}" type="datetime1">
              <a:rPr lang="fr-FR"/>
              <a:pPr>
                <a:defRPr/>
              </a:pPr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ED3A9-E938-4BF1-8855-D4DB48C7734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9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B86C0-DBF0-4FD0-AD87-5C7365C93549}" type="datetime1">
              <a:rPr lang="fr-FR"/>
              <a:pPr>
                <a:defRPr/>
              </a:pPr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3DE9C-0DB5-412E-A66C-44DDF3FD8CC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2875" y="142875"/>
            <a:ext cx="8858250" cy="6572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Picture 2" descr="K:\MARKETING\CHARTE GRAPHIQUE\LOGOS\LOGO PENTA 2007\logo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214313"/>
            <a:ext cx="1571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5"/>
          <p:cNvCxnSpPr>
            <a:endCxn id="7" idx="1"/>
          </p:cNvCxnSpPr>
          <p:nvPr userDrawn="1"/>
        </p:nvCxnSpPr>
        <p:spPr>
          <a:xfrm>
            <a:off x="142875" y="428625"/>
            <a:ext cx="7215188" cy="1588"/>
          </a:xfrm>
          <a:prstGeom prst="line">
            <a:avLst/>
          </a:prstGeom>
          <a:ln w="6350">
            <a:solidFill>
              <a:srgbClr val="F36C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2875" y="6286500"/>
            <a:ext cx="8858250" cy="428625"/>
          </a:xfrm>
          <a:prstGeom prst="rect">
            <a:avLst/>
          </a:prstGeom>
          <a:solidFill>
            <a:srgbClr val="194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142875" y="714375"/>
            <a:ext cx="8858250" cy="500063"/>
          </a:xfrm>
          <a:prstGeom prst="rect">
            <a:avLst/>
          </a:prstGeom>
          <a:solidFill>
            <a:srgbClr val="194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Ellipse 8"/>
          <p:cNvSpPr/>
          <p:nvPr userDrawn="1"/>
        </p:nvSpPr>
        <p:spPr>
          <a:xfrm>
            <a:off x="428625" y="357188"/>
            <a:ext cx="142875" cy="1428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36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Ellipse 9"/>
          <p:cNvSpPr/>
          <p:nvPr userDrawn="1"/>
        </p:nvSpPr>
        <p:spPr>
          <a:xfrm>
            <a:off x="642938" y="357188"/>
            <a:ext cx="142875" cy="142875"/>
          </a:xfrm>
          <a:prstGeom prst="ellipse">
            <a:avLst/>
          </a:prstGeom>
          <a:solidFill>
            <a:srgbClr val="F36C2A"/>
          </a:solidFill>
          <a:ln w="19050">
            <a:solidFill>
              <a:srgbClr val="F36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Ellipse 10"/>
          <p:cNvSpPr/>
          <p:nvPr userDrawn="1"/>
        </p:nvSpPr>
        <p:spPr>
          <a:xfrm>
            <a:off x="857250" y="357188"/>
            <a:ext cx="142875" cy="142875"/>
          </a:xfrm>
          <a:prstGeom prst="ellipse">
            <a:avLst/>
          </a:prstGeom>
          <a:solidFill>
            <a:srgbClr val="F36C2A"/>
          </a:solidFill>
          <a:ln w="19050">
            <a:solidFill>
              <a:srgbClr val="F36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786346"/>
          </a:xfrm>
        </p:spPr>
        <p:txBody>
          <a:bodyPr/>
          <a:lstStyle>
            <a:lvl1pPr>
              <a:buClr>
                <a:srgbClr val="FF6600"/>
              </a:buClr>
              <a:buFont typeface="Arial" pitchFamily="34" charset="0"/>
              <a:buChar char="●"/>
              <a:defRPr sz="2400">
                <a:solidFill>
                  <a:srgbClr val="1E1F6E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FF6600"/>
              </a:buClr>
              <a:buFont typeface="Arial" pitchFamily="34" charset="0"/>
              <a:buChar char="○"/>
              <a:defRPr sz="2400">
                <a:solidFill>
                  <a:srgbClr val="1E1F6E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FF6600"/>
              </a:buClr>
              <a:buFont typeface="Arial" pitchFamily="34" charset="0"/>
              <a:buChar char="•"/>
              <a:defRPr sz="2000">
                <a:solidFill>
                  <a:srgbClr val="1E1F6E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6600"/>
              </a:buClr>
              <a:buFont typeface="Arial" pitchFamily="34" charset="0"/>
              <a:buChar char="-"/>
              <a:defRPr sz="1800">
                <a:solidFill>
                  <a:srgbClr val="1E1F6E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FF6600"/>
              </a:buClr>
              <a:buFont typeface="Arial" pitchFamily="34" charset="0"/>
              <a:buChar char="•"/>
              <a:defRPr sz="1800">
                <a:solidFill>
                  <a:srgbClr val="1E1F6E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714356"/>
            <a:ext cx="8572560" cy="500066"/>
          </a:xfrm>
          <a:noFill/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215313" y="6357938"/>
            <a:ext cx="785812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8C576C6-9986-4174-B2ED-84669077803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1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00563"/>
            <a:ext cx="9144000" cy="1500187"/>
          </a:xfrm>
          <a:prstGeom prst="rect">
            <a:avLst/>
          </a:prstGeom>
          <a:solidFill>
            <a:srgbClr val="194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4" name="Connecteur droit 3"/>
          <p:cNvCxnSpPr/>
          <p:nvPr userDrawn="1"/>
        </p:nvCxnSpPr>
        <p:spPr>
          <a:xfrm rot="5400000">
            <a:off x="-2999581" y="3428206"/>
            <a:ext cx="6858000" cy="1588"/>
          </a:xfrm>
          <a:prstGeom prst="line">
            <a:avLst/>
          </a:prstGeom>
          <a:ln w="57150">
            <a:solidFill>
              <a:srgbClr val="F36C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 userDrawn="1"/>
        </p:nvCxnSpPr>
        <p:spPr>
          <a:xfrm>
            <a:off x="0" y="428625"/>
            <a:ext cx="9144000" cy="1588"/>
          </a:xfrm>
          <a:prstGeom prst="line">
            <a:avLst/>
          </a:prstGeom>
          <a:ln w="57150">
            <a:solidFill>
              <a:srgbClr val="F36C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 userDrawn="1"/>
        </p:nvSpPr>
        <p:spPr>
          <a:xfrm>
            <a:off x="7500938" y="285750"/>
            <a:ext cx="285750" cy="285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36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" name="Ellipse 6"/>
          <p:cNvSpPr/>
          <p:nvPr userDrawn="1"/>
        </p:nvSpPr>
        <p:spPr>
          <a:xfrm>
            <a:off x="7929563" y="285750"/>
            <a:ext cx="285750" cy="285750"/>
          </a:xfrm>
          <a:prstGeom prst="ellipse">
            <a:avLst/>
          </a:prstGeom>
          <a:solidFill>
            <a:srgbClr val="F36C2A"/>
          </a:solidFill>
          <a:ln w="38100">
            <a:solidFill>
              <a:srgbClr val="F36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Ellipse 7"/>
          <p:cNvSpPr/>
          <p:nvPr userDrawn="1"/>
        </p:nvSpPr>
        <p:spPr>
          <a:xfrm>
            <a:off x="8358188" y="285750"/>
            <a:ext cx="285750" cy="285750"/>
          </a:xfrm>
          <a:prstGeom prst="ellipse">
            <a:avLst/>
          </a:prstGeom>
          <a:solidFill>
            <a:srgbClr val="F36C2A"/>
          </a:solidFill>
          <a:ln w="38100">
            <a:solidFill>
              <a:srgbClr val="F36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9" name="Image 12" descr="PNG-Graph.png-256x25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357313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76" y="4572008"/>
            <a:ext cx="7772400" cy="1362075"/>
          </a:xfrm>
        </p:spPr>
        <p:txBody>
          <a:bodyPr/>
          <a:lstStyle>
            <a:lvl1pPr algn="l">
              <a:defRPr sz="2800" b="1" cap="all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072438" y="6286500"/>
            <a:ext cx="900112" cy="365125"/>
          </a:xfrm>
        </p:spPr>
        <p:txBody>
          <a:bodyPr/>
          <a:lstStyle>
            <a:lvl1pPr>
              <a:defRPr/>
            </a:lvl1pPr>
          </a:lstStyle>
          <a:p>
            <a:fld id="{255C4C89-93D2-4272-BF58-F0BE59B0C80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56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FB467-13FA-480E-A537-24682B8AD787}" type="datetime1">
              <a:rPr lang="fr-FR"/>
              <a:pPr>
                <a:defRPr/>
              </a:pPr>
              <a:t>12/12/2012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6C5CA-7B34-4215-9717-8F90FF91AD1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9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C96D-7396-4CE0-8325-1D4D815A110D}" type="datetime1">
              <a:rPr lang="fr-FR"/>
              <a:pPr>
                <a:defRPr/>
              </a:pPr>
              <a:t>12/12/2012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8F1E9-2FB7-4900-B40C-3CC87737FC0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36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7E464-0896-4ACA-995D-FAD968204C19}" type="datetime1">
              <a:rPr lang="fr-FR"/>
              <a:pPr>
                <a:defRPr/>
              </a:pPr>
              <a:t>12/12/2012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FCF19-A4FC-4D38-8D8F-301409A7C0F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3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04A64-69A8-4C6B-BD10-A7512713CCB2}" type="datetime1">
              <a:rPr lang="fr-FR"/>
              <a:pPr>
                <a:defRPr/>
              </a:pPr>
              <a:t>12/12/2012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60F8D-E19A-4618-9851-AFCD40B23B1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A7915-D5FF-4683-A2F1-792158000B75}" type="datetime1">
              <a:rPr lang="fr-FR"/>
              <a:pPr>
                <a:defRPr/>
              </a:pPr>
              <a:t>12/12/2012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541C8-ED76-49E3-9E0F-D1C4470B54B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58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2CD69-2145-40B8-8C22-0C63A181A04A}" type="datetime1">
              <a:rPr lang="fr-FR"/>
              <a:pPr>
                <a:defRPr/>
              </a:pPr>
              <a:t>12/12/2012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28D00-7277-4396-B663-2AF5D3640D0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76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DC8888-35A4-4FA2-BC5E-733D2D959AA0}" type="datetime1">
              <a:rPr lang="fr-FR"/>
              <a:pPr>
                <a:defRPr/>
              </a:pPr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3C9698C-B31F-464C-B272-C64E4153060F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>
          <a:xfrm>
            <a:off x="285750" y="714375"/>
            <a:ext cx="8572500" cy="500063"/>
          </a:xfrm>
        </p:spPr>
        <p:txBody>
          <a:bodyPr/>
          <a:lstStyle/>
          <a:p>
            <a:r>
              <a:rPr lang="fr-FR" smtClean="0"/>
              <a:t>Correction Exercice n°1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27A99E-F27B-4FAD-835B-91CDB3C7362D}" type="slidenum">
              <a:rPr lang="fr-FR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fr-FR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42875" y="3101975"/>
          <a:ext cx="8821740" cy="1541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48"/>
                <a:gridCol w="1764348"/>
                <a:gridCol w="1764348"/>
                <a:gridCol w="1764348"/>
                <a:gridCol w="1764348"/>
              </a:tblGrid>
              <a:tr h="42871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Source</a:t>
                      </a:r>
                      <a:endParaRPr lang="fr-FR" sz="1400" b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Destination</a:t>
                      </a:r>
                      <a:endParaRPr lang="fr-FR" sz="1400" b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Port source</a:t>
                      </a:r>
                      <a:endParaRPr lang="fr-FR" sz="1400" b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Port destination</a:t>
                      </a:r>
                      <a:endParaRPr lang="fr-FR" sz="1400" b="1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Action</a:t>
                      </a:r>
                      <a:endParaRPr lang="fr-FR" sz="1400" b="1" dirty="0"/>
                    </a:p>
                  </a:txBody>
                  <a:tcPr marT="45729" marB="45729" anchor="ctr"/>
                </a:tc>
              </a:tr>
              <a:tr h="370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192.168.1.1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https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ALLOW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/>
                </a:tc>
              </a:tr>
              <a:tr h="370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192.168.1.1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http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ALLOW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/>
                </a:tc>
              </a:tr>
              <a:tr h="370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</a:p>
                  </a:txBody>
                  <a:tcPr marT="45729" marB="4572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DENY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T="45729" marB="4572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42875" y="5006975"/>
          <a:ext cx="878681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2"/>
                <a:gridCol w="1098352"/>
                <a:gridCol w="1098352"/>
                <a:gridCol w="1098352"/>
                <a:gridCol w="1098352"/>
                <a:gridCol w="1098352"/>
                <a:gridCol w="1098352"/>
                <a:gridCol w="1098352"/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SOURCE</a:t>
                      </a:r>
                      <a:endParaRPr lang="fr-FR" sz="1400" dirty="0"/>
                    </a:p>
                  </a:txBody>
                  <a:tcPr marL="91439" marR="91439" marT="45707" marB="45707"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DESTINATION</a:t>
                      </a:r>
                      <a:endParaRPr lang="fr-FR" sz="1400" dirty="0"/>
                    </a:p>
                  </a:txBody>
                  <a:tcPr marL="91439" marR="91439" marT="45707" marB="45707"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PORT</a:t>
                      </a:r>
                      <a:r>
                        <a:rPr lang="fr-FR" sz="1400" baseline="0" dirty="0" smtClean="0"/>
                        <a:t> SOURCE</a:t>
                      </a:r>
                      <a:endParaRPr lang="fr-FR" sz="1400" dirty="0"/>
                    </a:p>
                  </a:txBody>
                  <a:tcPr marL="91439" marR="91439" marT="45707" marB="457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PORT</a:t>
                      </a:r>
                      <a:r>
                        <a:rPr lang="fr-FR" sz="1400" baseline="0" dirty="0" smtClean="0"/>
                        <a:t> DESTINATION</a:t>
                      </a:r>
                      <a:endParaRPr lang="fr-FR" sz="1400" dirty="0" smtClean="0"/>
                    </a:p>
                  </a:txBody>
                  <a:tcPr marL="91439" marR="91439" marT="45707" marB="457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Originale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Translatée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Originale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Translatée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Translaté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Translaté</a:t>
                      </a:r>
                      <a:endParaRPr lang="fr-FR" sz="1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192.168.1.1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8.8.4.2</a:t>
                      </a: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Originale</a:t>
                      </a: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https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Originale</a:t>
                      </a: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8.8.4.2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192.168.1.1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http</a:t>
                      </a:r>
                      <a:endParaRPr lang="fr-FR" sz="1400" b="0" i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</a:t>
                      </a:r>
                    </a:p>
                  </a:txBody>
                  <a:tcPr marL="91439" marR="91439" marT="45707" marB="45707" anchor="ctr"/>
                </a:tc>
              </a:tr>
            </a:tbl>
          </a:graphicData>
        </a:graphic>
      </p:graphicFrame>
      <p:sp>
        <p:nvSpPr>
          <p:cNvPr id="5199" name="ZoneTexte 7"/>
          <p:cNvSpPr txBox="1">
            <a:spLocks noChangeArrowheads="1"/>
          </p:cNvSpPr>
          <p:nvPr/>
        </p:nvSpPr>
        <p:spPr bwMode="auto">
          <a:xfrm>
            <a:off x="142875" y="2714625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b="1"/>
              <a:t>Filtrage</a:t>
            </a:r>
          </a:p>
        </p:txBody>
      </p:sp>
      <p:sp>
        <p:nvSpPr>
          <p:cNvPr id="5200" name="ZoneTexte 8"/>
          <p:cNvSpPr txBox="1">
            <a:spLocks noChangeArrowheads="1"/>
          </p:cNvSpPr>
          <p:nvPr/>
        </p:nvSpPr>
        <p:spPr bwMode="auto">
          <a:xfrm>
            <a:off x="142875" y="4637088"/>
            <a:ext cx="2193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b="1"/>
              <a:t>Translation d’adresse</a:t>
            </a:r>
          </a:p>
        </p:txBody>
      </p:sp>
      <p:pic>
        <p:nvPicPr>
          <p:cNvPr id="52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52563"/>
            <a:ext cx="1281112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0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1370013"/>
            <a:ext cx="139065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necteur droit 18"/>
          <p:cNvCxnSpPr/>
          <p:nvPr/>
        </p:nvCxnSpPr>
        <p:spPr>
          <a:xfrm flipH="1">
            <a:off x="2274888" y="2001838"/>
            <a:ext cx="16335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217738" y="2420938"/>
            <a:ext cx="5146675" cy="0"/>
          </a:xfrm>
          <a:prstGeom prst="line">
            <a:avLst/>
          </a:prstGeom>
          <a:ln w="5715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203450" y="1484313"/>
            <a:ext cx="5056188" cy="0"/>
          </a:xfrm>
          <a:prstGeom prst="line">
            <a:avLst/>
          </a:prstGeom>
          <a:ln w="5715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4919663" y="1989138"/>
            <a:ext cx="25241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0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1628775"/>
            <a:ext cx="101123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ZoneTexte 7"/>
          <p:cNvSpPr txBox="1">
            <a:spLocks noChangeArrowheads="1"/>
          </p:cNvSpPr>
          <p:nvPr/>
        </p:nvSpPr>
        <p:spPr bwMode="auto">
          <a:xfrm>
            <a:off x="7827963" y="1620838"/>
            <a:ext cx="1136650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sz="1400" b="1" dirty="0">
                <a:solidFill>
                  <a:srgbClr val="C00000"/>
                </a:solidFill>
              </a:rPr>
              <a:t>INTERNET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2" name="ZoneTexte 7"/>
          <p:cNvSpPr txBox="1">
            <a:spLocks noChangeArrowheads="1"/>
          </p:cNvSpPr>
          <p:nvPr/>
        </p:nvSpPr>
        <p:spPr bwMode="auto">
          <a:xfrm>
            <a:off x="255588" y="1517650"/>
            <a:ext cx="1220787" cy="954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sz="1400" b="1" dirty="0">
                <a:solidFill>
                  <a:srgbClr val="C00000"/>
                </a:solidFill>
              </a:rPr>
              <a:t>Mon serveur web</a:t>
            </a:r>
          </a:p>
          <a:p>
            <a:pPr algn="ctr">
              <a:defRPr/>
            </a:pPr>
            <a:r>
              <a:rPr lang="fr-FR" sz="1400" dirty="0">
                <a:solidFill>
                  <a:srgbClr val="C00000"/>
                </a:solidFill>
              </a:rPr>
              <a:t>192.168.1.1</a:t>
            </a:r>
          </a:p>
          <a:p>
            <a:pPr algn="ctr">
              <a:defRPr/>
            </a:pPr>
            <a:r>
              <a:rPr lang="fr-FR" sz="1400" dirty="0">
                <a:solidFill>
                  <a:srgbClr val="C00000"/>
                </a:solidFill>
              </a:rPr>
              <a:t>(NAT : 8.8.4.2)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43" name="ZoneTexte 7"/>
          <p:cNvSpPr txBox="1">
            <a:spLocks noChangeArrowheads="1"/>
          </p:cNvSpPr>
          <p:nvPr/>
        </p:nvSpPr>
        <p:spPr bwMode="auto">
          <a:xfrm>
            <a:off x="2627313" y="1651000"/>
            <a:ext cx="1136650" cy="276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sz="1200" dirty="0">
                <a:solidFill>
                  <a:srgbClr val="C00000"/>
                </a:solidFill>
              </a:rPr>
              <a:t>192.168.1.254</a:t>
            </a:r>
          </a:p>
        </p:txBody>
      </p:sp>
      <p:sp>
        <p:nvSpPr>
          <p:cNvPr id="44" name="ZoneTexte 7"/>
          <p:cNvSpPr txBox="1">
            <a:spLocks noChangeArrowheads="1"/>
          </p:cNvSpPr>
          <p:nvPr/>
        </p:nvSpPr>
        <p:spPr bwMode="auto">
          <a:xfrm>
            <a:off x="4948238" y="2055813"/>
            <a:ext cx="1136650" cy="2778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sz="1200" dirty="0">
                <a:solidFill>
                  <a:srgbClr val="C00000"/>
                </a:solidFill>
              </a:rPr>
              <a:t>8.8.4.1</a:t>
            </a:r>
          </a:p>
        </p:txBody>
      </p:sp>
      <p:sp>
        <p:nvSpPr>
          <p:cNvPr id="46" name="ZoneTexte 7"/>
          <p:cNvSpPr txBox="1">
            <a:spLocks noChangeArrowheads="1"/>
          </p:cNvSpPr>
          <p:nvPr/>
        </p:nvSpPr>
        <p:spPr bwMode="auto">
          <a:xfrm>
            <a:off x="3846513" y="2411413"/>
            <a:ext cx="1135062" cy="369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dirty="0" err="1">
                <a:solidFill>
                  <a:srgbClr val="C00000"/>
                </a:solidFill>
              </a:rPr>
              <a:t>https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7" name="ZoneTexte 7"/>
          <p:cNvSpPr txBox="1">
            <a:spLocks noChangeArrowheads="1"/>
          </p:cNvSpPr>
          <p:nvPr/>
        </p:nvSpPr>
        <p:spPr bwMode="auto">
          <a:xfrm>
            <a:off x="5046663" y="1452563"/>
            <a:ext cx="1135062" cy="3698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dirty="0">
                <a:solidFill>
                  <a:srgbClr val="C00000"/>
                </a:solidFill>
              </a:rPr>
              <a:t>http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contenu 1"/>
          <p:cNvSpPr>
            <a:spLocks noGrp="1"/>
          </p:cNvSpPr>
          <p:nvPr>
            <p:ph idx="1"/>
          </p:nvPr>
        </p:nvSpPr>
        <p:spPr>
          <a:xfrm>
            <a:off x="285750" y="1357313"/>
            <a:ext cx="8572500" cy="4786312"/>
          </a:xfrm>
        </p:spPr>
        <p:txBody>
          <a:bodyPr/>
          <a:lstStyle/>
          <a:p>
            <a:endParaRPr lang="fr-FR" smtClean="0"/>
          </a:p>
        </p:txBody>
      </p:sp>
      <p:sp>
        <p:nvSpPr>
          <p:cNvPr id="6147" name="Titre 2"/>
          <p:cNvSpPr>
            <a:spLocks noGrp="1"/>
          </p:cNvSpPr>
          <p:nvPr>
            <p:ph type="title"/>
          </p:nvPr>
        </p:nvSpPr>
        <p:spPr>
          <a:xfrm>
            <a:off x="285750" y="714375"/>
            <a:ext cx="8572500" cy="500063"/>
          </a:xfrm>
        </p:spPr>
        <p:txBody>
          <a:bodyPr/>
          <a:lstStyle/>
          <a:p>
            <a:r>
              <a:rPr lang="fr-FR" smtClean="0"/>
              <a:t>Correction Exercice n°2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2C9CA6-3A28-4DD0-B0DB-92AED983BB1D}" type="slidenum">
              <a:rPr lang="fr-FR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fr-FR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Espace réservé du contenu 2"/>
          <p:cNvSpPr txBox="1">
            <a:spLocks/>
          </p:cNvSpPr>
          <p:nvPr/>
        </p:nvSpPr>
        <p:spPr bwMode="auto">
          <a:xfrm>
            <a:off x="214313" y="857250"/>
            <a:ext cx="87153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endParaRPr lang="fr-FR" sz="2400">
              <a:solidFill>
                <a:srgbClr val="1E1F6E"/>
              </a:solidFill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endParaRPr lang="fr-FR" sz="2400">
              <a:solidFill>
                <a:srgbClr val="1E1F6E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85750" y="1341438"/>
          <a:ext cx="8215313" cy="241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/>
                <a:gridCol w="1643063"/>
                <a:gridCol w="1643063"/>
                <a:gridCol w="1643063"/>
                <a:gridCol w="1643063"/>
              </a:tblGrid>
              <a:tr h="27856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Source</a:t>
                      </a:r>
                      <a:endParaRPr lang="fr-FR" sz="1200" b="1" dirty="0"/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Destination</a:t>
                      </a:r>
                      <a:endParaRPr lang="fr-FR" sz="1200" b="1" dirty="0"/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Port source</a:t>
                      </a:r>
                      <a:endParaRPr lang="fr-FR" sz="1200" b="1" dirty="0"/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Port destination</a:t>
                      </a:r>
                      <a:endParaRPr lang="fr-FR" sz="1200" b="1" dirty="0"/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Action</a:t>
                      </a:r>
                      <a:endParaRPr lang="fr-FR" sz="1200" b="1" dirty="0"/>
                    </a:p>
                  </a:txBody>
                  <a:tcPr marL="91439" marR="91439" marT="45704" marB="45704" anchor="ctr"/>
                </a:tc>
              </a:tr>
              <a:tr h="304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Any</a:t>
                      </a:r>
                      <a:endParaRPr lang="fr-FR" sz="1400" b="0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10.65.10.2</a:t>
                      </a: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tcp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/25</a:t>
                      </a: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ALLOW</a:t>
                      </a:r>
                    </a:p>
                  </a:txBody>
                  <a:tcPr marL="91439" marR="91439" marT="45704" marB="45704" anchor="ctr"/>
                </a:tc>
              </a:tr>
              <a:tr h="304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10.65.10.2</a:t>
                      </a:r>
                    </a:p>
                  </a:txBody>
                  <a:tcPr marL="91439" marR="91439" marT="45704" marB="45704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10.44.10.10</a:t>
                      </a:r>
                    </a:p>
                  </a:txBody>
                  <a:tcPr marL="91439" marR="91439" marT="45704" marB="45704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err="1" smtClean="0">
                          <a:latin typeface="Arial Narrow" pitchFamily="34" charset="0"/>
                        </a:rPr>
                        <a:t>tcp</a:t>
                      </a:r>
                      <a:r>
                        <a:rPr lang="fr-FR" sz="1400" b="0" dirty="0" smtClean="0">
                          <a:latin typeface="Arial Narrow" pitchFamily="34" charset="0"/>
                        </a:rPr>
                        <a:t>/25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latin typeface="Arial Narrow" pitchFamily="34" charset="0"/>
                        </a:rPr>
                        <a:t>DENY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10.65.10.2</a:t>
                      </a: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err="1" smtClean="0">
                          <a:latin typeface="Arial Narrow" pitchFamily="34" charset="0"/>
                        </a:rPr>
                        <a:t>tcp</a:t>
                      </a:r>
                      <a:r>
                        <a:rPr lang="fr-FR" sz="1400" b="0" dirty="0" smtClean="0">
                          <a:latin typeface="Arial Narrow" pitchFamily="34" charset="0"/>
                        </a:rPr>
                        <a:t>/25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ALLOW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/>
                </a:tc>
              </a:tr>
              <a:tr h="304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10.65.10.2</a:t>
                      </a: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10.44.10.10</a:t>
                      </a: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tcp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/8025</a:t>
                      </a: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ALLOW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91439" marR="91439" marT="45704" marB="45704" anchor="ctr"/>
                </a:tc>
              </a:tr>
              <a:tr h="304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10.44.10.10</a:t>
                      </a:r>
                    </a:p>
                  </a:txBody>
                  <a:tcPr marL="91439" marR="91439" marT="45704" marB="45704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10.65.10.2</a:t>
                      </a:r>
                    </a:p>
                  </a:txBody>
                  <a:tcPr marL="91439" marR="91439" marT="45704" marB="45704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latin typeface="Arial Narrow" pitchFamily="34" charset="0"/>
                        </a:rPr>
                        <a:t>http, </a:t>
                      </a:r>
                      <a:r>
                        <a:rPr lang="fr-FR" sz="1400" b="0" dirty="0" err="1" smtClean="0">
                          <a:latin typeface="Arial Narrow" pitchFamily="34" charset="0"/>
                        </a:rPr>
                        <a:t>https</a:t>
                      </a:r>
                      <a:r>
                        <a:rPr lang="fr-FR" sz="1400" b="0" dirty="0" smtClean="0">
                          <a:latin typeface="Arial Narrow" pitchFamily="34" charset="0"/>
                        </a:rPr>
                        <a:t>, ftp</a:t>
                      </a:r>
                    </a:p>
                  </a:txBody>
                  <a:tcPr marL="91439" marR="91439" marT="45704" marB="45704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latin typeface="Arial Narrow" pitchFamily="34" charset="0"/>
                        </a:rPr>
                        <a:t>DENY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10.44.10.10</a:t>
                      </a: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latin typeface="Arial Narrow" pitchFamily="34" charset="0"/>
                        </a:rPr>
                        <a:t>*</a:t>
                      </a: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latin typeface="Arial Narrow" pitchFamily="34" charset="0"/>
                        </a:rPr>
                        <a:t>http, </a:t>
                      </a:r>
                      <a:r>
                        <a:rPr lang="fr-FR" sz="1400" b="0" dirty="0" err="1" smtClean="0">
                          <a:latin typeface="Arial Narrow" pitchFamily="34" charset="0"/>
                        </a:rPr>
                        <a:t>https</a:t>
                      </a:r>
                      <a:r>
                        <a:rPr lang="fr-FR" sz="1400" b="0" dirty="0" smtClean="0">
                          <a:latin typeface="Arial Narrow" pitchFamily="34" charset="0"/>
                        </a:rPr>
                        <a:t>, ftp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latin typeface="Arial Narrow" pitchFamily="34" charset="0"/>
                        </a:rPr>
                        <a:t>ALLOW</a:t>
                      </a:r>
                      <a:endParaRPr lang="fr-FR" sz="1400" b="0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/>
                </a:tc>
              </a:tr>
              <a:tr h="304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*</a:t>
                      </a:r>
                    </a:p>
                  </a:txBody>
                  <a:tcPr marL="91439" marR="91439" marT="45704" marB="45704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latin typeface="Arial Narrow" pitchFamily="34" charset="0"/>
                        </a:rPr>
                        <a:t>*</a:t>
                      </a:r>
                    </a:p>
                  </a:txBody>
                  <a:tcPr marL="91439" marR="91439" marT="45704" marB="45704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*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*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DENY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4" marB="45704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79388" y="4078288"/>
          <a:ext cx="8786812" cy="2185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2"/>
                <a:gridCol w="1098352"/>
                <a:gridCol w="1098352"/>
                <a:gridCol w="1098352"/>
                <a:gridCol w="1098352"/>
                <a:gridCol w="1098352"/>
                <a:gridCol w="1098352"/>
                <a:gridCol w="1098352"/>
              </a:tblGrid>
              <a:tr h="299271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SOURCE</a:t>
                      </a:r>
                      <a:endParaRPr lang="fr-FR" sz="1200" dirty="0"/>
                    </a:p>
                  </a:txBody>
                  <a:tcPr marL="91439" marR="91439" marT="45700" marB="45700"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DESTINATION</a:t>
                      </a:r>
                      <a:endParaRPr lang="fr-FR" sz="1200" dirty="0"/>
                    </a:p>
                  </a:txBody>
                  <a:tcPr marL="91439" marR="91439" marT="45700" marB="45700"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PORT</a:t>
                      </a:r>
                      <a:r>
                        <a:rPr lang="fr-FR" sz="1200" baseline="0" dirty="0" smtClean="0"/>
                        <a:t> SOURCE</a:t>
                      </a:r>
                      <a:endParaRPr lang="fr-FR" sz="1200" dirty="0"/>
                    </a:p>
                  </a:txBody>
                  <a:tcPr marL="91439" marR="91439"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PORT</a:t>
                      </a:r>
                      <a:r>
                        <a:rPr lang="fr-FR" sz="1200" baseline="0" dirty="0" smtClean="0"/>
                        <a:t> DESTINATION</a:t>
                      </a:r>
                      <a:endParaRPr lang="fr-FR" sz="1200" dirty="0" smtClean="0"/>
                    </a:p>
                  </a:txBody>
                  <a:tcPr marL="91439" marR="91439"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Originale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Translatée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Originale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Translatée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Original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Translaté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Original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latin typeface="Arial Narrow" pitchFamily="34" charset="0"/>
                        </a:rPr>
                        <a:t>Translaté</a:t>
                      </a:r>
                      <a:endParaRPr lang="fr-FR" sz="1400" b="1" dirty="0"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</a:tr>
              <a:tr h="304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10.65.10.2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Originale</a:t>
                      </a:r>
                      <a:endParaRPr lang="fr-FR" sz="1400" b="0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10.44.10.10</a:t>
                      </a:r>
                      <a:endParaRPr lang="fr-FR" sz="1400" b="0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Originale</a:t>
                      </a:r>
                      <a:endParaRPr lang="fr-FR" sz="1400" b="0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tcp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/8025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</a:tr>
              <a:tr h="304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10.44.10.10</a:t>
                      </a:r>
                      <a:endParaRPr lang="fr-FR" sz="1400" b="0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Originale</a:t>
                      </a:r>
                      <a:endParaRPr lang="fr-FR" sz="1400" b="0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10.65.10.2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Originale</a:t>
                      </a:r>
                      <a:endParaRPr lang="fr-FR" sz="1400" b="0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tcp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/25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</a:tr>
              <a:tr h="3630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Originale</a:t>
                      </a:r>
                      <a:endParaRPr lang="fr-FR" sz="1400" b="0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194.2.0.21</a:t>
                      </a:r>
                      <a:endParaRPr lang="fr-FR" sz="1400" b="0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10.65.10.2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25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</a:t>
                      </a:r>
                    </a:p>
                  </a:txBody>
                  <a:tcPr marL="91439" marR="91439" marT="45700" marB="45700" anchor="ctr"/>
                </a:tc>
              </a:tr>
              <a:tr h="304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10.65.10.2</a:t>
                      </a:r>
                      <a:endParaRPr lang="fr-FR" sz="1400" b="0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194.2.0.21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Originale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25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</a:t>
                      </a:r>
                    </a:p>
                  </a:txBody>
                  <a:tcPr marL="91439" marR="91439" marT="45700" marB="45700" anchor="ctr"/>
                </a:tc>
              </a:tr>
              <a:tr h="3047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Arial" pitchFamily="34" charset="0"/>
                        </a:rPr>
                        <a:t>10.44.10.10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194.2.0.20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*</a:t>
                      </a:r>
                      <a:endParaRPr lang="fr-FR" sz="1400" b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Dynamique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http, </a:t>
                      </a:r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https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, ftp</a:t>
                      </a:r>
                    </a:p>
                  </a:txBody>
                  <a:tcPr marL="91439" marR="91439" marT="45700" marB="457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Original</a:t>
                      </a:r>
                      <a:endParaRPr lang="fr-FR" sz="1400" b="0" i="0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39" marR="91439" marT="45700" marB="45700" anchor="ctr"/>
                </a:tc>
              </a:tr>
            </a:tbl>
          </a:graphicData>
        </a:graphic>
      </p:graphicFrame>
      <p:sp>
        <p:nvSpPr>
          <p:cNvPr id="6276" name="ZoneTexte 7"/>
          <p:cNvSpPr txBox="1">
            <a:spLocks noChangeArrowheads="1"/>
          </p:cNvSpPr>
          <p:nvPr/>
        </p:nvSpPr>
        <p:spPr bwMode="auto">
          <a:xfrm rot="5400000">
            <a:off x="7507288" y="2351088"/>
            <a:ext cx="2357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b="1"/>
              <a:t>Filtrage</a:t>
            </a:r>
          </a:p>
        </p:txBody>
      </p:sp>
      <p:sp>
        <p:nvSpPr>
          <p:cNvPr id="6277" name="ZoneTexte 8"/>
          <p:cNvSpPr txBox="1">
            <a:spLocks noChangeArrowheads="1"/>
          </p:cNvSpPr>
          <p:nvPr/>
        </p:nvSpPr>
        <p:spPr bwMode="auto">
          <a:xfrm>
            <a:off x="142875" y="3714750"/>
            <a:ext cx="2193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b="1"/>
              <a:t>Translation d’adresse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188</Words>
  <Application>Microsoft Office PowerPoint</Application>
  <PresentationFormat>Affichage à l'écran (4:3)</PresentationFormat>
  <Paragraphs>156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Arial Narrow</vt:lpstr>
      <vt:lpstr>Thème Office</vt:lpstr>
      <vt:lpstr>Correction Exercice n°1</vt:lpstr>
      <vt:lpstr>Correction Exercice n°2</vt:lpstr>
    </vt:vector>
  </TitlesOfParts>
  <Company>PENTASONIC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PENTASONIC</dc:title>
  <dc:subject>PENTASONIC</dc:subject>
  <dc:creator>PENTASONIC</dc:creator>
  <cp:keywords>PENTASONIC</cp:keywords>
  <cp:lastModifiedBy>Damien VERON</cp:lastModifiedBy>
  <cp:revision>151</cp:revision>
  <dcterms:created xsi:type="dcterms:W3CDTF">2008-09-22T10:12:24Z</dcterms:created>
  <dcterms:modified xsi:type="dcterms:W3CDTF">2012-12-12T13:15:13Z</dcterms:modified>
  <cp:category>PENTASONIC</cp:category>
  <cp:contentStatus>PENTASONIC</cp:contentStatus>
</cp:coreProperties>
</file>