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9"/>
  </p:notesMasterIdLst>
  <p:sldIdLst>
    <p:sldId id="256" r:id="rId2"/>
    <p:sldId id="300" r:id="rId3"/>
    <p:sldId id="315" r:id="rId4"/>
    <p:sldId id="347" r:id="rId5"/>
    <p:sldId id="348" r:id="rId6"/>
    <p:sldId id="349" r:id="rId7"/>
    <p:sldId id="317" r:id="rId8"/>
    <p:sldId id="350" r:id="rId9"/>
    <p:sldId id="351" r:id="rId10"/>
    <p:sldId id="352" r:id="rId11"/>
    <p:sldId id="353" r:id="rId12"/>
    <p:sldId id="354" r:id="rId13"/>
    <p:sldId id="357" r:id="rId14"/>
    <p:sldId id="358" r:id="rId15"/>
    <p:sldId id="360" r:id="rId16"/>
    <p:sldId id="355" r:id="rId17"/>
    <p:sldId id="356" r:id="rId18"/>
    <p:sldId id="314" r:id="rId19"/>
    <p:sldId id="303" r:id="rId20"/>
    <p:sldId id="304" r:id="rId21"/>
    <p:sldId id="305" r:id="rId22"/>
    <p:sldId id="306" r:id="rId23"/>
    <p:sldId id="331" r:id="rId24"/>
    <p:sldId id="332" r:id="rId25"/>
    <p:sldId id="333" r:id="rId26"/>
    <p:sldId id="346" r:id="rId27"/>
    <p:sldId id="319" r:id="rId28"/>
    <p:sldId id="310" r:id="rId29"/>
    <p:sldId id="320" r:id="rId30"/>
    <p:sldId id="343" r:id="rId31"/>
    <p:sldId id="336" r:id="rId32"/>
    <p:sldId id="338" r:id="rId33"/>
    <p:sldId id="337" r:id="rId34"/>
    <p:sldId id="339" r:id="rId35"/>
    <p:sldId id="345" r:id="rId36"/>
    <p:sldId id="340" r:id="rId37"/>
    <p:sldId id="342" r:id="rId38"/>
  </p:sldIdLst>
  <p:sldSz cx="9144000" cy="6858000" type="screen4x3"/>
  <p:notesSz cx="7099300" cy="10234613"/>
  <p:defaultTextStyle>
    <a:defPPr>
      <a:defRPr lang="fr-FR"/>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4B93"/>
    <a:srgbClr val="EEEEEE"/>
    <a:srgbClr val="D3D3D3"/>
    <a:srgbClr val="F36C2A"/>
    <a:srgbClr val="1E1F6E"/>
    <a:srgbClr val="FF6600"/>
    <a:srgbClr val="7D9BC6"/>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44" autoAdjust="0"/>
    <p:restoredTop sz="94660"/>
  </p:normalViewPr>
  <p:slideViewPr>
    <p:cSldViewPr>
      <p:cViewPr varScale="1">
        <p:scale>
          <a:sx n="69" d="100"/>
          <a:sy n="69" d="100"/>
        </p:scale>
        <p:origin x="1458"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575" cy="511175"/>
          </a:xfrm>
          <a:prstGeom prst="rect">
            <a:avLst/>
          </a:prstGeom>
        </p:spPr>
        <p:txBody>
          <a:bodyPr vert="horz" lIns="95335" tIns="47668" rIns="95335" bIns="47668" rtlCol="0"/>
          <a:lstStyle>
            <a:lvl1pPr algn="l">
              <a:defRPr sz="1300">
                <a:latin typeface="Arial" charset="0"/>
              </a:defRPr>
            </a:lvl1pPr>
          </a:lstStyle>
          <a:p>
            <a:pPr>
              <a:defRPr/>
            </a:pPr>
            <a:endParaRPr lang="fr-FR"/>
          </a:p>
        </p:txBody>
      </p:sp>
      <p:sp>
        <p:nvSpPr>
          <p:cNvPr id="3" name="Espace réservé de la date 2"/>
          <p:cNvSpPr>
            <a:spLocks noGrp="1"/>
          </p:cNvSpPr>
          <p:nvPr>
            <p:ph type="dt" idx="1"/>
          </p:nvPr>
        </p:nvSpPr>
        <p:spPr>
          <a:xfrm>
            <a:off x="4021138" y="0"/>
            <a:ext cx="3076575" cy="511175"/>
          </a:xfrm>
          <a:prstGeom prst="rect">
            <a:avLst/>
          </a:prstGeom>
        </p:spPr>
        <p:txBody>
          <a:bodyPr vert="horz" lIns="95335" tIns="47668" rIns="95335" bIns="47668" rtlCol="0"/>
          <a:lstStyle>
            <a:lvl1pPr algn="r">
              <a:defRPr sz="1300">
                <a:latin typeface="Arial" charset="0"/>
              </a:defRPr>
            </a:lvl1pPr>
          </a:lstStyle>
          <a:p>
            <a:pPr>
              <a:defRPr/>
            </a:pPr>
            <a:fld id="{E84A0632-5045-4528-B93B-BD3D57C27BA2}" type="datetimeFigureOut">
              <a:rPr lang="fr-FR"/>
              <a:pPr>
                <a:defRPr/>
              </a:pPr>
              <a:t>15/01/2013</a:t>
            </a:fld>
            <a:endParaRPr lang="fr-FR"/>
          </a:p>
        </p:txBody>
      </p:sp>
      <p:sp>
        <p:nvSpPr>
          <p:cNvPr id="4" name="Espace réservé de l'image des diapositives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5335" tIns="47668" rIns="95335" bIns="47668" rtlCol="0" anchor="ctr"/>
          <a:lstStyle/>
          <a:p>
            <a:pPr lvl="0"/>
            <a:endParaRPr lang="fr-FR" noProof="0" smtClean="0"/>
          </a:p>
        </p:txBody>
      </p:sp>
      <p:sp>
        <p:nvSpPr>
          <p:cNvPr id="5" name="Espace réservé des commentaires 4"/>
          <p:cNvSpPr>
            <a:spLocks noGrp="1"/>
          </p:cNvSpPr>
          <p:nvPr>
            <p:ph type="body" sz="quarter" idx="3"/>
          </p:nvPr>
        </p:nvSpPr>
        <p:spPr>
          <a:xfrm>
            <a:off x="709613" y="4860925"/>
            <a:ext cx="5680075" cy="4605338"/>
          </a:xfrm>
          <a:prstGeom prst="rect">
            <a:avLst/>
          </a:prstGeom>
        </p:spPr>
        <p:txBody>
          <a:bodyPr vert="horz" lIns="95335" tIns="47668" rIns="95335" bIns="47668" rtlCol="0">
            <a:normAutofit/>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6" name="Espace réservé du pied de page 5"/>
          <p:cNvSpPr>
            <a:spLocks noGrp="1"/>
          </p:cNvSpPr>
          <p:nvPr>
            <p:ph type="ftr" sz="quarter" idx="4"/>
          </p:nvPr>
        </p:nvSpPr>
        <p:spPr>
          <a:xfrm>
            <a:off x="0" y="9721850"/>
            <a:ext cx="3076575" cy="511175"/>
          </a:xfrm>
          <a:prstGeom prst="rect">
            <a:avLst/>
          </a:prstGeom>
        </p:spPr>
        <p:txBody>
          <a:bodyPr vert="horz" lIns="95335" tIns="47668" rIns="95335" bIns="47668" rtlCol="0" anchor="b"/>
          <a:lstStyle>
            <a:lvl1pPr algn="l">
              <a:defRPr sz="1300">
                <a:latin typeface="Arial" charset="0"/>
              </a:defRPr>
            </a:lvl1pPr>
          </a:lstStyle>
          <a:p>
            <a:pPr>
              <a:defRPr/>
            </a:pPr>
            <a:endParaRPr lang="fr-FR"/>
          </a:p>
        </p:txBody>
      </p:sp>
      <p:sp>
        <p:nvSpPr>
          <p:cNvPr id="7" name="Espace réservé du numéro de diapositive 6"/>
          <p:cNvSpPr>
            <a:spLocks noGrp="1"/>
          </p:cNvSpPr>
          <p:nvPr>
            <p:ph type="sldNum" sz="quarter" idx="5"/>
          </p:nvPr>
        </p:nvSpPr>
        <p:spPr>
          <a:xfrm>
            <a:off x="4021138" y="9721850"/>
            <a:ext cx="3076575" cy="511175"/>
          </a:xfrm>
          <a:prstGeom prst="rect">
            <a:avLst/>
          </a:prstGeom>
        </p:spPr>
        <p:txBody>
          <a:bodyPr vert="horz" wrap="square" lIns="95335" tIns="47668" rIns="95335" bIns="47668" numCol="1" anchor="b" anchorCtr="0" compatLnSpc="1">
            <a:prstTxWarp prst="textNoShape">
              <a:avLst/>
            </a:prstTxWarp>
          </a:bodyPr>
          <a:lstStyle>
            <a:lvl1pPr algn="r">
              <a:defRPr sz="1300"/>
            </a:lvl1pPr>
          </a:lstStyle>
          <a:p>
            <a:fld id="{2DF9953F-B362-40FC-8543-73D7F9792DE0}" type="slidenum">
              <a:rPr lang="fr-FR"/>
              <a:pPr/>
              <a:t>‹N°›</a:t>
            </a:fld>
            <a:endParaRPr lang="fr-FR"/>
          </a:p>
        </p:txBody>
      </p:sp>
    </p:spTree>
    <p:extLst>
      <p:ext uri="{BB962C8B-B14F-4D97-AF65-F5344CB8AC3E}">
        <p14:creationId xmlns:p14="http://schemas.microsoft.com/office/powerpoint/2010/main" val="20627329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cxnSp>
        <p:nvCxnSpPr>
          <p:cNvPr id="2" name="Connecteur droit 1"/>
          <p:cNvCxnSpPr/>
          <p:nvPr userDrawn="1"/>
        </p:nvCxnSpPr>
        <p:spPr>
          <a:xfrm>
            <a:off x="0" y="6643688"/>
            <a:ext cx="9144000" cy="1587"/>
          </a:xfrm>
          <a:prstGeom prst="line">
            <a:avLst/>
          </a:prstGeom>
          <a:ln w="19050">
            <a:solidFill>
              <a:srgbClr val="F36C2A"/>
            </a:solidFill>
            <a:prstDash val="solid"/>
          </a:ln>
        </p:spPr>
        <p:style>
          <a:lnRef idx="1">
            <a:schemeClr val="accent1"/>
          </a:lnRef>
          <a:fillRef idx="0">
            <a:schemeClr val="accent1"/>
          </a:fillRef>
          <a:effectRef idx="0">
            <a:schemeClr val="accent1"/>
          </a:effectRef>
          <a:fontRef idx="minor">
            <a:schemeClr val="tx1"/>
          </a:fontRef>
        </p:style>
      </p:cxnSp>
      <p:sp>
        <p:nvSpPr>
          <p:cNvPr id="3" name="Ellipse 2"/>
          <p:cNvSpPr/>
          <p:nvPr userDrawn="1"/>
        </p:nvSpPr>
        <p:spPr>
          <a:xfrm>
            <a:off x="7786688" y="6500813"/>
            <a:ext cx="285750" cy="285750"/>
          </a:xfrm>
          <a:prstGeom prst="ellipse">
            <a:avLst/>
          </a:prstGeom>
          <a:solidFill>
            <a:schemeClr val="bg1"/>
          </a:solidFill>
          <a:ln w="38100">
            <a:solidFill>
              <a:srgbClr val="F36C2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4" name="Ellipse 3"/>
          <p:cNvSpPr/>
          <p:nvPr userDrawn="1"/>
        </p:nvSpPr>
        <p:spPr>
          <a:xfrm>
            <a:off x="8215313" y="6500813"/>
            <a:ext cx="285750" cy="285750"/>
          </a:xfrm>
          <a:prstGeom prst="ellipse">
            <a:avLst/>
          </a:prstGeom>
          <a:solidFill>
            <a:srgbClr val="F36C2A"/>
          </a:solidFill>
          <a:ln w="38100">
            <a:solidFill>
              <a:srgbClr val="F36C2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5" name="Ellipse 4"/>
          <p:cNvSpPr/>
          <p:nvPr userDrawn="1"/>
        </p:nvSpPr>
        <p:spPr>
          <a:xfrm>
            <a:off x="8643938" y="6500813"/>
            <a:ext cx="285750" cy="285750"/>
          </a:xfrm>
          <a:prstGeom prst="ellipse">
            <a:avLst/>
          </a:prstGeom>
          <a:solidFill>
            <a:srgbClr val="F36C2A"/>
          </a:solidFill>
          <a:ln w="38100">
            <a:solidFill>
              <a:srgbClr val="F36C2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cxnSp>
        <p:nvCxnSpPr>
          <p:cNvPr id="6" name="Connecteur droit 5"/>
          <p:cNvCxnSpPr/>
          <p:nvPr userDrawn="1"/>
        </p:nvCxnSpPr>
        <p:spPr>
          <a:xfrm rot="5400000">
            <a:off x="-320674" y="6321425"/>
            <a:ext cx="1071562" cy="1587"/>
          </a:xfrm>
          <a:prstGeom prst="line">
            <a:avLst/>
          </a:prstGeom>
          <a:ln w="19050">
            <a:solidFill>
              <a:srgbClr val="F36C2A"/>
            </a:solidFill>
            <a:prstDash val="solid"/>
          </a:ln>
        </p:spPr>
        <p:style>
          <a:lnRef idx="1">
            <a:schemeClr val="accent1"/>
          </a:lnRef>
          <a:fillRef idx="0">
            <a:schemeClr val="accent1"/>
          </a:fillRef>
          <a:effectRef idx="0">
            <a:schemeClr val="accent1"/>
          </a:effectRef>
          <a:fontRef idx="minor">
            <a:schemeClr val="tx1"/>
          </a:fontRef>
        </p:style>
      </p:cxnSp>
      <p:sp>
        <p:nvSpPr>
          <p:cNvPr id="7" name="Rectangle 6"/>
          <p:cNvSpPr/>
          <p:nvPr userDrawn="1"/>
        </p:nvSpPr>
        <p:spPr>
          <a:xfrm>
            <a:off x="0" y="1428750"/>
            <a:ext cx="9144000" cy="1785938"/>
          </a:xfrm>
          <a:prstGeom prst="rect">
            <a:avLst/>
          </a:prstGeom>
          <a:solidFill>
            <a:srgbClr val="194B9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8" name="Rectangle à coins arrondis 7"/>
          <p:cNvSpPr/>
          <p:nvPr userDrawn="1"/>
        </p:nvSpPr>
        <p:spPr>
          <a:xfrm>
            <a:off x="214313" y="1643063"/>
            <a:ext cx="8715375" cy="135731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Tree>
    <p:extLst>
      <p:ext uri="{BB962C8B-B14F-4D97-AF65-F5344CB8AC3E}">
        <p14:creationId xmlns:p14="http://schemas.microsoft.com/office/powerpoint/2010/main" val="3731106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pPr>
              <a:defRPr/>
            </a:pPr>
            <a:fld id="{D38D2019-8EE0-47CD-A313-E87B86F40BB5}" type="datetime1">
              <a:rPr lang="fr-FR"/>
              <a:pPr>
                <a:defRPr/>
              </a:pPr>
              <a:t>15/01/2013</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fld id="{467B8DCB-B37B-4E3D-BD92-50C50D15E6E4}" type="slidenum">
              <a:rPr lang="fr-FR"/>
              <a:pPr/>
              <a:t>‹N°›</a:t>
            </a:fld>
            <a:endParaRPr lang="fr-FR"/>
          </a:p>
        </p:txBody>
      </p:sp>
    </p:spTree>
    <p:extLst>
      <p:ext uri="{BB962C8B-B14F-4D97-AF65-F5344CB8AC3E}">
        <p14:creationId xmlns:p14="http://schemas.microsoft.com/office/powerpoint/2010/main" val="123724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pPr>
              <a:defRPr/>
            </a:pPr>
            <a:fld id="{3248C78D-B921-4654-9088-33BAFAEC4408}" type="datetime1">
              <a:rPr lang="fr-FR"/>
              <a:pPr>
                <a:defRPr/>
              </a:pPr>
              <a:t>15/01/2013</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fld id="{F285F7B7-953F-4E95-B333-50FBBC3F09BF}" type="slidenum">
              <a:rPr lang="fr-FR"/>
              <a:pPr/>
              <a:t>‹N°›</a:t>
            </a:fld>
            <a:endParaRPr lang="fr-FR"/>
          </a:p>
        </p:txBody>
      </p:sp>
    </p:spTree>
    <p:extLst>
      <p:ext uri="{BB962C8B-B14F-4D97-AF65-F5344CB8AC3E}">
        <p14:creationId xmlns:p14="http://schemas.microsoft.com/office/powerpoint/2010/main" val="4183849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4" name="Rectangle 3"/>
          <p:cNvSpPr/>
          <p:nvPr userDrawn="1"/>
        </p:nvSpPr>
        <p:spPr>
          <a:xfrm>
            <a:off x="142875" y="142875"/>
            <a:ext cx="8858250" cy="6572250"/>
          </a:xfrm>
          <a:prstGeom prst="rect">
            <a:avLst/>
          </a:prstGeom>
          <a:solidFill>
            <a:schemeClr val="bg1"/>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pic>
        <p:nvPicPr>
          <p:cNvPr id="5" name="Picture 2" descr="K:\MARKETING\CHARTE GRAPHIQUE\LOGOS\LOGO PENTA 2007\logo2.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58063" y="214313"/>
            <a:ext cx="15716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Connecteur droit 5"/>
          <p:cNvCxnSpPr>
            <a:endCxn id="7" idx="1"/>
          </p:cNvCxnSpPr>
          <p:nvPr userDrawn="1"/>
        </p:nvCxnSpPr>
        <p:spPr>
          <a:xfrm>
            <a:off x="142875" y="428625"/>
            <a:ext cx="7215188" cy="1588"/>
          </a:xfrm>
          <a:prstGeom prst="line">
            <a:avLst/>
          </a:prstGeom>
          <a:ln w="6350">
            <a:solidFill>
              <a:srgbClr val="F36C2A"/>
            </a:solidFill>
            <a:prstDash val="sysDash"/>
          </a:ln>
        </p:spPr>
        <p:style>
          <a:lnRef idx="1">
            <a:schemeClr val="accent1"/>
          </a:lnRef>
          <a:fillRef idx="0">
            <a:schemeClr val="accent1"/>
          </a:fillRef>
          <a:effectRef idx="0">
            <a:schemeClr val="accent1"/>
          </a:effectRef>
          <a:fontRef idx="minor">
            <a:schemeClr val="tx1"/>
          </a:fontRef>
        </p:style>
      </p:cxnSp>
      <p:sp>
        <p:nvSpPr>
          <p:cNvPr id="7" name="Rectangle 6"/>
          <p:cNvSpPr/>
          <p:nvPr userDrawn="1"/>
        </p:nvSpPr>
        <p:spPr>
          <a:xfrm>
            <a:off x="142875" y="6286500"/>
            <a:ext cx="8858250" cy="428625"/>
          </a:xfrm>
          <a:prstGeom prst="rect">
            <a:avLst/>
          </a:prstGeom>
          <a:solidFill>
            <a:srgbClr val="194B9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8" name="Rectangle 7"/>
          <p:cNvSpPr/>
          <p:nvPr userDrawn="1"/>
        </p:nvSpPr>
        <p:spPr>
          <a:xfrm>
            <a:off x="142875" y="714375"/>
            <a:ext cx="8858250" cy="500063"/>
          </a:xfrm>
          <a:prstGeom prst="rect">
            <a:avLst/>
          </a:prstGeom>
          <a:solidFill>
            <a:srgbClr val="194B9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9" name="Ellipse 8"/>
          <p:cNvSpPr/>
          <p:nvPr userDrawn="1"/>
        </p:nvSpPr>
        <p:spPr>
          <a:xfrm>
            <a:off x="428625" y="357188"/>
            <a:ext cx="142875" cy="142875"/>
          </a:xfrm>
          <a:prstGeom prst="ellipse">
            <a:avLst/>
          </a:prstGeom>
          <a:solidFill>
            <a:schemeClr val="bg1"/>
          </a:solidFill>
          <a:ln w="19050">
            <a:solidFill>
              <a:srgbClr val="F36C2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10" name="Ellipse 9"/>
          <p:cNvSpPr/>
          <p:nvPr userDrawn="1"/>
        </p:nvSpPr>
        <p:spPr>
          <a:xfrm>
            <a:off x="642938" y="357188"/>
            <a:ext cx="142875" cy="142875"/>
          </a:xfrm>
          <a:prstGeom prst="ellipse">
            <a:avLst/>
          </a:prstGeom>
          <a:solidFill>
            <a:srgbClr val="F36C2A"/>
          </a:solidFill>
          <a:ln w="19050">
            <a:solidFill>
              <a:srgbClr val="F36C2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11" name="Ellipse 10"/>
          <p:cNvSpPr/>
          <p:nvPr userDrawn="1"/>
        </p:nvSpPr>
        <p:spPr>
          <a:xfrm>
            <a:off x="857250" y="357188"/>
            <a:ext cx="142875" cy="142875"/>
          </a:xfrm>
          <a:prstGeom prst="ellipse">
            <a:avLst/>
          </a:prstGeom>
          <a:solidFill>
            <a:srgbClr val="F36C2A"/>
          </a:solidFill>
          <a:ln w="19050">
            <a:solidFill>
              <a:srgbClr val="F36C2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3" name="Espace réservé du contenu 2"/>
          <p:cNvSpPr>
            <a:spLocks noGrp="1"/>
          </p:cNvSpPr>
          <p:nvPr>
            <p:ph idx="1"/>
          </p:nvPr>
        </p:nvSpPr>
        <p:spPr>
          <a:xfrm>
            <a:off x="285720" y="1357298"/>
            <a:ext cx="8572560" cy="4786346"/>
          </a:xfrm>
        </p:spPr>
        <p:txBody>
          <a:bodyPr/>
          <a:lstStyle>
            <a:lvl1pPr>
              <a:buClr>
                <a:srgbClr val="FF6600"/>
              </a:buClr>
              <a:buFont typeface="Arial" pitchFamily="34" charset="0"/>
              <a:buChar char="●"/>
              <a:defRPr sz="2400">
                <a:solidFill>
                  <a:srgbClr val="1E1F6E"/>
                </a:solidFill>
                <a:latin typeface="Arial" pitchFamily="34" charset="0"/>
                <a:cs typeface="Arial" pitchFamily="34" charset="0"/>
              </a:defRPr>
            </a:lvl1pPr>
            <a:lvl2pPr>
              <a:buClr>
                <a:srgbClr val="FF6600"/>
              </a:buClr>
              <a:buFont typeface="Arial" pitchFamily="34" charset="0"/>
              <a:buChar char="○"/>
              <a:defRPr sz="2400">
                <a:solidFill>
                  <a:srgbClr val="1E1F6E"/>
                </a:solidFill>
                <a:latin typeface="Arial" pitchFamily="34" charset="0"/>
                <a:cs typeface="Arial" pitchFamily="34" charset="0"/>
              </a:defRPr>
            </a:lvl2pPr>
            <a:lvl3pPr>
              <a:buClr>
                <a:srgbClr val="FF6600"/>
              </a:buClr>
              <a:buFont typeface="Arial" pitchFamily="34" charset="0"/>
              <a:buChar char="•"/>
              <a:defRPr sz="2000">
                <a:solidFill>
                  <a:srgbClr val="1E1F6E"/>
                </a:solidFill>
                <a:latin typeface="Arial" pitchFamily="34" charset="0"/>
                <a:cs typeface="Arial" pitchFamily="34" charset="0"/>
              </a:defRPr>
            </a:lvl3pPr>
            <a:lvl4pPr>
              <a:buClr>
                <a:srgbClr val="FF6600"/>
              </a:buClr>
              <a:buFont typeface="Arial" pitchFamily="34" charset="0"/>
              <a:buChar char="-"/>
              <a:defRPr sz="1800">
                <a:solidFill>
                  <a:srgbClr val="1E1F6E"/>
                </a:solidFill>
                <a:latin typeface="Arial" pitchFamily="34" charset="0"/>
                <a:cs typeface="Arial" pitchFamily="34" charset="0"/>
              </a:defRPr>
            </a:lvl4pPr>
            <a:lvl5pPr>
              <a:buClr>
                <a:srgbClr val="FF6600"/>
              </a:buClr>
              <a:buFont typeface="Arial" pitchFamily="34" charset="0"/>
              <a:buChar char="•"/>
              <a:defRPr sz="1800">
                <a:solidFill>
                  <a:srgbClr val="1E1F6E"/>
                </a:solidFill>
                <a:latin typeface="Arial" pitchFamily="34" charset="0"/>
                <a:cs typeface="Arial" pitchFamily="34" charset="0"/>
              </a:defRPr>
            </a:lvl5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2" name="Titre 1"/>
          <p:cNvSpPr>
            <a:spLocks noGrp="1"/>
          </p:cNvSpPr>
          <p:nvPr>
            <p:ph type="title"/>
          </p:nvPr>
        </p:nvSpPr>
        <p:spPr>
          <a:xfrm>
            <a:off x="285720" y="714356"/>
            <a:ext cx="8572560" cy="500066"/>
          </a:xfrm>
          <a:noFill/>
        </p:spPr>
        <p:txBody>
          <a:bodyPr>
            <a:noAutofit/>
          </a:bodyPr>
          <a:lstStyle>
            <a:lvl1pPr algn="l">
              <a:defRPr sz="2400">
                <a:solidFill>
                  <a:schemeClr val="bg1"/>
                </a:solidFill>
                <a:latin typeface="Arial" pitchFamily="34" charset="0"/>
                <a:cs typeface="Arial" pitchFamily="34" charset="0"/>
              </a:defRPr>
            </a:lvl1pPr>
          </a:lstStyle>
          <a:p>
            <a:r>
              <a:rPr lang="fr-FR" dirty="0" smtClean="0"/>
              <a:t>Cliquez pour modifier le style du titre</a:t>
            </a:r>
            <a:endParaRPr lang="fr-FR" dirty="0"/>
          </a:p>
        </p:txBody>
      </p:sp>
      <p:sp>
        <p:nvSpPr>
          <p:cNvPr id="12" name="Espace réservé du numéro de diapositive 5"/>
          <p:cNvSpPr>
            <a:spLocks noGrp="1"/>
          </p:cNvSpPr>
          <p:nvPr>
            <p:ph type="sldNum" sz="quarter" idx="10"/>
          </p:nvPr>
        </p:nvSpPr>
        <p:spPr>
          <a:xfrm>
            <a:off x="8215313" y="6357938"/>
            <a:ext cx="785812" cy="365125"/>
          </a:xfrm>
        </p:spPr>
        <p:txBody>
          <a:bodyPr/>
          <a:lstStyle>
            <a:lvl1pPr>
              <a:defRPr b="1">
                <a:solidFill>
                  <a:schemeClr val="bg1"/>
                </a:solidFill>
              </a:defRPr>
            </a:lvl1pPr>
          </a:lstStyle>
          <a:p>
            <a:fld id="{B3F2952A-393C-4893-B8AA-FB1536615068}" type="slidenum">
              <a:rPr lang="fr-FR"/>
              <a:pPr/>
              <a:t>‹N°›</a:t>
            </a:fld>
            <a:endParaRPr lang="fr-FR"/>
          </a:p>
        </p:txBody>
      </p:sp>
    </p:spTree>
    <p:extLst>
      <p:ext uri="{BB962C8B-B14F-4D97-AF65-F5344CB8AC3E}">
        <p14:creationId xmlns:p14="http://schemas.microsoft.com/office/powerpoint/2010/main" val="3345864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3" name="Rectangle 2"/>
          <p:cNvSpPr/>
          <p:nvPr userDrawn="1"/>
        </p:nvSpPr>
        <p:spPr>
          <a:xfrm>
            <a:off x="0" y="4500563"/>
            <a:ext cx="9144000" cy="1500187"/>
          </a:xfrm>
          <a:prstGeom prst="rect">
            <a:avLst/>
          </a:prstGeom>
          <a:solidFill>
            <a:srgbClr val="194B9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cxnSp>
        <p:nvCxnSpPr>
          <p:cNvPr id="4" name="Connecteur droit 3"/>
          <p:cNvCxnSpPr/>
          <p:nvPr userDrawn="1"/>
        </p:nvCxnSpPr>
        <p:spPr>
          <a:xfrm rot="5400000">
            <a:off x="-2999581" y="3428206"/>
            <a:ext cx="6858000" cy="1588"/>
          </a:xfrm>
          <a:prstGeom prst="line">
            <a:avLst/>
          </a:prstGeom>
          <a:ln w="57150">
            <a:solidFill>
              <a:srgbClr val="F36C2A"/>
            </a:solidFill>
            <a:prstDash val="solid"/>
          </a:ln>
        </p:spPr>
        <p:style>
          <a:lnRef idx="1">
            <a:schemeClr val="accent1"/>
          </a:lnRef>
          <a:fillRef idx="0">
            <a:schemeClr val="accent1"/>
          </a:fillRef>
          <a:effectRef idx="0">
            <a:schemeClr val="accent1"/>
          </a:effectRef>
          <a:fontRef idx="minor">
            <a:schemeClr val="tx1"/>
          </a:fontRef>
        </p:style>
      </p:cxnSp>
      <p:cxnSp>
        <p:nvCxnSpPr>
          <p:cNvPr id="5" name="Connecteur droit 4"/>
          <p:cNvCxnSpPr/>
          <p:nvPr userDrawn="1"/>
        </p:nvCxnSpPr>
        <p:spPr>
          <a:xfrm>
            <a:off x="0" y="428625"/>
            <a:ext cx="9144000" cy="1588"/>
          </a:xfrm>
          <a:prstGeom prst="line">
            <a:avLst/>
          </a:prstGeom>
          <a:ln w="57150">
            <a:solidFill>
              <a:srgbClr val="F36C2A"/>
            </a:solidFill>
            <a:prstDash val="solid"/>
          </a:ln>
        </p:spPr>
        <p:style>
          <a:lnRef idx="1">
            <a:schemeClr val="accent1"/>
          </a:lnRef>
          <a:fillRef idx="0">
            <a:schemeClr val="accent1"/>
          </a:fillRef>
          <a:effectRef idx="0">
            <a:schemeClr val="accent1"/>
          </a:effectRef>
          <a:fontRef idx="minor">
            <a:schemeClr val="tx1"/>
          </a:fontRef>
        </p:style>
      </p:cxnSp>
      <p:sp>
        <p:nvSpPr>
          <p:cNvPr id="6" name="Ellipse 5"/>
          <p:cNvSpPr/>
          <p:nvPr userDrawn="1"/>
        </p:nvSpPr>
        <p:spPr>
          <a:xfrm>
            <a:off x="7500938" y="285750"/>
            <a:ext cx="285750" cy="285750"/>
          </a:xfrm>
          <a:prstGeom prst="ellipse">
            <a:avLst/>
          </a:prstGeom>
          <a:solidFill>
            <a:schemeClr val="bg1"/>
          </a:solidFill>
          <a:ln w="38100">
            <a:solidFill>
              <a:srgbClr val="F36C2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7" name="Ellipse 6"/>
          <p:cNvSpPr/>
          <p:nvPr userDrawn="1"/>
        </p:nvSpPr>
        <p:spPr>
          <a:xfrm>
            <a:off x="7929563" y="285750"/>
            <a:ext cx="285750" cy="285750"/>
          </a:xfrm>
          <a:prstGeom prst="ellipse">
            <a:avLst/>
          </a:prstGeom>
          <a:solidFill>
            <a:srgbClr val="F36C2A"/>
          </a:solidFill>
          <a:ln w="38100">
            <a:solidFill>
              <a:srgbClr val="F36C2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8" name="Ellipse 7"/>
          <p:cNvSpPr/>
          <p:nvPr userDrawn="1"/>
        </p:nvSpPr>
        <p:spPr>
          <a:xfrm>
            <a:off x="8358188" y="285750"/>
            <a:ext cx="285750" cy="285750"/>
          </a:xfrm>
          <a:prstGeom prst="ellipse">
            <a:avLst/>
          </a:prstGeom>
          <a:solidFill>
            <a:srgbClr val="F36C2A"/>
          </a:solidFill>
          <a:ln w="38100">
            <a:solidFill>
              <a:srgbClr val="F36C2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pic>
        <p:nvPicPr>
          <p:cNvPr id="9" name="Image 12" descr="PNG-Graph.png-256x256.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286500" y="1357313"/>
            <a:ext cx="25146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title"/>
          </p:nvPr>
        </p:nvSpPr>
        <p:spPr>
          <a:xfrm>
            <a:off x="514376" y="4572008"/>
            <a:ext cx="7772400" cy="1362075"/>
          </a:xfrm>
        </p:spPr>
        <p:txBody>
          <a:bodyPr/>
          <a:lstStyle>
            <a:lvl1pPr algn="l">
              <a:defRPr sz="2800" b="1" cap="all">
                <a:solidFill>
                  <a:schemeClr val="bg1"/>
                </a:solidFill>
                <a:latin typeface="Arial" pitchFamily="34" charset="0"/>
                <a:cs typeface="Arial" pitchFamily="34" charset="0"/>
              </a:defRPr>
            </a:lvl1pPr>
          </a:lstStyle>
          <a:p>
            <a:r>
              <a:rPr lang="fr-FR" dirty="0" smtClean="0"/>
              <a:t>Cliquez pour modifier le style du titre</a:t>
            </a:r>
            <a:endParaRPr lang="fr-FR" dirty="0"/>
          </a:p>
        </p:txBody>
      </p:sp>
      <p:sp>
        <p:nvSpPr>
          <p:cNvPr id="10" name="Espace réservé du numéro de diapositive 5"/>
          <p:cNvSpPr>
            <a:spLocks noGrp="1"/>
          </p:cNvSpPr>
          <p:nvPr>
            <p:ph type="sldNum" sz="quarter" idx="10"/>
          </p:nvPr>
        </p:nvSpPr>
        <p:spPr>
          <a:xfrm>
            <a:off x="8072438" y="6286500"/>
            <a:ext cx="900112" cy="365125"/>
          </a:xfrm>
        </p:spPr>
        <p:txBody>
          <a:bodyPr/>
          <a:lstStyle>
            <a:lvl1pPr>
              <a:defRPr/>
            </a:lvl1pPr>
          </a:lstStyle>
          <a:p>
            <a:fld id="{DC85BC19-4254-4530-8FC3-8B4EFEC46A22}" type="slidenum">
              <a:rPr lang="fr-FR"/>
              <a:pPr/>
              <a:t>‹N°›</a:t>
            </a:fld>
            <a:endParaRPr lang="fr-FR"/>
          </a:p>
        </p:txBody>
      </p:sp>
    </p:spTree>
    <p:extLst>
      <p:ext uri="{BB962C8B-B14F-4D97-AF65-F5344CB8AC3E}">
        <p14:creationId xmlns:p14="http://schemas.microsoft.com/office/powerpoint/2010/main" val="2530765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3"/>
          <p:cNvSpPr>
            <a:spLocks noGrp="1"/>
          </p:cNvSpPr>
          <p:nvPr>
            <p:ph type="dt" sz="half" idx="10"/>
          </p:nvPr>
        </p:nvSpPr>
        <p:spPr/>
        <p:txBody>
          <a:bodyPr/>
          <a:lstStyle>
            <a:lvl1pPr>
              <a:defRPr/>
            </a:lvl1pPr>
          </a:lstStyle>
          <a:p>
            <a:pPr>
              <a:defRPr/>
            </a:pPr>
            <a:fld id="{9A01878F-156F-4570-9622-31EC7083B3BA}" type="datetime1">
              <a:rPr lang="fr-FR"/>
              <a:pPr>
                <a:defRPr/>
              </a:pPr>
              <a:t>15/01/2013</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fld id="{01F6CDFE-196A-4956-9946-DAE3AB17D7D5}" type="slidenum">
              <a:rPr lang="fr-FR"/>
              <a:pPr/>
              <a:t>‹N°›</a:t>
            </a:fld>
            <a:endParaRPr lang="fr-FR"/>
          </a:p>
        </p:txBody>
      </p:sp>
    </p:spTree>
    <p:extLst>
      <p:ext uri="{BB962C8B-B14F-4D97-AF65-F5344CB8AC3E}">
        <p14:creationId xmlns:p14="http://schemas.microsoft.com/office/powerpoint/2010/main" val="3650591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3"/>
          <p:cNvSpPr>
            <a:spLocks noGrp="1"/>
          </p:cNvSpPr>
          <p:nvPr>
            <p:ph type="dt" sz="half" idx="10"/>
          </p:nvPr>
        </p:nvSpPr>
        <p:spPr/>
        <p:txBody>
          <a:bodyPr/>
          <a:lstStyle>
            <a:lvl1pPr>
              <a:defRPr/>
            </a:lvl1pPr>
          </a:lstStyle>
          <a:p>
            <a:pPr>
              <a:defRPr/>
            </a:pPr>
            <a:fld id="{D307CC33-1A3E-4E4F-8C42-AC3E90EC6F39}" type="datetime1">
              <a:rPr lang="fr-FR"/>
              <a:pPr>
                <a:defRPr/>
              </a:pPr>
              <a:t>15/01/2013</a:t>
            </a:fld>
            <a:endParaRPr lang="fr-FR"/>
          </a:p>
        </p:txBody>
      </p:sp>
      <p:sp>
        <p:nvSpPr>
          <p:cNvPr id="8" name="Espace réservé du pied de page 4"/>
          <p:cNvSpPr>
            <a:spLocks noGrp="1"/>
          </p:cNvSpPr>
          <p:nvPr>
            <p:ph type="ftr" sz="quarter" idx="11"/>
          </p:nvPr>
        </p:nvSpPr>
        <p:spPr/>
        <p:txBody>
          <a:bodyPr/>
          <a:lstStyle>
            <a:lvl1pPr>
              <a:defRPr/>
            </a:lvl1pPr>
          </a:lstStyle>
          <a:p>
            <a:pPr>
              <a:defRPr/>
            </a:pPr>
            <a:endParaRPr lang="fr-FR"/>
          </a:p>
        </p:txBody>
      </p:sp>
      <p:sp>
        <p:nvSpPr>
          <p:cNvPr id="9" name="Espace réservé du numéro de diapositive 5"/>
          <p:cNvSpPr>
            <a:spLocks noGrp="1"/>
          </p:cNvSpPr>
          <p:nvPr>
            <p:ph type="sldNum" sz="quarter" idx="12"/>
          </p:nvPr>
        </p:nvSpPr>
        <p:spPr/>
        <p:txBody>
          <a:bodyPr/>
          <a:lstStyle>
            <a:lvl1pPr>
              <a:defRPr/>
            </a:lvl1pPr>
          </a:lstStyle>
          <a:p>
            <a:fld id="{DE475ACD-A8B9-4296-AFFD-37C354B053BE}" type="slidenum">
              <a:rPr lang="fr-FR"/>
              <a:pPr/>
              <a:t>‹N°›</a:t>
            </a:fld>
            <a:endParaRPr lang="fr-FR"/>
          </a:p>
        </p:txBody>
      </p:sp>
    </p:spTree>
    <p:extLst>
      <p:ext uri="{BB962C8B-B14F-4D97-AF65-F5344CB8AC3E}">
        <p14:creationId xmlns:p14="http://schemas.microsoft.com/office/powerpoint/2010/main" val="262650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3"/>
          <p:cNvSpPr>
            <a:spLocks noGrp="1"/>
          </p:cNvSpPr>
          <p:nvPr>
            <p:ph type="dt" sz="half" idx="10"/>
          </p:nvPr>
        </p:nvSpPr>
        <p:spPr/>
        <p:txBody>
          <a:bodyPr/>
          <a:lstStyle>
            <a:lvl1pPr>
              <a:defRPr/>
            </a:lvl1pPr>
          </a:lstStyle>
          <a:p>
            <a:pPr>
              <a:defRPr/>
            </a:pPr>
            <a:fld id="{F2147E9E-8A26-4919-8080-7EB40606E56D}" type="datetime1">
              <a:rPr lang="fr-FR"/>
              <a:pPr>
                <a:defRPr/>
              </a:pPr>
              <a:t>15/01/2013</a:t>
            </a:fld>
            <a:endParaRPr lang="fr-FR"/>
          </a:p>
        </p:txBody>
      </p:sp>
      <p:sp>
        <p:nvSpPr>
          <p:cNvPr id="4" name="Espace réservé du pied de page 4"/>
          <p:cNvSpPr>
            <a:spLocks noGrp="1"/>
          </p:cNvSpPr>
          <p:nvPr>
            <p:ph type="ftr" sz="quarter" idx="11"/>
          </p:nvPr>
        </p:nvSpPr>
        <p:spPr/>
        <p:txBody>
          <a:bodyPr/>
          <a:lstStyle>
            <a:lvl1pPr>
              <a:defRPr/>
            </a:lvl1pPr>
          </a:lstStyle>
          <a:p>
            <a:pPr>
              <a:defRPr/>
            </a:pPr>
            <a:endParaRPr lang="fr-FR"/>
          </a:p>
        </p:txBody>
      </p:sp>
      <p:sp>
        <p:nvSpPr>
          <p:cNvPr id="5" name="Espace réservé du numéro de diapositive 5"/>
          <p:cNvSpPr>
            <a:spLocks noGrp="1"/>
          </p:cNvSpPr>
          <p:nvPr>
            <p:ph type="sldNum" sz="quarter" idx="12"/>
          </p:nvPr>
        </p:nvSpPr>
        <p:spPr/>
        <p:txBody>
          <a:bodyPr/>
          <a:lstStyle>
            <a:lvl1pPr>
              <a:defRPr/>
            </a:lvl1pPr>
          </a:lstStyle>
          <a:p>
            <a:fld id="{F892F3C1-27BD-4140-8949-8A566718B09A}" type="slidenum">
              <a:rPr lang="fr-FR"/>
              <a:pPr/>
              <a:t>‹N°›</a:t>
            </a:fld>
            <a:endParaRPr lang="fr-FR"/>
          </a:p>
        </p:txBody>
      </p:sp>
    </p:spTree>
    <p:extLst>
      <p:ext uri="{BB962C8B-B14F-4D97-AF65-F5344CB8AC3E}">
        <p14:creationId xmlns:p14="http://schemas.microsoft.com/office/powerpoint/2010/main" val="3627522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2CA18A65-CFD1-46E3-866D-960B9EA51FD0}" type="datetime1">
              <a:rPr lang="fr-FR"/>
              <a:pPr>
                <a:defRPr/>
              </a:pPr>
              <a:t>15/01/2013</a:t>
            </a:fld>
            <a:endParaRPr lang="fr-FR"/>
          </a:p>
        </p:txBody>
      </p:sp>
      <p:sp>
        <p:nvSpPr>
          <p:cNvPr id="3" name="Espace réservé du pied de page 4"/>
          <p:cNvSpPr>
            <a:spLocks noGrp="1"/>
          </p:cNvSpPr>
          <p:nvPr>
            <p:ph type="ftr" sz="quarter" idx="11"/>
          </p:nvPr>
        </p:nvSpPr>
        <p:spPr/>
        <p:txBody>
          <a:bodyPr/>
          <a:lstStyle>
            <a:lvl1pPr>
              <a:defRPr/>
            </a:lvl1pPr>
          </a:lstStyle>
          <a:p>
            <a:pPr>
              <a:defRPr/>
            </a:pPr>
            <a:endParaRPr lang="fr-FR"/>
          </a:p>
        </p:txBody>
      </p:sp>
      <p:sp>
        <p:nvSpPr>
          <p:cNvPr id="4" name="Espace réservé du numéro de diapositive 5"/>
          <p:cNvSpPr>
            <a:spLocks noGrp="1"/>
          </p:cNvSpPr>
          <p:nvPr>
            <p:ph type="sldNum" sz="quarter" idx="12"/>
          </p:nvPr>
        </p:nvSpPr>
        <p:spPr/>
        <p:txBody>
          <a:bodyPr/>
          <a:lstStyle>
            <a:lvl1pPr>
              <a:defRPr/>
            </a:lvl1pPr>
          </a:lstStyle>
          <a:p>
            <a:fld id="{3B670DBA-70E6-4123-8E4C-C7B719650D20}" type="slidenum">
              <a:rPr lang="fr-FR"/>
              <a:pPr/>
              <a:t>‹N°›</a:t>
            </a:fld>
            <a:endParaRPr lang="fr-FR"/>
          </a:p>
        </p:txBody>
      </p:sp>
    </p:spTree>
    <p:extLst>
      <p:ext uri="{BB962C8B-B14F-4D97-AF65-F5344CB8AC3E}">
        <p14:creationId xmlns:p14="http://schemas.microsoft.com/office/powerpoint/2010/main" val="309196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289FA5CA-1C07-46F7-B690-393FC4147AB9}" type="datetime1">
              <a:rPr lang="fr-FR"/>
              <a:pPr>
                <a:defRPr/>
              </a:pPr>
              <a:t>15/01/2013</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fld id="{28F01FD7-F0E4-435F-84BD-3790CC482F7D}" type="slidenum">
              <a:rPr lang="fr-FR"/>
              <a:pPr/>
              <a:t>‹N°›</a:t>
            </a:fld>
            <a:endParaRPr lang="fr-FR"/>
          </a:p>
        </p:txBody>
      </p:sp>
    </p:spTree>
    <p:extLst>
      <p:ext uri="{BB962C8B-B14F-4D97-AF65-F5344CB8AC3E}">
        <p14:creationId xmlns:p14="http://schemas.microsoft.com/office/powerpoint/2010/main" val="1861000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EB0768E8-B90A-495C-A59E-0EA6216A71FC}" type="datetime1">
              <a:rPr lang="fr-FR"/>
              <a:pPr>
                <a:defRPr/>
              </a:pPr>
              <a:t>15/01/2013</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fld id="{29F37C72-91F5-4F83-8F6B-59B278ADAC96}" type="slidenum">
              <a:rPr lang="fr-FR"/>
              <a:pPr/>
              <a:t>‹N°›</a:t>
            </a:fld>
            <a:endParaRPr lang="fr-FR"/>
          </a:p>
        </p:txBody>
      </p:sp>
    </p:spTree>
    <p:extLst>
      <p:ext uri="{BB962C8B-B14F-4D97-AF65-F5344CB8AC3E}">
        <p14:creationId xmlns:p14="http://schemas.microsoft.com/office/powerpoint/2010/main" val="197045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smtClean="0"/>
              <a:t>Cliquez pour modifier le style du titre</a:t>
            </a:r>
          </a:p>
        </p:txBody>
      </p:sp>
      <p:sp>
        <p:nvSpPr>
          <p:cNvPr id="1027"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778C9E23-EE77-464E-B541-66E060A4AE09}" type="datetime1">
              <a:rPr lang="fr-FR"/>
              <a:pPr>
                <a:defRPr/>
              </a:pPr>
              <a:t>15/01/2013</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962A4C40-B3E0-4E1D-B325-91EDB9A23480}" type="slidenum">
              <a:rPr lang="fr-FR"/>
              <a:pPr/>
              <a:t>‹N°›</a:t>
            </a:fld>
            <a:endParaRPr lang="fr-FR"/>
          </a:p>
        </p:txBody>
      </p:sp>
    </p:spTree>
  </p:cSld>
  <p:clrMap bg1="lt1" tx1="dk1" bg2="lt2" tx2="dk2" accent1="accent1" accent2="accent2" accent3="accent3" accent4="accent4" accent5="accent5" accent6="accent6" hlink="hlink" folHlink="folHlink"/>
  <p:sldLayoutIdLst>
    <p:sldLayoutId id="2147484148" r:id="rId1"/>
    <p:sldLayoutId id="2147484149" r:id="rId2"/>
    <p:sldLayoutId id="2147484150" r:id="rId3"/>
    <p:sldLayoutId id="2147484140" r:id="rId4"/>
    <p:sldLayoutId id="2147484141" r:id="rId5"/>
    <p:sldLayoutId id="2147484142" r:id="rId6"/>
    <p:sldLayoutId id="2147484143" r:id="rId7"/>
    <p:sldLayoutId id="2147484144" r:id="rId8"/>
    <p:sldLayoutId id="2147484145" r:id="rId9"/>
    <p:sldLayoutId id="2147484146" r:id="rId10"/>
    <p:sldLayoutId id="2147484147" r:id="rId11"/>
  </p:sldLayoutIdLst>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30.xml"/><Relationship Id="rId4" Type="http://schemas.openxmlformats.org/officeDocument/2006/relationships/slide" Target="slide2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re 1"/>
          <p:cNvSpPr>
            <a:spLocks noGrp="1"/>
          </p:cNvSpPr>
          <p:nvPr>
            <p:ph type="ctrTitle" idx="4294967295"/>
          </p:nvPr>
        </p:nvSpPr>
        <p:spPr>
          <a:xfrm>
            <a:off x="0" y="1500188"/>
            <a:ext cx="9144000" cy="1571625"/>
          </a:xfrm>
        </p:spPr>
        <p:txBody>
          <a:bodyPr/>
          <a:lstStyle/>
          <a:p>
            <a:r>
              <a:rPr lang="fr-FR" sz="4000" b="1" dirty="0" smtClean="0">
                <a:solidFill>
                  <a:srgbClr val="F36C2A"/>
                </a:solidFill>
                <a:latin typeface="Arial Narrow" panose="020B0606020202030204" pitchFamily="34" charset="0"/>
              </a:rPr>
              <a:t>Présentation des technologies VPN</a:t>
            </a:r>
            <a:r>
              <a:rPr lang="fr-FR" sz="4800" b="1" dirty="0" smtClean="0">
                <a:solidFill>
                  <a:schemeClr val="bg1"/>
                </a:solidFill>
                <a:latin typeface="Arial Narrow" panose="020B0606020202030204" pitchFamily="34" charset="0"/>
              </a:rPr>
              <a:t/>
            </a:r>
            <a:br>
              <a:rPr lang="fr-FR" sz="4800" b="1" dirty="0" smtClean="0">
                <a:solidFill>
                  <a:schemeClr val="bg1"/>
                </a:solidFill>
                <a:latin typeface="Arial Narrow" panose="020B0606020202030204" pitchFamily="34" charset="0"/>
              </a:rPr>
            </a:br>
            <a:r>
              <a:rPr lang="fr-FR" sz="2800" dirty="0">
                <a:solidFill>
                  <a:srgbClr val="194B93"/>
                </a:solidFill>
                <a:latin typeface="Arial Narrow" panose="020B0606020202030204" pitchFamily="34" charset="0"/>
              </a:rPr>
              <a:t>Licence Pro SEICOM – Module 37</a:t>
            </a:r>
            <a:endParaRPr lang="fr-FR" sz="5400" b="1" dirty="0" smtClean="0">
              <a:solidFill>
                <a:srgbClr val="194B93"/>
              </a:solidFill>
              <a:latin typeface="Arial Narrow" panose="020B0606020202030204" pitchFamily="34" charset="0"/>
            </a:endParaRPr>
          </a:p>
        </p:txBody>
      </p:sp>
      <p:pic>
        <p:nvPicPr>
          <p:cNvPr id="5123" name="Image 4" descr="world.png"/>
          <p:cNvPicPr>
            <a:picLocks noChangeAspect="1"/>
          </p:cNvPicPr>
          <p:nvPr/>
        </p:nvPicPr>
        <p:blipFill>
          <a:blip r:embed="rId2">
            <a:extLst>
              <a:ext uri="{28A0092B-C50C-407E-A947-70E740481C1C}">
                <a14:useLocalDpi xmlns:a14="http://schemas.microsoft.com/office/drawing/2010/main" val="0"/>
              </a:ext>
            </a:extLst>
          </a:blip>
          <a:srcRect l="6897" t="32538" r="7759"/>
          <a:stretch>
            <a:fillRect/>
          </a:stretch>
        </p:blipFill>
        <p:spPr bwMode="auto">
          <a:xfrm>
            <a:off x="1071563" y="3776663"/>
            <a:ext cx="6858000"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Rectangle 5"/>
          <p:cNvSpPr>
            <a:spLocks noChangeArrowheads="1"/>
          </p:cNvSpPr>
          <p:nvPr/>
        </p:nvSpPr>
        <p:spPr bwMode="auto">
          <a:xfrm>
            <a:off x="285750" y="6000750"/>
            <a:ext cx="2643188" cy="600075"/>
          </a:xfrm>
          <a:prstGeom prst="rect">
            <a:avLst/>
          </a:prstGeom>
          <a:noFill/>
          <a:ln w="9525">
            <a:noFill/>
            <a:miter lim="800000"/>
            <a:headEnd/>
            <a:tailEnd/>
          </a:ln>
          <a:effectLst/>
        </p:spPr>
        <p:txBody>
          <a:bodyPr anchor="ctr">
            <a:spAutoFit/>
          </a:bodyPr>
          <a:lstStyle/>
          <a:p>
            <a:pPr algn="just" eaLnBrk="0" hangingPunct="0">
              <a:defRPr/>
            </a:pPr>
            <a:r>
              <a:rPr lang="fr-FR" sz="1100" dirty="0">
                <a:solidFill>
                  <a:schemeClr val="tx1">
                    <a:lumMod val="75000"/>
                    <a:lumOff val="25000"/>
                  </a:schemeClr>
                </a:solidFill>
              </a:rPr>
              <a:t>Damien VERON</a:t>
            </a:r>
            <a:endParaRPr lang="fr-FR" sz="1050" dirty="0">
              <a:solidFill>
                <a:schemeClr val="tx1">
                  <a:lumMod val="75000"/>
                  <a:lumOff val="25000"/>
                </a:schemeClr>
              </a:solidFill>
            </a:endParaRPr>
          </a:p>
          <a:p>
            <a:pPr algn="just" eaLnBrk="0" hangingPunct="0">
              <a:defRPr/>
            </a:pPr>
            <a:r>
              <a:rPr lang="fr-FR" sz="1100" dirty="0">
                <a:solidFill>
                  <a:schemeClr val="tx1">
                    <a:lumMod val="75000"/>
                    <a:lumOff val="25000"/>
                  </a:schemeClr>
                </a:solidFill>
                <a:ea typeface="Times New Roman" pitchFamily="18" charset="0"/>
              </a:rPr>
              <a:t>Document Confidentiel</a:t>
            </a:r>
            <a:endParaRPr lang="fr-FR" sz="1050" dirty="0">
              <a:solidFill>
                <a:schemeClr val="tx1">
                  <a:lumMod val="75000"/>
                  <a:lumOff val="25000"/>
                </a:schemeClr>
              </a:solidFill>
            </a:endParaRPr>
          </a:p>
          <a:p>
            <a:pPr algn="just" eaLnBrk="0" hangingPunct="0">
              <a:defRPr/>
            </a:pPr>
            <a:r>
              <a:rPr lang="fr-FR" sz="1100" dirty="0">
                <a:solidFill>
                  <a:schemeClr val="tx1">
                    <a:lumMod val="75000"/>
                    <a:lumOff val="25000"/>
                  </a:schemeClr>
                </a:solidFill>
                <a:ea typeface="Times New Roman" pitchFamily="18" charset="0"/>
              </a:rPr>
              <a:t>Copyright </a:t>
            </a:r>
            <a:r>
              <a:rPr lang="fr-FR" sz="1100">
                <a:solidFill>
                  <a:schemeClr val="tx1">
                    <a:lumMod val="75000"/>
                    <a:lumOff val="25000"/>
                  </a:schemeClr>
                </a:solidFill>
                <a:ea typeface="Times New Roman" pitchFamily="18" charset="0"/>
              </a:rPr>
              <a:t>© </a:t>
            </a:r>
            <a:r>
              <a:rPr lang="fr-FR" sz="1100" smtClean="0">
                <a:solidFill>
                  <a:schemeClr val="tx1">
                    <a:lumMod val="75000"/>
                    <a:lumOff val="25000"/>
                  </a:schemeClr>
                </a:solidFill>
                <a:ea typeface="Times New Roman" pitchFamily="18" charset="0"/>
              </a:rPr>
              <a:t>2012-2013 </a:t>
            </a:r>
            <a:r>
              <a:rPr lang="fr-FR" sz="1100" dirty="0">
                <a:solidFill>
                  <a:schemeClr val="tx1">
                    <a:lumMod val="75000"/>
                    <a:lumOff val="25000"/>
                  </a:schemeClr>
                </a:solidFill>
                <a:ea typeface="Times New Roman" pitchFamily="18" charset="0"/>
              </a:rPr>
              <a:t>PENTASONIC</a:t>
            </a:r>
            <a:endParaRPr lang="fr-FR" sz="2400" dirty="0">
              <a:solidFill>
                <a:schemeClr val="tx1">
                  <a:lumMod val="75000"/>
                  <a:lumOff val="25000"/>
                </a:schemeClr>
              </a:solidFill>
            </a:endParaRPr>
          </a:p>
        </p:txBody>
      </p:sp>
      <p:pic>
        <p:nvPicPr>
          <p:cNvPr id="5125" name="Image 5" descr="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86125" y="330200"/>
            <a:ext cx="2643188"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1000" y="142875"/>
            <a:ext cx="966788" cy="105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8"/>
          <p:cNvPicPr>
            <a:picLocks noChangeAspect="1" noChangeArrowheads="1"/>
          </p:cNvPicPr>
          <p:nvPr/>
        </p:nvPicPr>
        <p:blipFill>
          <a:blip r:embed="rId5">
            <a:extLst>
              <a:ext uri="{28A0092B-C50C-407E-A947-70E740481C1C}">
                <a14:useLocalDpi xmlns:a14="http://schemas.microsoft.com/office/drawing/2010/main" val="0"/>
              </a:ext>
            </a:extLst>
          </a:blip>
          <a:srcRect l="4297" t="16251" r="56445" b="55624"/>
          <a:stretch>
            <a:fillRect/>
          </a:stretch>
        </p:blipFill>
        <p:spPr bwMode="auto">
          <a:xfrm>
            <a:off x="142875" y="214313"/>
            <a:ext cx="2143125"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Hachage, Signature, Scellement : mécanisme fournissant les services d’intégrité, d’authentification de l’origine des données et la non-répudiation de la source. </a:t>
            </a:r>
          </a:p>
          <a:p>
            <a:endParaRPr lang="fr-FR" dirty="0" smtClean="0"/>
          </a:p>
          <a:p>
            <a:pPr lvl="1"/>
            <a:r>
              <a:rPr lang="fr-FR" dirty="0" smtClean="0"/>
              <a:t>Hachage : fonction qui permet de convertir une donnée quelconque en une chaine de taillé inférieure et fixe = empreinte numérique d’un fichier (SHA ou MD5).</a:t>
            </a:r>
          </a:p>
          <a:p>
            <a:endParaRPr lang="fr-FR" dirty="0"/>
          </a:p>
        </p:txBody>
      </p:sp>
      <p:sp>
        <p:nvSpPr>
          <p:cNvPr id="3" name="Titre 2"/>
          <p:cNvSpPr>
            <a:spLocks noGrp="1"/>
          </p:cNvSpPr>
          <p:nvPr>
            <p:ph type="title"/>
          </p:nvPr>
        </p:nvSpPr>
        <p:spPr/>
        <p:txBody>
          <a:bodyPr/>
          <a:lstStyle/>
          <a:p>
            <a:r>
              <a:rPr lang="fr-FR" dirty="0" smtClean="0"/>
              <a:t>Fonctions de hachage, signature, scellement</a:t>
            </a:r>
            <a:endParaRPr lang="fr-FR" dirty="0"/>
          </a:p>
        </p:txBody>
      </p:sp>
      <p:sp>
        <p:nvSpPr>
          <p:cNvPr id="4" name="Espace réservé du numéro de diapositive 3"/>
          <p:cNvSpPr>
            <a:spLocks noGrp="1"/>
          </p:cNvSpPr>
          <p:nvPr>
            <p:ph type="sldNum" sz="quarter" idx="10"/>
          </p:nvPr>
        </p:nvSpPr>
        <p:spPr/>
        <p:txBody>
          <a:bodyPr/>
          <a:lstStyle/>
          <a:p>
            <a:fld id="{B3F2952A-393C-4893-B8AA-FB1536615068}" type="slidenum">
              <a:rPr lang="fr-FR" smtClean="0"/>
              <a:pPr/>
              <a:t>10</a:t>
            </a:fld>
            <a:endParaRPr lang="fr-FR"/>
          </a:p>
        </p:txBody>
      </p:sp>
      <p:pic>
        <p:nvPicPr>
          <p:cNvPr id="6" name="Image 5"/>
          <p:cNvPicPr>
            <a:picLocks noChangeAspect="1"/>
          </p:cNvPicPr>
          <p:nvPr/>
        </p:nvPicPr>
        <p:blipFill>
          <a:blip r:embed="rId2"/>
          <a:stretch>
            <a:fillRect/>
          </a:stretch>
        </p:blipFill>
        <p:spPr>
          <a:xfrm>
            <a:off x="2195736" y="4293096"/>
            <a:ext cx="4755433" cy="1716838"/>
          </a:xfrm>
          <a:prstGeom prst="rect">
            <a:avLst/>
          </a:prstGeom>
        </p:spPr>
      </p:pic>
    </p:spTree>
    <p:extLst>
      <p:ext uri="{BB962C8B-B14F-4D97-AF65-F5344CB8AC3E}">
        <p14:creationId xmlns:p14="http://schemas.microsoft.com/office/powerpoint/2010/main" val="24642517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lvl="1"/>
            <a:r>
              <a:rPr lang="fr-FR" dirty="0" smtClean="0"/>
              <a:t>Signature</a:t>
            </a:r>
          </a:p>
          <a:p>
            <a:pPr lvl="1"/>
            <a:endParaRPr lang="fr-FR" dirty="0"/>
          </a:p>
          <a:p>
            <a:pPr lvl="1"/>
            <a:endParaRPr lang="fr-FR" dirty="0" smtClean="0"/>
          </a:p>
          <a:p>
            <a:pPr lvl="1"/>
            <a:endParaRPr lang="fr-FR" dirty="0"/>
          </a:p>
          <a:p>
            <a:pPr lvl="1"/>
            <a:endParaRPr lang="fr-FR" dirty="0" smtClean="0"/>
          </a:p>
          <a:p>
            <a:pPr lvl="1"/>
            <a:r>
              <a:rPr lang="fr-FR" dirty="0" smtClean="0"/>
              <a:t>Vérification</a:t>
            </a:r>
            <a:endParaRPr lang="fr-FR" dirty="0"/>
          </a:p>
        </p:txBody>
      </p:sp>
      <p:sp>
        <p:nvSpPr>
          <p:cNvPr id="3" name="Titre 2"/>
          <p:cNvSpPr>
            <a:spLocks noGrp="1"/>
          </p:cNvSpPr>
          <p:nvPr>
            <p:ph type="title"/>
          </p:nvPr>
        </p:nvSpPr>
        <p:spPr/>
        <p:txBody>
          <a:bodyPr/>
          <a:lstStyle/>
          <a:p>
            <a:r>
              <a:rPr lang="fr-FR" dirty="0"/>
              <a:t>Fonctions de hachage, signature, scellement</a:t>
            </a:r>
          </a:p>
        </p:txBody>
      </p:sp>
      <p:sp>
        <p:nvSpPr>
          <p:cNvPr id="4" name="Espace réservé du numéro de diapositive 3"/>
          <p:cNvSpPr>
            <a:spLocks noGrp="1"/>
          </p:cNvSpPr>
          <p:nvPr>
            <p:ph type="sldNum" sz="quarter" idx="10"/>
          </p:nvPr>
        </p:nvSpPr>
        <p:spPr/>
        <p:txBody>
          <a:bodyPr/>
          <a:lstStyle/>
          <a:p>
            <a:fld id="{B3F2952A-393C-4893-B8AA-FB1536615068}" type="slidenum">
              <a:rPr lang="fr-FR" smtClean="0"/>
              <a:pPr/>
              <a:t>11</a:t>
            </a:fld>
            <a:endParaRPr lang="fr-FR"/>
          </a:p>
        </p:txBody>
      </p:sp>
      <p:pic>
        <p:nvPicPr>
          <p:cNvPr id="6" name="Image 5"/>
          <p:cNvPicPr>
            <a:picLocks noChangeAspect="1"/>
          </p:cNvPicPr>
          <p:nvPr/>
        </p:nvPicPr>
        <p:blipFill>
          <a:blip r:embed="rId2"/>
          <a:stretch>
            <a:fillRect/>
          </a:stretch>
        </p:blipFill>
        <p:spPr>
          <a:xfrm>
            <a:off x="1794414" y="1480362"/>
            <a:ext cx="5555172" cy="2020646"/>
          </a:xfrm>
          <a:prstGeom prst="rect">
            <a:avLst/>
          </a:prstGeom>
        </p:spPr>
      </p:pic>
      <p:pic>
        <p:nvPicPr>
          <p:cNvPr id="7" name="Image 6"/>
          <p:cNvPicPr>
            <a:picLocks noChangeAspect="1"/>
          </p:cNvPicPr>
          <p:nvPr/>
        </p:nvPicPr>
        <p:blipFill>
          <a:blip r:embed="rId3"/>
          <a:stretch>
            <a:fillRect/>
          </a:stretch>
        </p:blipFill>
        <p:spPr>
          <a:xfrm>
            <a:off x="1794414" y="3392899"/>
            <a:ext cx="5297866" cy="2871317"/>
          </a:xfrm>
          <a:prstGeom prst="rect">
            <a:avLst/>
          </a:prstGeom>
        </p:spPr>
      </p:pic>
    </p:spTree>
    <p:extLst>
      <p:ext uri="{BB962C8B-B14F-4D97-AF65-F5344CB8AC3E}">
        <p14:creationId xmlns:p14="http://schemas.microsoft.com/office/powerpoint/2010/main" val="42154958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lvl="1"/>
            <a:r>
              <a:rPr lang="fr-FR" dirty="0" smtClean="0"/>
              <a:t>Scellement</a:t>
            </a:r>
          </a:p>
          <a:p>
            <a:pPr lvl="1"/>
            <a:endParaRPr lang="fr-FR" dirty="0"/>
          </a:p>
          <a:p>
            <a:pPr lvl="1"/>
            <a:endParaRPr lang="fr-FR" dirty="0" smtClean="0"/>
          </a:p>
          <a:p>
            <a:pPr lvl="1"/>
            <a:endParaRPr lang="fr-FR" dirty="0"/>
          </a:p>
          <a:p>
            <a:pPr lvl="1"/>
            <a:endParaRPr lang="fr-FR" dirty="0" smtClean="0"/>
          </a:p>
          <a:p>
            <a:pPr lvl="1"/>
            <a:r>
              <a:rPr lang="fr-FR" dirty="0" smtClean="0"/>
              <a:t>Vérification</a:t>
            </a:r>
            <a:endParaRPr lang="fr-FR" dirty="0"/>
          </a:p>
        </p:txBody>
      </p:sp>
      <p:sp>
        <p:nvSpPr>
          <p:cNvPr id="3" name="Titre 2"/>
          <p:cNvSpPr>
            <a:spLocks noGrp="1"/>
          </p:cNvSpPr>
          <p:nvPr>
            <p:ph type="title"/>
          </p:nvPr>
        </p:nvSpPr>
        <p:spPr/>
        <p:txBody>
          <a:bodyPr/>
          <a:lstStyle/>
          <a:p>
            <a:r>
              <a:rPr lang="fr-FR" dirty="0"/>
              <a:t>Fonctions de hachage, signature, scellement</a:t>
            </a:r>
          </a:p>
        </p:txBody>
      </p:sp>
      <p:sp>
        <p:nvSpPr>
          <p:cNvPr id="4" name="Espace réservé du numéro de diapositive 3"/>
          <p:cNvSpPr>
            <a:spLocks noGrp="1"/>
          </p:cNvSpPr>
          <p:nvPr>
            <p:ph type="sldNum" sz="quarter" idx="10"/>
          </p:nvPr>
        </p:nvSpPr>
        <p:spPr/>
        <p:txBody>
          <a:bodyPr/>
          <a:lstStyle/>
          <a:p>
            <a:fld id="{B3F2952A-393C-4893-B8AA-FB1536615068}" type="slidenum">
              <a:rPr lang="fr-FR" smtClean="0"/>
              <a:pPr/>
              <a:t>12</a:t>
            </a:fld>
            <a:endParaRPr lang="fr-FR"/>
          </a:p>
        </p:txBody>
      </p:sp>
      <p:pic>
        <p:nvPicPr>
          <p:cNvPr id="9" name="Image 8"/>
          <p:cNvPicPr>
            <a:picLocks noChangeAspect="1"/>
          </p:cNvPicPr>
          <p:nvPr/>
        </p:nvPicPr>
        <p:blipFill>
          <a:blip r:embed="rId2"/>
          <a:stretch>
            <a:fillRect/>
          </a:stretch>
        </p:blipFill>
        <p:spPr>
          <a:xfrm>
            <a:off x="3635897" y="1231647"/>
            <a:ext cx="5222384" cy="2139013"/>
          </a:xfrm>
          <a:prstGeom prst="rect">
            <a:avLst/>
          </a:prstGeom>
        </p:spPr>
      </p:pic>
      <p:pic>
        <p:nvPicPr>
          <p:cNvPr id="10" name="Image 9"/>
          <p:cNvPicPr>
            <a:picLocks noChangeAspect="1"/>
          </p:cNvPicPr>
          <p:nvPr/>
        </p:nvPicPr>
        <p:blipFill>
          <a:blip r:embed="rId3"/>
          <a:stretch>
            <a:fillRect/>
          </a:stretch>
        </p:blipFill>
        <p:spPr>
          <a:xfrm>
            <a:off x="3034550" y="3429000"/>
            <a:ext cx="6001946" cy="2730990"/>
          </a:xfrm>
          <a:prstGeom prst="rect">
            <a:avLst/>
          </a:prstGeom>
        </p:spPr>
      </p:pic>
    </p:spTree>
    <p:extLst>
      <p:ext uri="{BB962C8B-B14F-4D97-AF65-F5344CB8AC3E}">
        <p14:creationId xmlns:p14="http://schemas.microsoft.com/office/powerpoint/2010/main" val="30076654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L’échange de clefs doit être authentifié pour éviter les attaques.</a:t>
            </a:r>
          </a:p>
          <a:p>
            <a:r>
              <a:rPr lang="fr-FR" dirty="0" smtClean="0"/>
              <a:t>Une clef de session permet d’étendre l’authentification à l’ensemble de la communication</a:t>
            </a:r>
          </a:p>
          <a:p>
            <a:r>
              <a:rPr lang="fr-FR" dirty="0" smtClean="0"/>
              <a:t>Protocole d’authentification mutuelle avec échange de clefs</a:t>
            </a:r>
          </a:p>
          <a:p>
            <a:pPr lvl="1"/>
            <a:r>
              <a:rPr lang="fr-FR" dirty="0" smtClean="0"/>
              <a:t>Fournit authentification mutuelle et un échange de clefs authentifié tout-en-un</a:t>
            </a:r>
          </a:p>
          <a:p>
            <a:pPr lvl="1"/>
            <a:endParaRPr lang="fr-FR" dirty="0"/>
          </a:p>
          <a:p>
            <a:r>
              <a:rPr lang="fr-FR" dirty="0" smtClean="0"/>
              <a:t>Types d’échange de clefs </a:t>
            </a:r>
          </a:p>
          <a:p>
            <a:pPr lvl="1"/>
            <a:r>
              <a:rPr lang="fr-FR" dirty="0" smtClean="0"/>
              <a:t>Transport (ex : RSA)</a:t>
            </a:r>
          </a:p>
          <a:p>
            <a:pPr lvl="1"/>
            <a:r>
              <a:rPr lang="fr-FR" dirty="0" smtClean="0"/>
              <a:t>Génération (ex : </a:t>
            </a:r>
            <a:r>
              <a:rPr lang="fr-FR" dirty="0" err="1" smtClean="0"/>
              <a:t>Diffie</a:t>
            </a:r>
            <a:r>
              <a:rPr lang="fr-FR" dirty="0" smtClean="0"/>
              <a:t> </a:t>
            </a:r>
            <a:r>
              <a:rPr lang="fr-FR" dirty="0" err="1" smtClean="0"/>
              <a:t>Hellman</a:t>
            </a:r>
            <a:r>
              <a:rPr lang="fr-FR" dirty="0" smtClean="0"/>
              <a:t>)</a:t>
            </a:r>
            <a:endParaRPr lang="fr-FR" dirty="0"/>
          </a:p>
        </p:txBody>
      </p:sp>
      <p:sp>
        <p:nvSpPr>
          <p:cNvPr id="3" name="Titre 2"/>
          <p:cNvSpPr>
            <a:spLocks noGrp="1"/>
          </p:cNvSpPr>
          <p:nvPr>
            <p:ph type="title"/>
          </p:nvPr>
        </p:nvSpPr>
        <p:spPr/>
        <p:txBody>
          <a:bodyPr/>
          <a:lstStyle/>
          <a:p>
            <a:r>
              <a:rPr lang="fr-FR" dirty="0"/>
              <a:t>Authentification mutuelle et échange de clefs de </a:t>
            </a:r>
            <a:r>
              <a:rPr lang="fr-FR" dirty="0" smtClean="0"/>
              <a:t>session</a:t>
            </a:r>
            <a:endParaRPr lang="fr-FR" dirty="0"/>
          </a:p>
        </p:txBody>
      </p:sp>
      <p:sp>
        <p:nvSpPr>
          <p:cNvPr id="4" name="Espace réservé du numéro de diapositive 3"/>
          <p:cNvSpPr>
            <a:spLocks noGrp="1"/>
          </p:cNvSpPr>
          <p:nvPr>
            <p:ph type="sldNum" sz="quarter" idx="10"/>
          </p:nvPr>
        </p:nvSpPr>
        <p:spPr/>
        <p:txBody>
          <a:bodyPr/>
          <a:lstStyle/>
          <a:p>
            <a:fld id="{B3F2952A-393C-4893-B8AA-FB1536615068}" type="slidenum">
              <a:rPr lang="fr-FR" smtClean="0"/>
              <a:pPr/>
              <a:t>13</a:t>
            </a:fld>
            <a:endParaRPr lang="fr-FR"/>
          </a:p>
        </p:txBody>
      </p:sp>
    </p:spTree>
    <p:extLst>
      <p:ext uri="{BB962C8B-B14F-4D97-AF65-F5344CB8AC3E}">
        <p14:creationId xmlns:p14="http://schemas.microsoft.com/office/powerpoint/2010/main" val="18248176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marL="0" indent="0">
              <a:buNone/>
            </a:pPr>
            <a:r>
              <a:rPr lang="fr-FR" dirty="0" smtClean="0"/>
              <a:t>Transport </a:t>
            </a:r>
          </a:p>
          <a:p>
            <a:pPr marL="0" indent="0">
              <a:buNone/>
            </a:pPr>
            <a:r>
              <a:rPr lang="fr-FR" dirty="0" smtClean="0"/>
              <a:t>de clef</a:t>
            </a:r>
            <a:endParaRPr lang="fr-FR" dirty="0"/>
          </a:p>
        </p:txBody>
      </p:sp>
      <p:sp>
        <p:nvSpPr>
          <p:cNvPr id="3" name="Titre 2"/>
          <p:cNvSpPr>
            <a:spLocks noGrp="1"/>
          </p:cNvSpPr>
          <p:nvPr>
            <p:ph type="title"/>
          </p:nvPr>
        </p:nvSpPr>
        <p:spPr/>
        <p:txBody>
          <a:bodyPr/>
          <a:lstStyle/>
          <a:p>
            <a:r>
              <a:rPr lang="fr-FR" dirty="0"/>
              <a:t>Authentification mutuelle et échange de clefs de session</a:t>
            </a:r>
          </a:p>
        </p:txBody>
      </p:sp>
      <p:sp>
        <p:nvSpPr>
          <p:cNvPr id="4" name="Espace réservé du numéro de diapositive 3"/>
          <p:cNvSpPr>
            <a:spLocks noGrp="1"/>
          </p:cNvSpPr>
          <p:nvPr>
            <p:ph type="sldNum" sz="quarter" idx="10"/>
          </p:nvPr>
        </p:nvSpPr>
        <p:spPr/>
        <p:txBody>
          <a:bodyPr/>
          <a:lstStyle/>
          <a:p>
            <a:fld id="{B3F2952A-393C-4893-B8AA-FB1536615068}" type="slidenum">
              <a:rPr lang="fr-FR" smtClean="0"/>
              <a:pPr/>
              <a:t>14</a:t>
            </a:fld>
            <a:endParaRPr lang="fr-FR"/>
          </a:p>
        </p:txBody>
      </p:sp>
      <p:pic>
        <p:nvPicPr>
          <p:cNvPr id="5" name="Image 4"/>
          <p:cNvPicPr>
            <a:picLocks noChangeAspect="1"/>
          </p:cNvPicPr>
          <p:nvPr/>
        </p:nvPicPr>
        <p:blipFill>
          <a:blip r:embed="rId2"/>
          <a:stretch>
            <a:fillRect/>
          </a:stretch>
        </p:blipFill>
        <p:spPr>
          <a:xfrm>
            <a:off x="1979712" y="1306395"/>
            <a:ext cx="6696744" cy="4995509"/>
          </a:xfrm>
          <a:prstGeom prst="rect">
            <a:avLst/>
          </a:prstGeom>
        </p:spPr>
      </p:pic>
    </p:spTree>
    <p:extLst>
      <p:ext uri="{BB962C8B-B14F-4D97-AF65-F5344CB8AC3E}">
        <p14:creationId xmlns:p14="http://schemas.microsoft.com/office/powerpoint/2010/main" val="30711787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lnSpcReduction="10000"/>
          </a:bodyPr>
          <a:lstStyle/>
          <a:p>
            <a:r>
              <a:rPr lang="fr-FR" dirty="0" smtClean="0"/>
              <a:t>Génération de clef</a:t>
            </a:r>
          </a:p>
          <a:p>
            <a:pPr lvl="1"/>
            <a:r>
              <a:rPr lang="fr-FR" dirty="0" smtClean="0"/>
              <a:t>DH permet à deux tiers de générer un secret partagé sans informations préalables l’un sur l’autre</a:t>
            </a:r>
          </a:p>
          <a:p>
            <a:pPr lvl="1"/>
            <a:endParaRPr lang="fr-FR" dirty="0"/>
          </a:p>
          <a:p>
            <a:pPr marL="914400" lvl="1" indent="-457200">
              <a:buFont typeface="+mj-lt"/>
              <a:buAutoNum type="arabicPeriod"/>
            </a:pPr>
            <a:r>
              <a:rPr lang="fr-FR" dirty="0" smtClean="0"/>
              <a:t>Matthieu génère une valeur publique à partir d’une valeur privée.</a:t>
            </a:r>
          </a:p>
          <a:p>
            <a:pPr marL="914400" lvl="1" indent="-457200">
              <a:buFont typeface="+mj-lt"/>
              <a:buAutoNum type="arabicPeriod"/>
            </a:pPr>
            <a:r>
              <a:rPr lang="fr-FR" dirty="0" smtClean="0"/>
              <a:t>Bertrand fait de même.</a:t>
            </a:r>
          </a:p>
          <a:p>
            <a:pPr marL="914400" lvl="1" indent="-457200">
              <a:buFont typeface="+mj-lt"/>
              <a:buAutoNum type="arabicPeriod"/>
            </a:pPr>
            <a:r>
              <a:rPr lang="fr-FR" dirty="0" smtClean="0"/>
              <a:t>Ils s’échangent leurs valeurs publiques mutuellement.</a:t>
            </a:r>
          </a:p>
          <a:p>
            <a:pPr marL="914400" lvl="1" indent="-457200">
              <a:buFont typeface="+mj-lt"/>
              <a:buAutoNum type="arabicPeriod"/>
            </a:pPr>
            <a:r>
              <a:rPr lang="fr-FR" dirty="0" smtClean="0"/>
              <a:t>Un secret partagé est généré à partir de ces échanges</a:t>
            </a:r>
          </a:p>
          <a:p>
            <a:pPr marL="914400" lvl="1" indent="-457200">
              <a:buFont typeface="+mj-lt"/>
              <a:buAutoNum type="arabicPeriod"/>
            </a:pPr>
            <a:endParaRPr lang="fr-FR" dirty="0"/>
          </a:p>
          <a:p>
            <a:pPr lvl="1"/>
            <a:r>
              <a:rPr lang="fr-FR" dirty="0" smtClean="0"/>
              <a:t>Un espion ne peut reconstituer le secret partagé à partir des valeurs publiques</a:t>
            </a:r>
            <a:endParaRPr lang="fr-FR" dirty="0"/>
          </a:p>
        </p:txBody>
      </p:sp>
      <p:sp>
        <p:nvSpPr>
          <p:cNvPr id="3" name="Titre 2"/>
          <p:cNvSpPr>
            <a:spLocks noGrp="1"/>
          </p:cNvSpPr>
          <p:nvPr>
            <p:ph type="title"/>
          </p:nvPr>
        </p:nvSpPr>
        <p:spPr/>
        <p:txBody>
          <a:bodyPr/>
          <a:lstStyle/>
          <a:p>
            <a:r>
              <a:rPr lang="fr-FR" dirty="0"/>
              <a:t>Authentification mutuelle et échange de clefs de session</a:t>
            </a:r>
          </a:p>
        </p:txBody>
      </p:sp>
      <p:sp>
        <p:nvSpPr>
          <p:cNvPr id="4" name="Espace réservé du numéro de diapositive 3"/>
          <p:cNvSpPr>
            <a:spLocks noGrp="1"/>
          </p:cNvSpPr>
          <p:nvPr>
            <p:ph type="sldNum" sz="quarter" idx="10"/>
          </p:nvPr>
        </p:nvSpPr>
        <p:spPr/>
        <p:txBody>
          <a:bodyPr/>
          <a:lstStyle/>
          <a:p>
            <a:fld id="{B3F2952A-393C-4893-B8AA-FB1536615068}" type="slidenum">
              <a:rPr lang="fr-FR" smtClean="0"/>
              <a:pPr/>
              <a:t>15</a:t>
            </a:fld>
            <a:endParaRPr lang="fr-FR"/>
          </a:p>
        </p:txBody>
      </p:sp>
    </p:spTree>
    <p:extLst>
      <p:ext uri="{BB962C8B-B14F-4D97-AF65-F5344CB8AC3E}">
        <p14:creationId xmlns:p14="http://schemas.microsoft.com/office/powerpoint/2010/main" val="3428306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Certificat = structure de données</a:t>
            </a:r>
          </a:p>
          <a:p>
            <a:endParaRPr lang="fr-FR" dirty="0"/>
          </a:p>
          <a:p>
            <a:pPr lvl="1"/>
            <a:r>
              <a:rPr lang="fr-FR" dirty="0" smtClean="0"/>
              <a:t>Permet de lier une clef publique à différents éléments au moyen de la signature d’une autorité de confiance :</a:t>
            </a:r>
          </a:p>
          <a:p>
            <a:pPr lvl="2"/>
            <a:r>
              <a:rPr lang="fr-FR" dirty="0" smtClean="0"/>
              <a:t>Propriétaire</a:t>
            </a:r>
          </a:p>
          <a:p>
            <a:pPr lvl="2"/>
            <a:r>
              <a:rPr lang="fr-FR" dirty="0" smtClean="0"/>
              <a:t>Date de validité</a:t>
            </a:r>
          </a:p>
          <a:p>
            <a:pPr lvl="2"/>
            <a:r>
              <a:rPr lang="fr-FR" dirty="0" smtClean="0"/>
              <a:t>Type d’utilisation</a:t>
            </a:r>
          </a:p>
          <a:p>
            <a:pPr lvl="1"/>
            <a:r>
              <a:rPr lang="fr-FR" dirty="0" smtClean="0"/>
              <a:t>Emis par une autorité de certification (CA)</a:t>
            </a:r>
          </a:p>
          <a:p>
            <a:pPr lvl="2"/>
            <a:r>
              <a:rPr lang="fr-FR" dirty="0" smtClean="0"/>
              <a:t>Garantit l’exactitude des données</a:t>
            </a:r>
          </a:p>
          <a:p>
            <a:pPr lvl="1"/>
            <a:r>
              <a:rPr lang="fr-FR" dirty="0" smtClean="0"/>
              <a:t>Listes de révocation (CRL) permettant de révoquer un certificat avec l’expiration.</a:t>
            </a:r>
          </a:p>
          <a:p>
            <a:endParaRPr lang="fr-FR" dirty="0"/>
          </a:p>
        </p:txBody>
      </p:sp>
      <p:sp>
        <p:nvSpPr>
          <p:cNvPr id="3" name="Titre 2"/>
          <p:cNvSpPr>
            <a:spLocks noGrp="1"/>
          </p:cNvSpPr>
          <p:nvPr>
            <p:ph type="title"/>
          </p:nvPr>
        </p:nvSpPr>
        <p:spPr/>
        <p:txBody>
          <a:bodyPr/>
          <a:lstStyle/>
          <a:p>
            <a:r>
              <a:rPr lang="fr-FR" dirty="0" smtClean="0"/>
              <a:t>Certificats</a:t>
            </a:r>
            <a:endParaRPr lang="fr-FR" dirty="0"/>
          </a:p>
        </p:txBody>
      </p:sp>
      <p:sp>
        <p:nvSpPr>
          <p:cNvPr id="4" name="Espace réservé du numéro de diapositive 3"/>
          <p:cNvSpPr>
            <a:spLocks noGrp="1"/>
          </p:cNvSpPr>
          <p:nvPr>
            <p:ph type="sldNum" sz="quarter" idx="10"/>
          </p:nvPr>
        </p:nvSpPr>
        <p:spPr/>
        <p:txBody>
          <a:bodyPr/>
          <a:lstStyle/>
          <a:p>
            <a:fld id="{B3F2952A-393C-4893-B8AA-FB1536615068}" type="slidenum">
              <a:rPr lang="fr-FR" smtClean="0"/>
              <a:pPr/>
              <a:t>16</a:t>
            </a:fld>
            <a:endParaRPr lang="fr-FR"/>
          </a:p>
        </p:txBody>
      </p:sp>
    </p:spTree>
    <p:extLst>
      <p:ext uri="{BB962C8B-B14F-4D97-AF65-F5344CB8AC3E}">
        <p14:creationId xmlns:p14="http://schemas.microsoft.com/office/powerpoint/2010/main" val="41534456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a:blip r:embed="rId2"/>
          <a:stretch>
            <a:fillRect/>
          </a:stretch>
        </p:blipFill>
        <p:spPr>
          <a:xfrm>
            <a:off x="5066428" y="1428717"/>
            <a:ext cx="3791852" cy="4714928"/>
          </a:xfrm>
          <a:prstGeom prst="rect">
            <a:avLst/>
          </a:prstGeom>
        </p:spPr>
      </p:pic>
      <p:sp>
        <p:nvSpPr>
          <p:cNvPr id="2" name="Espace réservé du contenu 1"/>
          <p:cNvSpPr>
            <a:spLocks noGrp="1"/>
          </p:cNvSpPr>
          <p:nvPr>
            <p:ph idx="1"/>
          </p:nvPr>
        </p:nvSpPr>
        <p:spPr/>
        <p:txBody>
          <a:bodyPr/>
          <a:lstStyle/>
          <a:p>
            <a:r>
              <a:rPr lang="fr-FR" dirty="0" smtClean="0"/>
              <a:t>Exemples d’utilisation :</a:t>
            </a:r>
          </a:p>
          <a:p>
            <a:endParaRPr lang="fr-FR" dirty="0"/>
          </a:p>
          <a:p>
            <a:pPr lvl="1"/>
            <a:r>
              <a:rPr lang="fr-FR" dirty="0" smtClean="0"/>
              <a:t>Sites internet (SSL/TLS)</a:t>
            </a:r>
          </a:p>
          <a:p>
            <a:pPr lvl="1"/>
            <a:r>
              <a:rPr lang="fr-FR" dirty="0" smtClean="0"/>
              <a:t>Messagerie </a:t>
            </a:r>
          </a:p>
          <a:p>
            <a:pPr lvl="1"/>
            <a:r>
              <a:rPr lang="fr-FR" dirty="0" smtClean="0"/>
              <a:t>VPN </a:t>
            </a:r>
            <a:r>
              <a:rPr lang="fr-FR" dirty="0" err="1" smtClean="0"/>
              <a:t>Ipsec</a:t>
            </a:r>
            <a:endParaRPr lang="fr-FR" dirty="0" smtClean="0"/>
          </a:p>
          <a:p>
            <a:pPr lvl="1"/>
            <a:r>
              <a:rPr lang="fr-FR" dirty="0" smtClean="0"/>
              <a:t>Documents électroniques</a:t>
            </a:r>
          </a:p>
          <a:p>
            <a:pPr lvl="1"/>
            <a:r>
              <a:rPr lang="fr-FR" dirty="0" smtClean="0"/>
              <a:t>Etc.</a:t>
            </a:r>
            <a:endParaRPr lang="fr-FR" dirty="0"/>
          </a:p>
        </p:txBody>
      </p:sp>
      <p:sp>
        <p:nvSpPr>
          <p:cNvPr id="3" name="Titre 2"/>
          <p:cNvSpPr>
            <a:spLocks noGrp="1"/>
          </p:cNvSpPr>
          <p:nvPr>
            <p:ph type="title"/>
          </p:nvPr>
        </p:nvSpPr>
        <p:spPr/>
        <p:txBody>
          <a:bodyPr/>
          <a:lstStyle/>
          <a:p>
            <a:r>
              <a:rPr lang="fr-FR" dirty="0"/>
              <a:t>Certificats</a:t>
            </a:r>
          </a:p>
        </p:txBody>
      </p:sp>
      <p:sp>
        <p:nvSpPr>
          <p:cNvPr id="4" name="Espace réservé du numéro de diapositive 3"/>
          <p:cNvSpPr>
            <a:spLocks noGrp="1"/>
          </p:cNvSpPr>
          <p:nvPr>
            <p:ph type="sldNum" sz="quarter" idx="10"/>
          </p:nvPr>
        </p:nvSpPr>
        <p:spPr/>
        <p:txBody>
          <a:bodyPr/>
          <a:lstStyle/>
          <a:p>
            <a:fld id="{B3F2952A-393C-4893-B8AA-FB1536615068}" type="slidenum">
              <a:rPr lang="fr-FR" smtClean="0"/>
              <a:pPr/>
              <a:t>17</a:t>
            </a:fld>
            <a:endParaRPr lang="fr-FR"/>
          </a:p>
        </p:txBody>
      </p:sp>
      <p:sp>
        <p:nvSpPr>
          <p:cNvPr id="8" name="Ellipse 7"/>
          <p:cNvSpPr/>
          <p:nvPr/>
        </p:nvSpPr>
        <p:spPr>
          <a:xfrm>
            <a:off x="5220072" y="3429000"/>
            <a:ext cx="2664296" cy="165618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n>
                <a:solidFill>
                  <a:srgbClr val="FF0000"/>
                </a:solidFill>
              </a:ln>
              <a:noFill/>
            </a:endParaRPr>
          </a:p>
        </p:txBody>
      </p:sp>
    </p:spTree>
    <p:extLst>
      <p:ext uri="{BB962C8B-B14F-4D97-AF65-F5344CB8AC3E}">
        <p14:creationId xmlns:p14="http://schemas.microsoft.com/office/powerpoint/2010/main" val="30484729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514350" y="4572000"/>
            <a:ext cx="7772400" cy="1362075"/>
          </a:xfrm>
        </p:spPr>
        <p:txBody>
          <a:bodyPr/>
          <a:lstStyle/>
          <a:p>
            <a:pPr>
              <a:defRPr/>
            </a:pPr>
            <a:r>
              <a:rPr lang="fr-FR" dirty="0" smtClean="0"/>
              <a:t>LA BASE DES VPNS</a:t>
            </a:r>
            <a:endParaRPr lang="fr-FR" dirty="0"/>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A423807-F32A-4593-92EA-7A8C0A1DE66B}" type="slidenum">
              <a:rPr lang="fr-FR">
                <a:solidFill>
                  <a:srgbClr val="898989"/>
                </a:solidFill>
                <a:latin typeface="Calibri" panose="020F0502020204030204" pitchFamily="34" charset="0"/>
              </a:rPr>
              <a:pPr eaLnBrk="1" hangingPunct="1"/>
              <a:t>18</a:t>
            </a:fld>
            <a:endParaRPr lang="fr-FR">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Espace réservé du contenu 1"/>
          <p:cNvSpPr>
            <a:spLocks noGrp="1"/>
          </p:cNvSpPr>
          <p:nvPr>
            <p:ph idx="1"/>
          </p:nvPr>
        </p:nvSpPr>
        <p:spPr>
          <a:xfrm>
            <a:off x="285750" y="1357313"/>
            <a:ext cx="8572500" cy="4786312"/>
          </a:xfrm>
        </p:spPr>
        <p:txBody>
          <a:bodyPr/>
          <a:lstStyle/>
          <a:p>
            <a:r>
              <a:rPr lang="fr-FR" dirty="0" smtClean="0"/>
              <a:t>Réseaux ont été créés pour partager librement des informations</a:t>
            </a:r>
          </a:p>
          <a:p>
            <a:r>
              <a:rPr lang="fr-FR" dirty="0" smtClean="0"/>
              <a:t>Nativement les réseaux permettent de transférer tout type de données rapidement mais de façon non sécurisée</a:t>
            </a:r>
          </a:p>
          <a:p>
            <a:r>
              <a:rPr lang="fr-FR" dirty="0" smtClean="0"/>
              <a:t>Les réseaux ATM, ISDN, MPLS offrent des solutions fiables et sécurisés mais couteuses et dépendantes de fournisseurs de services qui ne garantissent pas la sécurité des données.</a:t>
            </a:r>
          </a:p>
          <a:p>
            <a:r>
              <a:rPr lang="fr-FR" dirty="0" smtClean="0"/>
              <a:t>Les liaisons Point-To-Point peuvent être interceptées. Par exemple, les lignes téléphoniques sont raccordés au commutateur d’un opérateur dont les locaux ne sont pas toujours sécurisés.</a:t>
            </a:r>
          </a:p>
        </p:txBody>
      </p:sp>
      <p:sp>
        <p:nvSpPr>
          <p:cNvPr id="14339" name="Titre 2"/>
          <p:cNvSpPr>
            <a:spLocks noGrp="1"/>
          </p:cNvSpPr>
          <p:nvPr>
            <p:ph type="title"/>
          </p:nvPr>
        </p:nvSpPr>
        <p:spPr>
          <a:xfrm>
            <a:off x="285750" y="714375"/>
            <a:ext cx="8572500" cy="500063"/>
          </a:xfrm>
        </p:spPr>
        <p:txBody>
          <a:bodyPr/>
          <a:lstStyle/>
          <a:p>
            <a:r>
              <a:rPr lang="fr-FR" smtClean="0"/>
              <a:t>La problématique</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5417CDB-CA2E-471D-B2CE-CC52D861DDED}" type="slidenum">
              <a:rPr lang="fr-FR">
                <a:solidFill>
                  <a:schemeClr val="bg1"/>
                </a:solidFill>
                <a:latin typeface="Calibri" panose="020F0502020204030204" pitchFamily="34" charset="0"/>
              </a:rPr>
              <a:pPr eaLnBrk="1" hangingPunct="1"/>
              <a:t>19</a:t>
            </a:fld>
            <a:endParaRPr lang="fr-FR">
              <a:solidFill>
                <a:schemeClr val="bg1"/>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Espace réservé du contenu 1"/>
          <p:cNvSpPr>
            <a:spLocks noGrp="1"/>
          </p:cNvSpPr>
          <p:nvPr>
            <p:ph idx="1"/>
          </p:nvPr>
        </p:nvSpPr>
        <p:spPr>
          <a:xfrm>
            <a:off x="285750" y="1357313"/>
            <a:ext cx="8572500" cy="4786312"/>
          </a:xfrm>
        </p:spPr>
        <p:txBody>
          <a:bodyPr/>
          <a:lstStyle/>
          <a:p>
            <a:r>
              <a:rPr lang="fr-FR" dirty="0" smtClean="0">
                <a:hlinkClick r:id="rId2" action="ppaction://hlinksldjump"/>
              </a:rPr>
              <a:t>La cryptographie</a:t>
            </a:r>
            <a:endParaRPr lang="fr-FR" dirty="0" smtClean="0"/>
          </a:p>
          <a:p>
            <a:pPr lvl="1"/>
            <a:r>
              <a:rPr lang="fr-FR" dirty="0" smtClean="0"/>
              <a:t>Terminologie</a:t>
            </a:r>
          </a:p>
          <a:p>
            <a:pPr lvl="1"/>
            <a:r>
              <a:rPr lang="fr-FR" dirty="0"/>
              <a:t>Algorithme de </a:t>
            </a:r>
            <a:r>
              <a:rPr lang="fr-FR" dirty="0" smtClean="0"/>
              <a:t>chiffrement…</a:t>
            </a:r>
          </a:p>
          <a:p>
            <a:pPr lvl="1"/>
            <a:r>
              <a:rPr lang="fr-FR" dirty="0"/>
              <a:t>Fonctions de hachage, signature, </a:t>
            </a:r>
            <a:r>
              <a:rPr lang="fr-FR" dirty="0" smtClean="0"/>
              <a:t>scellement</a:t>
            </a:r>
          </a:p>
          <a:p>
            <a:pPr lvl="1"/>
            <a:r>
              <a:rPr lang="fr-FR" dirty="0" smtClean="0"/>
              <a:t>Authentification mutuelle et échange de clefs de session</a:t>
            </a:r>
            <a:endParaRPr lang="fr-FR" dirty="0"/>
          </a:p>
          <a:p>
            <a:pPr lvl="1"/>
            <a:r>
              <a:rPr lang="fr-FR" dirty="0" smtClean="0"/>
              <a:t>Certificat</a:t>
            </a:r>
          </a:p>
          <a:p>
            <a:r>
              <a:rPr lang="fr-FR" dirty="0" smtClean="0">
                <a:hlinkClick r:id="rId3" action="ppaction://hlinksldjump"/>
              </a:rPr>
              <a:t>La base des </a:t>
            </a:r>
            <a:r>
              <a:rPr lang="fr-FR" dirty="0" err="1" smtClean="0">
                <a:hlinkClick r:id="rId3" action="ppaction://hlinksldjump"/>
              </a:rPr>
              <a:t>VPNs</a:t>
            </a:r>
            <a:endParaRPr lang="fr-FR" dirty="0" smtClean="0"/>
          </a:p>
          <a:p>
            <a:r>
              <a:rPr lang="fr-FR" dirty="0" smtClean="0">
                <a:hlinkClick r:id="rId4" action="ppaction://hlinksldjump"/>
              </a:rPr>
              <a:t>Les topologies de </a:t>
            </a:r>
            <a:r>
              <a:rPr lang="fr-FR" dirty="0" err="1" smtClean="0">
                <a:hlinkClick r:id="rId4" action="ppaction://hlinksldjump"/>
              </a:rPr>
              <a:t>VPNs</a:t>
            </a:r>
            <a:r>
              <a:rPr lang="fr-FR" dirty="0" smtClean="0">
                <a:hlinkClick r:id="rId4" action="ppaction://hlinksldjump"/>
              </a:rPr>
              <a:t> </a:t>
            </a:r>
            <a:r>
              <a:rPr lang="fr-FR" dirty="0" err="1" smtClean="0">
                <a:hlinkClick r:id="rId4" action="ppaction://hlinksldjump"/>
              </a:rPr>
              <a:t>IPsec</a:t>
            </a:r>
            <a:endParaRPr lang="fr-FR" dirty="0" smtClean="0"/>
          </a:p>
          <a:p>
            <a:r>
              <a:rPr lang="fr-FR" dirty="0" smtClean="0">
                <a:hlinkClick r:id="rId5" action="ppaction://hlinksldjump"/>
              </a:rPr>
              <a:t>Exemples et exercices</a:t>
            </a:r>
            <a:endParaRPr lang="fr-FR" dirty="0" smtClean="0"/>
          </a:p>
        </p:txBody>
      </p:sp>
      <p:sp>
        <p:nvSpPr>
          <p:cNvPr id="6147" name="Titre 2"/>
          <p:cNvSpPr>
            <a:spLocks noGrp="1"/>
          </p:cNvSpPr>
          <p:nvPr>
            <p:ph type="title"/>
          </p:nvPr>
        </p:nvSpPr>
        <p:spPr>
          <a:xfrm>
            <a:off x="285750" y="714375"/>
            <a:ext cx="8572500" cy="500063"/>
          </a:xfrm>
        </p:spPr>
        <p:txBody>
          <a:bodyPr/>
          <a:lstStyle/>
          <a:p>
            <a:r>
              <a:rPr lang="fr-FR" smtClean="0"/>
              <a:t>SOMMAIRE</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E2BF9ED-4ACD-4BD5-A1D4-69AADD97BBD4}" type="slidenum">
              <a:rPr lang="fr-FR">
                <a:solidFill>
                  <a:schemeClr val="bg1"/>
                </a:solidFill>
                <a:latin typeface="Calibri" panose="020F0502020204030204" pitchFamily="34" charset="0"/>
              </a:rPr>
              <a:pPr eaLnBrk="1" hangingPunct="1"/>
              <a:t>2</a:t>
            </a:fld>
            <a:endParaRPr lang="fr-FR">
              <a:solidFill>
                <a:schemeClr val="bg1"/>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285750" y="1357313"/>
            <a:ext cx="8572500" cy="4786312"/>
          </a:xfrm>
        </p:spPr>
        <p:txBody>
          <a:bodyPr>
            <a:normAutofit fontScale="85000" lnSpcReduction="10000"/>
          </a:bodyPr>
          <a:lstStyle/>
          <a:p>
            <a:pPr>
              <a:defRPr/>
            </a:pPr>
            <a:r>
              <a:rPr lang="fr-FR" dirty="0" smtClean="0"/>
              <a:t>VPN (Virtual </a:t>
            </a:r>
            <a:r>
              <a:rPr lang="fr-FR" dirty="0" err="1" smtClean="0"/>
              <a:t>Private</a:t>
            </a:r>
            <a:r>
              <a:rPr lang="fr-FR" dirty="0" smtClean="0"/>
              <a:t> Network) : canal virtuel et privé (RPV) de communication entre réseaux ou équipements à travers un réseau tiers ou publique tel qu’Internet</a:t>
            </a:r>
          </a:p>
          <a:p>
            <a:pPr>
              <a:defRPr/>
            </a:pPr>
            <a:endParaRPr lang="fr-FR" dirty="0" smtClean="0"/>
          </a:p>
          <a:p>
            <a:pPr>
              <a:defRPr/>
            </a:pPr>
            <a:r>
              <a:rPr lang="fr-FR" dirty="0" smtClean="0"/>
              <a:t>Les réseaux privés virtuels ou VPN se définissent comme des réseaux physiquement ou logiquement séparés que l’on interconnecte par des liens de communication virtuels. Le terme virtuel est employé car le lien n’existe pas en tant que tel (physique). </a:t>
            </a:r>
          </a:p>
          <a:p>
            <a:pPr>
              <a:defRPr/>
            </a:pPr>
            <a:endParaRPr lang="fr-FR" dirty="0" smtClean="0"/>
          </a:p>
          <a:p>
            <a:pPr>
              <a:defRPr/>
            </a:pPr>
            <a:r>
              <a:rPr lang="fr-FR" dirty="0" smtClean="0"/>
              <a:t>Réseau le plus souvent utilisé : Internet </a:t>
            </a:r>
            <a:r>
              <a:rPr lang="fr-FR" dirty="0" smtClean="0">
                <a:sym typeface="Wingdings" pitchFamily="2" charset="2"/>
              </a:rPr>
              <a:t> </a:t>
            </a:r>
            <a:r>
              <a:rPr lang="fr-FR" dirty="0" smtClean="0"/>
              <a:t>Faible cout</a:t>
            </a:r>
          </a:p>
          <a:p>
            <a:pPr>
              <a:defRPr/>
            </a:pPr>
            <a:endParaRPr lang="fr-FR" dirty="0" smtClean="0"/>
          </a:p>
          <a:p>
            <a:pPr>
              <a:defRPr/>
            </a:pPr>
            <a:r>
              <a:rPr lang="fr-FR" dirty="0" smtClean="0"/>
              <a:t>Le chiffrement de l’information offre une totale sécurité des communications.</a:t>
            </a:r>
          </a:p>
          <a:p>
            <a:pPr>
              <a:defRPr/>
            </a:pPr>
            <a:endParaRPr lang="fr-FR" dirty="0" smtClean="0"/>
          </a:p>
          <a:p>
            <a:pPr>
              <a:defRPr/>
            </a:pPr>
            <a:r>
              <a:rPr lang="fr-FR" dirty="0" smtClean="0"/>
              <a:t>Objectif de communication et ouverture du Système d’Information</a:t>
            </a:r>
          </a:p>
          <a:p>
            <a:pPr>
              <a:defRPr/>
            </a:pPr>
            <a:endParaRPr lang="fr-FR" dirty="0"/>
          </a:p>
        </p:txBody>
      </p:sp>
      <p:sp>
        <p:nvSpPr>
          <p:cNvPr id="15363" name="Titre 2"/>
          <p:cNvSpPr>
            <a:spLocks noGrp="1"/>
          </p:cNvSpPr>
          <p:nvPr>
            <p:ph type="title"/>
          </p:nvPr>
        </p:nvSpPr>
        <p:spPr>
          <a:xfrm>
            <a:off x="285750" y="714375"/>
            <a:ext cx="8572500" cy="500063"/>
          </a:xfrm>
        </p:spPr>
        <p:txBody>
          <a:bodyPr/>
          <a:lstStyle/>
          <a:p>
            <a:r>
              <a:rPr lang="fr-FR" smtClean="0"/>
              <a:t>Définition</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E232AD2-6D67-46AD-9C92-CF385BC5296C}" type="slidenum">
              <a:rPr lang="fr-FR">
                <a:solidFill>
                  <a:schemeClr val="bg1"/>
                </a:solidFill>
                <a:latin typeface="Calibri" panose="020F0502020204030204" pitchFamily="34" charset="0"/>
              </a:rPr>
              <a:pPr eaLnBrk="1" hangingPunct="1"/>
              <a:t>20</a:t>
            </a:fld>
            <a:endParaRPr lang="fr-FR">
              <a:solidFill>
                <a:schemeClr val="bg1"/>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285750" y="1357313"/>
            <a:ext cx="8572500" cy="4786312"/>
          </a:xfrm>
        </p:spPr>
        <p:txBody>
          <a:bodyPr>
            <a:normAutofit fontScale="70000" lnSpcReduction="20000"/>
          </a:bodyPr>
          <a:lstStyle/>
          <a:p>
            <a:pPr>
              <a:defRPr/>
            </a:pPr>
            <a:r>
              <a:rPr lang="fr-FR" dirty="0" smtClean="0"/>
              <a:t>Utilisation d’un protocole de tunneling : circulation des informations de façon cryptée d'un bout à l'autre du tunnel.</a:t>
            </a:r>
          </a:p>
          <a:p>
            <a:pPr marL="742950" lvl="2" indent="-342900">
              <a:buClr>
                <a:schemeClr val="accent6">
                  <a:lumMod val="75000"/>
                </a:schemeClr>
              </a:buClr>
              <a:defRPr/>
            </a:pPr>
            <a:r>
              <a:rPr lang="fr-FR" dirty="0" smtClean="0"/>
              <a:t>Exemple : encapsuler un flux P2P dans une connexion TCP/IP (</a:t>
            </a:r>
            <a:r>
              <a:rPr lang="fr-FR" dirty="0" err="1" smtClean="0"/>
              <a:t>https</a:t>
            </a:r>
            <a:r>
              <a:rPr lang="fr-FR" dirty="0" smtClean="0"/>
              <a:t>)</a:t>
            </a:r>
          </a:p>
          <a:p>
            <a:pPr>
              <a:defRPr/>
            </a:pPr>
            <a:endParaRPr lang="fr-FR" dirty="0" smtClean="0"/>
          </a:p>
          <a:p>
            <a:pPr>
              <a:defRPr/>
            </a:pPr>
            <a:r>
              <a:rPr lang="fr-FR" dirty="0" smtClean="0"/>
              <a:t>Le principe de tunneling consiste à construire un chemin virtuel après avoir identifié l'émetteur et le destinataire. Par la suite, la source chiffre les données et les achemine en empruntant ce chemin virtuel. </a:t>
            </a:r>
          </a:p>
          <a:p>
            <a:pPr>
              <a:defRPr/>
            </a:pPr>
            <a:endParaRPr lang="fr-FR" dirty="0" smtClean="0"/>
          </a:p>
          <a:p>
            <a:pPr>
              <a:defRPr/>
            </a:pPr>
            <a:r>
              <a:rPr lang="fr-FR" dirty="0" smtClean="0"/>
              <a:t>Un tunnel IP s'effectue entre 2 machines, qui jouent le rôle de passerelles pour les autres machines de leur réseau respectif.</a:t>
            </a:r>
          </a:p>
          <a:p>
            <a:pPr>
              <a:defRPr/>
            </a:pPr>
            <a:endParaRPr lang="fr-FR" dirty="0" smtClean="0"/>
          </a:p>
          <a:p>
            <a:pPr>
              <a:defRPr/>
            </a:pPr>
            <a:r>
              <a:rPr lang="fr-FR" dirty="0" smtClean="0"/>
              <a:t>Le tunneling peut rendre des services de différents ordres :</a:t>
            </a:r>
          </a:p>
          <a:p>
            <a:pPr lvl="1">
              <a:defRPr/>
            </a:pPr>
            <a:r>
              <a:rPr lang="fr-FR" dirty="0" smtClean="0"/>
              <a:t>chiffrement et déchiffrement des données transmises.</a:t>
            </a:r>
          </a:p>
          <a:p>
            <a:pPr lvl="1">
              <a:defRPr/>
            </a:pPr>
            <a:r>
              <a:rPr lang="fr-FR" dirty="0" smtClean="0"/>
              <a:t>compression et décompression des données envoyées dans le tunnel.</a:t>
            </a:r>
          </a:p>
          <a:p>
            <a:pPr lvl="1">
              <a:defRPr/>
            </a:pPr>
            <a:r>
              <a:rPr lang="fr-FR" dirty="0" smtClean="0"/>
              <a:t>offrir l'impression à l'utilisateur de travailler en réseau local</a:t>
            </a:r>
          </a:p>
          <a:p>
            <a:pPr lvl="1">
              <a:buFont typeface="Courier New" pitchFamily="49" charset="0"/>
              <a:buChar char="o"/>
              <a:defRPr/>
            </a:pPr>
            <a:r>
              <a:rPr lang="fr-FR" dirty="0" smtClean="0">
                <a:latin typeface="Arial" charset="0"/>
                <a:cs typeface="Arial" charset="0"/>
              </a:rPr>
              <a:t>la protection face </a:t>
            </a:r>
          </a:p>
          <a:p>
            <a:pPr lvl="2">
              <a:buFont typeface="Arial" charset="0"/>
              <a:buChar char="●"/>
              <a:defRPr/>
            </a:pPr>
            <a:r>
              <a:rPr lang="fr-FR" dirty="0" smtClean="0">
                <a:latin typeface="Arial" charset="0"/>
                <a:cs typeface="Arial" charset="0"/>
              </a:rPr>
              <a:t>Aux pertes, destructions et expositions de données (confidentielles ou non)</a:t>
            </a:r>
          </a:p>
          <a:p>
            <a:pPr lvl="2">
              <a:buFont typeface="Arial" charset="0"/>
              <a:buChar char="●"/>
              <a:defRPr/>
            </a:pPr>
            <a:r>
              <a:rPr lang="fr-FR" dirty="0" smtClean="0">
                <a:latin typeface="Arial" charset="0"/>
                <a:cs typeface="Arial" charset="0"/>
              </a:rPr>
              <a:t>Aux attaques, à l’espionnage</a:t>
            </a:r>
          </a:p>
        </p:txBody>
      </p:sp>
      <p:sp>
        <p:nvSpPr>
          <p:cNvPr id="16387" name="Titre 2"/>
          <p:cNvSpPr>
            <a:spLocks noGrp="1"/>
          </p:cNvSpPr>
          <p:nvPr>
            <p:ph type="title"/>
          </p:nvPr>
        </p:nvSpPr>
        <p:spPr>
          <a:xfrm>
            <a:off x="285750" y="714375"/>
            <a:ext cx="8572500" cy="500063"/>
          </a:xfrm>
        </p:spPr>
        <p:txBody>
          <a:bodyPr/>
          <a:lstStyle/>
          <a:p>
            <a:r>
              <a:rPr lang="fr-FR" smtClean="0"/>
              <a:t>Définition</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3168B17-D150-4C89-8BB9-AFAC97C3A803}" type="slidenum">
              <a:rPr lang="fr-FR">
                <a:solidFill>
                  <a:schemeClr val="bg1"/>
                </a:solidFill>
                <a:latin typeface="Calibri" panose="020F0502020204030204" pitchFamily="34" charset="0"/>
              </a:rPr>
              <a:pPr eaLnBrk="1" hangingPunct="1"/>
              <a:t>21</a:t>
            </a:fld>
            <a:endParaRPr lang="fr-FR">
              <a:solidFill>
                <a:schemeClr val="bg1"/>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Espace réservé du contenu 1"/>
          <p:cNvSpPr>
            <a:spLocks noGrp="1"/>
          </p:cNvSpPr>
          <p:nvPr>
            <p:ph idx="1"/>
          </p:nvPr>
        </p:nvSpPr>
        <p:spPr>
          <a:xfrm>
            <a:off x="285750" y="1357313"/>
            <a:ext cx="8572500" cy="4786312"/>
          </a:xfrm>
        </p:spPr>
        <p:txBody>
          <a:bodyPr/>
          <a:lstStyle/>
          <a:p>
            <a:r>
              <a:rPr lang="fr-FR" smtClean="0"/>
              <a:t>Un serveur VPN doit pouvoir mettre en œuvre les fonctionnalités suivantes : </a:t>
            </a:r>
          </a:p>
          <a:p>
            <a:endParaRPr lang="fr-FR" smtClean="0"/>
          </a:p>
          <a:p>
            <a:pPr lvl="1"/>
            <a:r>
              <a:rPr lang="fr-FR" smtClean="0"/>
              <a:t>Authentification d'utilisateur</a:t>
            </a:r>
          </a:p>
          <a:p>
            <a:pPr lvl="1"/>
            <a:r>
              <a:rPr lang="fr-FR" smtClean="0"/>
              <a:t>Gestion d'adresses privées</a:t>
            </a:r>
          </a:p>
          <a:p>
            <a:pPr lvl="1"/>
            <a:r>
              <a:rPr lang="fr-FR" smtClean="0"/>
              <a:t>Cryptage des données</a:t>
            </a:r>
          </a:p>
          <a:p>
            <a:pPr lvl="1"/>
            <a:r>
              <a:rPr lang="fr-FR" smtClean="0"/>
              <a:t>Gestion de clés de chiffrement</a:t>
            </a:r>
          </a:p>
          <a:p>
            <a:pPr lvl="1"/>
            <a:r>
              <a:rPr lang="fr-FR" smtClean="0"/>
              <a:t>Confidentialité de l’information</a:t>
            </a:r>
          </a:p>
        </p:txBody>
      </p:sp>
      <p:sp>
        <p:nvSpPr>
          <p:cNvPr id="17411" name="Titre 2"/>
          <p:cNvSpPr>
            <a:spLocks noGrp="1"/>
          </p:cNvSpPr>
          <p:nvPr>
            <p:ph type="title"/>
          </p:nvPr>
        </p:nvSpPr>
        <p:spPr>
          <a:xfrm>
            <a:off x="285750" y="714375"/>
            <a:ext cx="8572500" cy="500063"/>
          </a:xfrm>
        </p:spPr>
        <p:txBody>
          <a:bodyPr/>
          <a:lstStyle/>
          <a:p>
            <a:r>
              <a:rPr lang="fr-FR" smtClean="0"/>
              <a:t>Définition</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6EC5A56-D84E-4807-B0DC-1B9D14C6288C}" type="slidenum">
              <a:rPr lang="fr-FR">
                <a:solidFill>
                  <a:schemeClr val="bg1"/>
                </a:solidFill>
                <a:latin typeface="Calibri" panose="020F0502020204030204" pitchFamily="34" charset="0"/>
              </a:rPr>
              <a:pPr eaLnBrk="1" hangingPunct="1"/>
              <a:t>22</a:t>
            </a:fld>
            <a:endParaRPr lang="fr-FR">
              <a:solidFill>
                <a:schemeClr val="bg1"/>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Espace réservé du contenu 1"/>
          <p:cNvSpPr>
            <a:spLocks noGrp="1"/>
          </p:cNvSpPr>
          <p:nvPr>
            <p:ph idx="1"/>
          </p:nvPr>
        </p:nvSpPr>
        <p:spPr>
          <a:xfrm>
            <a:off x="285750" y="1357313"/>
            <a:ext cx="8572500" cy="4786312"/>
          </a:xfrm>
        </p:spPr>
        <p:txBody>
          <a:bodyPr/>
          <a:lstStyle/>
          <a:p>
            <a:r>
              <a:rPr lang="fr-FR" smtClean="0"/>
              <a:t>Secure Sockets Layer / Transport Layer Security (SSL/TLS) : permet de sécuriser des connexions via un certificat.</a:t>
            </a:r>
          </a:p>
          <a:p>
            <a:pPr lvl="1"/>
            <a:r>
              <a:rPr lang="fr-FR" sz="2000" smtClean="0"/>
              <a:t>Se situe entre la couche application et transport</a:t>
            </a:r>
          </a:p>
          <a:p>
            <a:pPr lvl="1"/>
            <a:r>
              <a:rPr lang="fr-FR" sz="2000" smtClean="0"/>
              <a:t>Garantie l’authentification, l’intégrité et la confidentialité</a:t>
            </a:r>
          </a:p>
          <a:p>
            <a:pPr lvl="1"/>
            <a:r>
              <a:rPr lang="fr-FR" sz="2000" smtClean="0"/>
              <a:t>Largement utilisé pour la sécurisation des sites www (https)</a:t>
            </a:r>
          </a:p>
          <a:p>
            <a:pPr lvl="1"/>
            <a:r>
              <a:rPr lang="fr-FR" sz="2000" smtClean="0"/>
              <a:t>Mais également pour du chiffrement :</a:t>
            </a:r>
          </a:p>
          <a:p>
            <a:pPr lvl="2"/>
            <a:r>
              <a:rPr lang="fr-FR" smtClean="0"/>
              <a:t>des processus d’authentification (LDAPs)</a:t>
            </a:r>
          </a:p>
          <a:p>
            <a:pPr lvl="2"/>
            <a:r>
              <a:rPr lang="fr-FR" smtClean="0"/>
              <a:t>des courriels (SMTPs)</a:t>
            </a:r>
          </a:p>
          <a:p>
            <a:pPr lvl="2"/>
            <a:r>
              <a:rPr lang="fr-FR" smtClean="0"/>
              <a:t>du transfert de données (sFTP)</a:t>
            </a:r>
          </a:p>
          <a:p>
            <a:pPr lvl="2"/>
            <a:endParaRPr lang="fr-FR" smtClean="0"/>
          </a:p>
          <a:p>
            <a:pPr lvl="2"/>
            <a:endParaRPr lang="fr-FR" smtClean="0"/>
          </a:p>
          <a:p>
            <a:endParaRPr lang="fr-FR" smtClean="0"/>
          </a:p>
        </p:txBody>
      </p:sp>
      <p:sp>
        <p:nvSpPr>
          <p:cNvPr id="18435" name="Titre 2"/>
          <p:cNvSpPr>
            <a:spLocks noGrp="1"/>
          </p:cNvSpPr>
          <p:nvPr>
            <p:ph type="title"/>
          </p:nvPr>
        </p:nvSpPr>
        <p:spPr>
          <a:xfrm>
            <a:off x="285750" y="714375"/>
            <a:ext cx="8572500" cy="500063"/>
          </a:xfrm>
        </p:spPr>
        <p:txBody>
          <a:bodyPr/>
          <a:lstStyle/>
          <a:p>
            <a:r>
              <a:rPr lang="fr-FR" smtClean="0"/>
              <a:t>Protocoles de tunnelisation couramment utilisés</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EF1DE05-B192-40D4-8174-CA73AB824F21}" type="slidenum">
              <a:rPr lang="fr-FR">
                <a:solidFill>
                  <a:schemeClr val="bg1"/>
                </a:solidFill>
                <a:latin typeface="Calibri" panose="020F0502020204030204" pitchFamily="34" charset="0"/>
              </a:rPr>
              <a:pPr eaLnBrk="1" hangingPunct="1"/>
              <a:t>23</a:t>
            </a:fld>
            <a:endParaRPr lang="fr-FR">
              <a:solidFill>
                <a:schemeClr val="bg1"/>
              </a:solidFill>
              <a:latin typeface="Calibri" panose="020F0502020204030204" pitchFamily="34" charset="0"/>
            </a:endParaRPr>
          </a:p>
        </p:txBody>
      </p:sp>
      <p:pic>
        <p:nvPicPr>
          <p:cNvPr id="1843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788" y="3948113"/>
            <a:ext cx="2663825" cy="222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ce réservé du contenu 1"/>
          <p:cNvSpPr>
            <a:spLocks noGrp="1"/>
          </p:cNvSpPr>
          <p:nvPr>
            <p:ph idx="1"/>
          </p:nvPr>
        </p:nvSpPr>
        <p:spPr>
          <a:xfrm>
            <a:off x="285750" y="1357313"/>
            <a:ext cx="8572500" cy="4786312"/>
          </a:xfrm>
        </p:spPr>
        <p:txBody>
          <a:bodyPr/>
          <a:lstStyle/>
          <a:p>
            <a:r>
              <a:rPr lang="fr-FR" smtClean="0"/>
              <a:t>Secure Shell (SSH) est une application utilisée pour se connecter à un équipement au travers d'un réseau et d'y exécuter des commandes. Elle assure une authentification forte et sécurise les communications.</a:t>
            </a:r>
          </a:p>
          <a:p>
            <a:endParaRPr lang="fr-FR" smtClean="0"/>
          </a:p>
          <a:p>
            <a:endParaRPr lang="fr-FR" smtClean="0"/>
          </a:p>
        </p:txBody>
      </p:sp>
      <p:sp>
        <p:nvSpPr>
          <p:cNvPr id="19459" name="Titre 2"/>
          <p:cNvSpPr>
            <a:spLocks noGrp="1"/>
          </p:cNvSpPr>
          <p:nvPr>
            <p:ph type="title"/>
          </p:nvPr>
        </p:nvSpPr>
        <p:spPr>
          <a:xfrm>
            <a:off x="285750" y="714375"/>
            <a:ext cx="8572500" cy="500063"/>
          </a:xfrm>
        </p:spPr>
        <p:txBody>
          <a:bodyPr/>
          <a:lstStyle/>
          <a:p>
            <a:r>
              <a:rPr lang="fr-FR" smtClean="0"/>
              <a:t>Protocoles de tunnelisation couramment utilisés</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15C5628-46D3-4834-A1B4-D893E081EDAB}" type="slidenum">
              <a:rPr lang="fr-FR">
                <a:solidFill>
                  <a:schemeClr val="bg1"/>
                </a:solidFill>
                <a:latin typeface="Calibri" panose="020F0502020204030204" pitchFamily="34" charset="0"/>
              </a:rPr>
              <a:pPr eaLnBrk="1" hangingPunct="1"/>
              <a:t>24</a:t>
            </a:fld>
            <a:endParaRPr lang="fr-FR">
              <a:solidFill>
                <a:schemeClr val="bg1"/>
              </a:solidFill>
              <a:latin typeface="Calibri" panose="020F0502020204030204" pitchFamily="34" charset="0"/>
            </a:endParaRPr>
          </a:p>
        </p:txBody>
      </p:sp>
      <p:pic>
        <p:nvPicPr>
          <p:cNvPr id="1946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8963" y="3143250"/>
            <a:ext cx="5641975"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Espace réservé du contenu 1"/>
          <p:cNvSpPr>
            <a:spLocks noGrp="1"/>
          </p:cNvSpPr>
          <p:nvPr>
            <p:ph idx="1"/>
          </p:nvPr>
        </p:nvSpPr>
        <p:spPr>
          <a:xfrm>
            <a:off x="285750" y="1357313"/>
            <a:ext cx="8572500" cy="4786312"/>
          </a:xfrm>
        </p:spPr>
        <p:txBody>
          <a:bodyPr>
            <a:normAutofit fontScale="70000" lnSpcReduction="20000"/>
          </a:bodyPr>
          <a:lstStyle/>
          <a:p>
            <a:pPr>
              <a:buFont typeface="Arial" charset="0"/>
              <a:buChar char="●"/>
              <a:defRPr/>
            </a:pPr>
            <a:r>
              <a:rPr lang="fr-FR" dirty="0" smtClean="0">
                <a:latin typeface="Arial" charset="0"/>
                <a:cs typeface="Arial" charset="0"/>
              </a:rPr>
              <a:t>Internet Protocol </a:t>
            </a:r>
            <a:r>
              <a:rPr lang="fr-FR" dirty="0" err="1" smtClean="0">
                <a:latin typeface="Arial" charset="0"/>
                <a:cs typeface="Arial" charset="0"/>
              </a:rPr>
              <a:t>SECurity</a:t>
            </a:r>
            <a:r>
              <a:rPr lang="fr-FR" dirty="0" smtClean="0">
                <a:latin typeface="Arial" charset="0"/>
                <a:cs typeface="Arial" charset="0"/>
              </a:rPr>
              <a:t> (</a:t>
            </a:r>
            <a:r>
              <a:rPr lang="fr-FR" dirty="0" err="1" smtClean="0">
                <a:latin typeface="Arial" charset="0"/>
                <a:cs typeface="Arial" charset="0"/>
              </a:rPr>
              <a:t>IPSec</a:t>
            </a:r>
            <a:r>
              <a:rPr lang="fr-FR" dirty="0" smtClean="0">
                <a:latin typeface="Arial" charset="0"/>
                <a:cs typeface="Arial" charset="0"/>
              </a:rPr>
              <a:t>) intègrent des protocoles de cryptage, d'authentification et de gestion des clés. Développés par l'IETF (Internet Engineering </a:t>
            </a:r>
            <a:r>
              <a:rPr lang="fr-FR" dirty="0" err="1" smtClean="0">
                <a:latin typeface="Arial" charset="0"/>
                <a:cs typeface="Arial" charset="0"/>
              </a:rPr>
              <a:t>Task</a:t>
            </a:r>
            <a:r>
              <a:rPr lang="fr-FR" dirty="0" smtClean="0">
                <a:latin typeface="Arial" charset="0"/>
                <a:cs typeface="Arial" charset="0"/>
              </a:rPr>
              <a:t> Force).</a:t>
            </a:r>
          </a:p>
          <a:p>
            <a:pPr>
              <a:buFont typeface="Arial" charset="0"/>
              <a:buNone/>
              <a:defRPr/>
            </a:pPr>
            <a:r>
              <a:rPr lang="fr-FR" dirty="0" smtClean="0">
                <a:latin typeface="Arial" charset="0"/>
                <a:cs typeface="Arial" charset="0"/>
              </a:rPr>
              <a:t>	</a:t>
            </a:r>
          </a:p>
          <a:p>
            <a:pPr lvl="1">
              <a:defRPr/>
            </a:pPr>
            <a:r>
              <a:rPr lang="fr-FR" sz="2300" dirty="0" smtClean="0">
                <a:latin typeface="Arial" charset="0"/>
                <a:cs typeface="Arial" charset="0"/>
              </a:rPr>
              <a:t>Spécifications </a:t>
            </a:r>
          </a:p>
          <a:p>
            <a:pPr lvl="2">
              <a:defRPr/>
            </a:pPr>
            <a:r>
              <a:rPr lang="fr-FR" sz="2300" dirty="0" smtClean="0">
                <a:latin typeface="Arial" charset="0"/>
                <a:cs typeface="Arial" charset="0"/>
              </a:rPr>
              <a:t>Authentification, confidentialité et intégrité (protection contre l’usurpation d’IP ou de session </a:t>
            </a:r>
            <a:r>
              <a:rPr lang="fr-FR" sz="2300" dirty="0" err="1" smtClean="0">
                <a:latin typeface="Arial" charset="0"/>
                <a:cs typeface="Arial" charset="0"/>
              </a:rPr>
              <a:t>tcp</a:t>
            </a:r>
            <a:r>
              <a:rPr lang="fr-FR" sz="2300" dirty="0" smtClean="0">
                <a:latin typeface="Arial" charset="0"/>
                <a:cs typeface="Arial" charset="0"/>
              </a:rPr>
              <a:t>)</a:t>
            </a:r>
          </a:p>
          <a:p>
            <a:pPr lvl="2">
              <a:defRPr/>
            </a:pPr>
            <a:r>
              <a:rPr lang="fr-FR" sz="2300" dirty="0" smtClean="0">
                <a:latin typeface="Arial" charset="0"/>
                <a:cs typeface="Arial" charset="0"/>
              </a:rPr>
              <a:t>Confidentialité (session chiffrée pour se protéger du </a:t>
            </a:r>
            <a:r>
              <a:rPr lang="fr-FR" sz="2300" dirty="0" err="1" smtClean="0">
                <a:latin typeface="Arial" charset="0"/>
                <a:cs typeface="Arial" charset="0"/>
              </a:rPr>
              <a:t>sniffing</a:t>
            </a:r>
            <a:r>
              <a:rPr lang="fr-FR" sz="2300" dirty="0" smtClean="0">
                <a:latin typeface="Arial" charset="0"/>
                <a:cs typeface="Arial" charset="0"/>
              </a:rPr>
              <a:t>)</a:t>
            </a:r>
          </a:p>
          <a:p>
            <a:pPr lvl="2">
              <a:defRPr/>
            </a:pPr>
            <a:r>
              <a:rPr lang="fr-FR" sz="2300" dirty="0" smtClean="0">
                <a:latin typeface="Arial" charset="0"/>
                <a:cs typeface="Arial" charset="0"/>
              </a:rPr>
              <a:t>Sécurisation au niveau de la couche transport (protection L3)</a:t>
            </a:r>
            <a:endParaRPr lang="fr-FR" sz="2300" dirty="0">
              <a:latin typeface="Arial" charset="0"/>
              <a:cs typeface="Arial" charset="0"/>
            </a:endParaRPr>
          </a:p>
          <a:p>
            <a:pPr>
              <a:buFont typeface="Arial" charset="0"/>
              <a:buNone/>
              <a:defRPr/>
            </a:pPr>
            <a:endParaRPr lang="fr-FR" sz="2300" dirty="0" smtClean="0">
              <a:latin typeface="Arial" charset="0"/>
              <a:cs typeface="Arial" charset="0"/>
            </a:endParaRPr>
          </a:p>
          <a:p>
            <a:pPr marL="742950" lvl="2" indent="-342900">
              <a:defRPr/>
            </a:pPr>
            <a:r>
              <a:rPr lang="fr-FR" sz="2300" dirty="0" smtClean="0">
                <a:latin typeface="Arial" charset="0"/>
                <a:cs typeface="Arial" charset="0"/>
              </a:rPr>
              <a:t>Algorithmes utilisés </a:t>
            </a:r>
          </a:p>
          <a:p>
            <a:pPr marL="1200150" lvl="3" indent="-342900">
              <a:defRPr/>
            </a:pPr>
            <a:r>
              <a:rPr lang="fr-FR" sz="2300" dirty="0" smtClean="0">
                <a:latin typeface="Arial" charset="0"/>
                <a:cs typeface="Arial" charset="0"/>
              </a:rPr>
              <a:t>Authentification par signature </a:t>
            </a:r>
            <a:r>
              <a:rPr lang="fr-FR" sz="2300" dirty="0" smtClean="0">
                <a:latin typeface="Arial" charset="0"/>
                <a:cs typeface="Arial" charset="0"/>
              </a:rPr>
              <a:t>DSA </a:t>
            </a:r>
            <a:r>
              <a:rPr lang="fr-FR" sz="2300" dirty="0" smtClean="0">
                <a:latin typeface="Arial" charset="0"/>
                <a:cs typeface="Arial" charset="0"/>
              </a:rPr>
              <a:t>ou RSA</a:t>
            </a:r>
          </a:p>
          <a:p>
            <a:pPr marL="1200150" lvl="3" indent="-342900">
              <a:defRPr/>
            </a:pPr>
            <a:r>
              <a:rPr lang="fr-FR" sz="2300" dirty="0" smtClean="0">
                <a:latin typeface="Arial" charset="0"/>
                <a:cs typeface="Arial" charset="0"/>
              </a:rPr>
              <a:t>Intégrité par fonction de condensation (HMAC-MD5 ou HMAC-SHA1)</a:t>
            </a:r>
          </a:p>
          <a:p>
            <a:pPr marL="1200150" lvl="3" indent="-342900">
              <a:defRPr/>
            </a:pPr>
            <a:r>
              <a:rPr lang="fr-FR" sz="2300" dirty="0" smtClean="0">
                <a:latin typeface="Arial" charset="0"/>
                <a:cs typeface="Arial" charset="0"/>
              </a:rPr>
              <a:t>Confidentialité par chiffrement DES, AES, </a:t>
            </a:r>
            <a:r>
              <a:rPr lang="fr-FR" sz="2300" dirty="0" err="1" smtClean="0">
                <a:latin typeface="Arial" charset="0"/>
                <a:cs typeface="Arial" charset="0"/>
              </a:rPr>
              <a:t>etc</a:t>
            </a:r>
            <a:r>
              <a:rPr lang="fr-FR" sz="2300" dirty="0" smtClean="0">
                <a:latin typeface="Arial" charset="0"/>
                <a:cs typeface="Arial" charset="0"/>
              </a:rPr>
              <a:t>/</a:t>
            </a:r>
            <a:endParaRPr lang="fr-FR" sz="2300" dirty="0">
              <a:latin typeface="Arial" charset="0"/>
              <a:cs typeface="Arial" charset="0"/>
            </a:endParaRPr>
          </a:p>
          <a:p>
            <a:pPr>
              <a:buFont typeface="Arial" charset="0"/>
              <a:buNone/>
              <a:defRPr/>
            </a:pPr>
            <a:endParaRPr lang="fr-FR" dirty="0" smtClean="0">
              <a:latin typeface="Arial" charset="0"/>
              <a:cs typeface="Arial" charset="0"/>
            </a:endParaRPr>
          </a:p>
          <a:p>
            <a:pPr lvl="1">
              <a:defRPr/>
            </a:pPr>
            <a:r>
              <a:rPr lang="fr-FR" dirty="0" err="1" smtClean="0">
                <a:latin typeface="Arial" charset="0"/>
                <a:cs typeface="Arial" charset="0"/>
              </a:rPr>
              <a:t>Ipsec</a:t>
            </a:r>
            <a:r>
              <a:rPr lang="fr-FR" dirty="0" smtClean="0">
                <a:latin typeface="Arial" charset="0"/>
                <a:cs typeface="Arial" charset="0"/>
              </a:rPr>
              <a:t> utilise 2 protocoles pour implémenter la sécurité sur un réseau IP :</a:t>
            </a:r>
          </a:p>
          <a:p>
            <a:pPr lvl="2">
              <a:defRPr/>
            </a:pPr>
            <a:r>
              <a:rPr lang="fr-FR" dirty="0" smtClean="0">
                <a:latin typeface="Arial" charset="0"/>
                <a:cs typeface="Arial" charset="0"/>
              </a:rPr>
              <a:t>Entête d’authentification (AH) permet d’assurer l’authentification des messages</a:t>
            </a:r>
          </a:p>
          <a:p>
            <a:pPr lvl="2">
              <a:defRPr/>
            </a:pPr>
            <a:r>
              <a:rPr lang="fr-FR" dirty="0" smtClean="0">
                <a:latin typeface="Arial" charset="0"/>
                <a:cs typeface="Arial" charset="0"/>
              </a:rPr>
              <a:t>Protocole de sécurité encapsulant (ESP) permettant d’authentifier et de crypter les messages</a:t>
            </a:r>
            <a:endParaRPr lang="fr-FR" dirty="0">
              <a:latin typeface="Arial" charset="0"/>
              <a:cs typeface="Arial" charset="0"/>
            </a:endParaRPr>
          </a:p>
          <a:p>
            <a:pPr lvl="1">
              <a:buFont typeface="Arial" charset="0"/>
              <a:buChar char="●"/>
              <a:defRPr/>
            </a:pPr>
            <a:endParaRPr lang="fr-FR" dirty="0" smtClean="0">
              <a:latin typeface="Arial" charset="0"/>
              <a:cs typeface="Arial" charset="0"/>
            </a:endParaRPr>
          </a:p>
        </p:txBody>
      </p:sp>
      <p:sp>
        <p:nvSpPr>
          <p:cNvPr id="20483" name="Titre 2"/>
          <p:cNvSpPr>
            <a:spLocks noGrp="1"/>
          </p:cNvSpPr>
          <p:nvPr>
            <p:ph type="title"/>
          </p:nvPr>
        </p:nvSpPr>
        <p:spPr>
          <a:xfrm>
            <a:off x="285750" y="714375"/>
            <a:ext cx="8572500" cy="500063"/>
          </a:xfrm>
        </p:spPr>
        <p:txBody>
          <a:bodyPr/>
          <a:lstStyle/>
          <a:p>
            <a:r>
              <a:rPr lang="fr-FR" smtClean="0"/>
              <a:t>Protocoles de tunnelisation couramment utilisés</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E2628C9-5208-43A6-8C22-0592B6FD22F0}" type="slidenum">
              <a:rPr lang="fr-FR">
                <a:solidFill>
                  <a:schemeClr val="bg1"/>
                </a:solidFill>
                <a:latin typeface="Calibri" panose="020F0502020204030204" pitchFamily="34" charset="0"/>
              </a:rPr>
              <a:pPr eaLnBrk="1" hangingPunct="1"/>
              <a:t>25</a:t>
            </a:fld>
            <a:endParaRPr lang="fr-FR">
              <a:solidFill>
                <a:schemeClr val="bg1"/>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285750" y="1357313"/>
            <a:ext cx="8572500" cy="4786312"/>
          </a:xfrm>
        </p:spPr>
        <p:txBody>
          <a:bodyPr>
            <a:normAutofit fontScale="92500" lnSpcReduction="10000"/>
          </a:bodyPr>
          <a:lstStyle/>
          <a:p>
            <a:pPr>
              <a:defRPr/>
            </a:pPr>
            <a:r>
              <a:rPr lang="fr-FR" dirty="0" err="1" smtClean="0"/>
              <a:t>Ipsec</a:t>
            </a:r>
            <a:r>
              <a:rPr lang="fr-FR" dirty="0" smtClean="0"/>
              <a:t> (suite)</a:t>
            </a:r>
          </a:p>
          <a:p>
            <a:pPr>
              <a:defRPr/>
            </a:pPr>
            <a:endParaRPr lang="fr-FR" dirty="0"/>
          </a:p>
          <a:p>
            <a:pPr lvl="1">
              <a:defRPr/>
            </a:pPr>
            <a:r>
              <a:rPr lang="fr-FR" dirty="0" smtClean="0"/>
              <a:t>Les </a:t>
            </a:r>
            <a:r>
              <a:rPr lang="fr-FR" dirty="0"/>
              <a:t>VPN </a:t>
            </a:r>
            <a:r>
              <a:rPr lang="fr-FR" dirty="0" err="1"/>
              <a:t>Ipsec</a:t>
            </a:r>
            <a:r>
              <a:rPr lang="fr-FR" dirty="0"/>
              <a:t> peuvent être utilisés pour </a:t>
            </a:r>
            <a:r>
              <a:rPr lang="fr-FR" dirty="0" smtClean="0"/>
              <a:t>différents types </a:t>
            </a:r>
            <a:r>
              <a:rPr lang="fr-FR" dirty="0"/>
              <a:t>d’accès :</a:t>
            </a:r>
          </a:p>
          <a:p>
            <a:pPr lvl="2">
              <a:defRPr/>
            </a:pPr>
            <a:r>
              <a:rPr lang="fr-FR" dirty="0"/>
              <a:t>Personnel nomade (télétravailleurs, nomades, expatriés)</a:t>
            </a:r>
          </a:p>
          <a:p>
            <a:pPr lvl="2">
              <a:defRPr/>
            </a:pPr>
            <a:r>
              <a:rPr lang="fr-FR" dirty="0"/>
              <a:t>Des sites distants</a:t>
            </a:r>
          </a:p>
          <a:p>
            <a:pPr lvl="2">
              <a:defRPr/>
            </a:pPr>
            <a:r>
              <a:rPr lang="fr-FR" dirty="0"/>
              <a:t>Des partenaires (fournisseurs, clients, prestataires)</a:t>
            </a:r>
          </a:p>
          <a:p>
            <a:pPr lvl="1">
              <a:defRPr/>
            </a:pPr>
            <a:r>
              <a:rPr lang="fr-FR" dirty="0" smtClean="0"/>
              <a:t>Afin d’établir un tunnel, les 2 équipements doivent s’accorder sur les algorithmes et les protocoles.</a:t>
            </a:r>
          </a:p>
          <a:p>
            <a:pPr lvl="2">
              <a:defRPr/>
            </a:pPr>
            <a:r>
              <a:rPr lang="fr-FR" dirty="0" smtClean="0"/>
              <a:t>Utilisation d’une SA (Security Association)</a:t>
            </a:r>
          </a:p>
          <a:p>
            <a:pPr lvl="2">
              <a:defRPr/>
            </a:pPr>
            <a:r>
              <a:rPr lang="fr-FR" dirty="0" smtClean="0"/>
              <a:t>Une SA comprend :</a:t>
            </a:r>
          </a:p>
          <a:p>
            <a:pPr lvl="3">
              <a:defRPr/>
            </a:pPr>
            <a:r>
              <a:rPr lang="fr-FR" dirty="0" smtClean="0"/>
              <a:t>Un algorithme de chiffrement (DES, 3DES, AES-256)</a:t>
            </a:r>
          </a:p>
          <a:p>
            <a:pPr lvl="3">
              <a:defRPr/>
            </a:pPr>
            <a:r>
              <a:rPr lang="fr-FR" dirty="0" smtClean="0"/>
              <a:t>Une clé de session via IKE</a:t>
            </a:r>
          </a:p>
          <a:p>
            <a:pPr lvl="3">
              <a:defRPr/>
            </a:pPr>
            <a:r>
              <a:rPr lang="fr-FR" dirty="0" smtClean="0"/>
              <a:t>Un algorithme d’authentification (SHA1-MD5)</a:t>
            </a:r>
            <a:endParaRPr lang="fr-FR" dirty="0"/>
          </a:p>
        </p:txBody>
      </p:sp>
      <p:sp>
        <p:nvSpPr>
          <p:cNvPr id="21507" name="Titre 2"/>
          <p:cNvSpPr>
            <a:spLocks noGrp="1"/>
          </p:cNvSpPr>
          <p:nvPr>
            <p:ph type="title"/>
          </p:nvPr>
        </p:nvSpPr>
        <p:spPr>
          <a:xfrm>
            <a:off x="285750" y="714375"/>
            <a:ext cx="8572500" cy="500063"/>
          </a:xfrm>
        </p:spPr>
        <p:txBody>
          <a:bodyPr/>
          <a:lstStyle/>
          <a:p>
            <a:r>
              <a:rPr lang="fr-FR" smtClean="0"/>
              <a:t>Protocoles de tunnelisation couramment utilisés</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390FE52-5AD8-42B8-BCC0-027A9A899069}" type="slidenum">
              <a:rPr lang="fr-FR">
                <a:solidFill>
                  <a:schemeClr val="bg1"/>
                </a:solidFill>
                <a:latin typeface="Calibri" panose="020F0502020204030204" pitchFamily="34" charset="0"/>
              </a:rPr>
              <a:pPr eaLnBrk="1" hangingPunct="1"/>
              <a:t>26</a:t>
            </a:fld>
            <a:endParaRPr lang="fr-FR">
              <a:solidFill>
                <a:schemeClr val="bg1"/>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514350" y="4572000"/>
            <a:ext cx="7772400" cy="1362075"/>
          </a:xfrm>
        </p:spPr>
        <p:txBody>
          <a:bodyPr/>
          <a:lstStyle/>
          <a:p>
            <a:pPr>
              <a:defRPr/>
            </a:pPr>
            <a:r>
              <a:rPr lang="fr-FR" dirty="0" smtClean="0"/>
              <a:t>TOPOLOGIE DES VPNS IPSEC</a:t>
            </a:r>
            <a:endParaRPr lang="fr-FR" dirty="0"/>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4E5480B-0BAA-46BF-B9F3-0A895EABDAB1}" type="slidenum">
              <a:rPr lang="fr-FR">
                <a:solidFill>
                  <a:srgbClr val="898989"/>
                </a:solidFill>
                <a:latin typeface="Calibri" panose="020F0502020204030204" pitchFamily="34" charset="0"/>
              </a:rPr>
              <a:pPr eaLnBrk="1" hangingPunct="1"/>
              <a:t>27</a:t>
            </a:fld>
            <a:endParaRPr lang="fr-FR">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Espace réservé du contenu 1"/>
          <p:cNvSpPr>
            <a:spLocks noGrp="1"/>
          </p:cNvSpPr>
          <p:nvPr>
            <p:ph idx="1"/>
          </p:nvPr>
        </p:nvSpPr>
        <p:spPr>
          <a:xfrm>
            <a:off x="285750" y="1357313"/>
            <a:ext cx="8572500" cy="4786312"/>
          </a:xfrm>
        </p:spPr>
        <p:txBody>
          <a:bodyPr/>
          <a:lstStyle/>
          <a:p>
            <a:r>
              <a:rPr lang="fr-FR" smtClean="0"/>
              <a:t>Site-To-Site</a:t>
            </a:r>
          </a:p>
          <a:p>
            <a:endParaRPr lang="fr-FR" smtClean="0"/>
          </a:p>
          <a:p>
            <a:endParaRPr lang="fr-FR" smtClean="0"/>
          </a:p>
          <a:p>
            <a:endParaRPr lang="fr-FR" smtClean="0"/>
          </a:p>
          <a:p>
            <a:endParaRPr lang="fr-FR" smtClean="0"/>
          </a:p>
          <a:p>
            <a:r>
              <a:rPr lang="fr-FR" smtClean="0"/>
              <a:t>Client-To-Site</a:t>
            </a:r>
          </a:p>
        </p:txBody>
      </p:sp>
      <p:sp>
        <p:nvSpPr>
          <p:cNvPr id="24579" name="Titre 2"/>
          <p:cNvSpPr>
            <a:spLocks noGrp="1"/>
          </p:cNvSpPr>
          <p:nvPr>
            <p:ph type="title"/>
          </p:nvPr>
        </p:nvSpPr>
        <p:spPr>
          <a:xfrm>
            <a:off x="285750" y="714375"/>
            <a:ext cx="8572500" cy="500063"/>
          </a:xfrm>
        </p:spPr>
        <p:txBody>
          <a:bodyPr/>
          <a:lstStyle/>
          <a:p>
            <a:r>
              <a:rPr lang="fr-FR" dirty="0"/>
              <a:t>Topologie des </a:t>
            </a:r>
            <a:r>
              <a:rPr lang="fr-FR" dirty="0" err="1"/>
              <a:t>VPNs</a:t>
            </a:r>
            <a:r>
              <a:rPr lang="fr-FR" dirty="0"/>
              <a:t> </a:t>
            </a:r>
            <a:r>
              <a:rPr lang="fr-FR" dirty="0" err="1"/>
              <a:t>IPsec</a:t>
            </a:r>
            <a:endParaRPr lang="fr-FR" dirty="0" smtClean="0"/>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FB3E983-AD21-4367-84C4-965D276B2717}" type="slidenum">
              <a:rPr lang="fr-FR">
                <a:solidFill>
                  <a:schemeClr val="bg1"/>
                </a:solidFill>
                <a:latin typeface="Calibri" panose="020F0502020204030204" pitchFamily="34" charset="0"/>
              </a:rPr>
              <a:pPr eaLnBrk="1" hangingPunct="1"/>
              <a:t>28</a:t>
            </a:fld>
            <a:endParaRPr lang="fr-FR">
              <a:solidFill>
                <a:schemeClr val="bg1"/>
              </a:solidFill>
              <a:latin typeface="Calibri" panose="020F0502020204030204" pitchFamily="34" charset="0"/>
            </a:endParaRPr>
          </a:p>
        </p:txBody>
      </p:sp>
      <p:pic>
        <p:nvPicPr>
          <p:cNvPr id="2458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785938"/>
            <a:ext cx="8401050"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 y="4143375"/>
            <a:ext cx="7813675" cy="150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Espace réservé du contenu 1"/>
          <p:cNvSpPr>
            <a:spLocks noGrp="1"/>
          </p:cNvSpPr>
          <p:nvPr>
            <p:ph idx="1"/>
          </p:nvPr>
        </p:nvSpPr>
        <p:spPr>
          <a:xfrm>
            <a:off x="285750" y="1357313"/>
            <a:ext cx="8572500" cy="4786312"/>
          </a:xfrm>
        </p:spPr>
        <p:txBody>
          <a:bodyPr/>
          <a:lstStyle/>
          <a:p>
            <a:r>
              <a:rPr lang="fr-FR" dirty="0" smtClean="0"/>
              <a:t>Hub and </a:t>
            </a:r>
            <a:r>
              <a:rPr lang="fr-FR" dirty="0" err="1" smtClean="0"/>
              <a:t>Spoke</a:t>
            </a:r>
            <a:r>
              <a:rPr lang="fr-FR" dirty="0" smtClean="0"/>
              <a:t> (Transport / Expédition)</a:t>
            </a:r>
          </a:p>
          <a:p>
            <a:endParaRPr lang="fr-FR" dirty="0"/>
          </a:p>
          <a:p>
            <a:endParaRPr lang="fr-FR" dirty="0" smtClean="0"/>
          </a:p>
          <a:p>
            <a:endParaRPr lang="fr-FR" dirty="0"/>
          </a:p>
          <a:p>
            <a:endParaRPr lang="fr-FR" dirty="0" smtClean="0"/>
          </a:p>
          <a:p>
            <a:endParaRPr lang="fr-FR" dirty="0"/>
          </a:p>
          <a:p>
            <a:r>
              <a:rPr lang="fr-FR" dirty="0" err="1"/>
              <a:t>Mesh</a:t>
            </a:r>
            <a:r>
              <a:rPr lang="fr-FR" dirty="0"/>
              <a:t> (Maillé)</a:t>
            </a:r>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p:txBody>
      </p:sp>
      <p:sp>
        <p:nvSpPr>
          <p:cNvPr id="25603" name="Titre 2"/>
          <p:cNvSpPr>
            <a:spLocks noGrp="1"/>
          </p:cNvSpPr>
          <p:nvPr>
            <p:ph type="title"/>
          </p:nvPr>
        </p:nvSpPr>
        <p:spPr>
          <a:xfrm>
            <a:off x="285750" y="714375"/>
            <a:ext cx="8572500" cy="500063"/>
          </a:xfrm>
        </p:spPr>
        <p:txBody>
          <a:bodyPr/>
          <a:lstStyle/>
          <a:p>
            <a:r>
              <a:rPr lang="fr-FR" dirty="0"/>
              <a:t>Topologie des </a:t>
            </a:r>
            <a:r>
              <a:rPr lang="fr-FR" dirty="0" err="1"/>
              <a:t>VPNs</a:t>
            </a:r>
            <a:r>
              <a:rPr lang="fr-FR" dirty="0"/>
              <a:t> </a:t>
            </a:r>
            <a:r>
              <a:rPr lang="fr-FR" dirty="0" err="1"/>
              <a:t>IPsec</a:t>
            </a:r>
            <a:endParaRPr lang="fr-FR" dirty="0" smtClean="0"/>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69B04CA-6967-4745-AF0D-155D6E7EC4F8}" type="slidenum">
              <a:rPr lang="fr-FR">
                <a:solidFill>
                  <a:schemeClr val="bg1"/>
                </a:solidFill>
                <a:latin typeface="Calibri" panose="020F0502020204030204" pitchFamily="34" charset="0"/>
              </a:rPr>
              <a:pPr eaLnBrk="1" hangingPunct="1"/>
              <a:t>29</a:t>
            </a:fld>
            <a:endParaRPr lang="fr-FR">
              <a:solidFill>
                <a:schemeClr val="bg1"/>
              </a:solidFill>
              <a:latin typeface="Calibri" panose="020F0502020204030204" pitchFamily="34" charset="0"/>
            </a:endParaRPr>
          </a:p>
        </p:txBody>
      </p:sp>
      <p:pic>
        <p:nvPicPr>
          <p:cNvPr id="2560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9953" y="1778522"/>
            <a:ext cx="5391157" cy="2007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40303" b="10275"/>
          <a:stretch/>
        </p:blipFill>
        <p:spPr bwMode="auto">
          <a:xfrm>
            <a:off x="4587230" y="3900091"/>
            <a:ext cx="2741932" cy="2113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514350" y="4572000"/>
            <a:ext cx="7772400" cy="1362075"/>
          </a:xfrm>
        </p:spPr>
        <p:txBody>
          <a:bodyPr/>
          <a:lstStyle/>
          <a:p>
            <a:pPr>
              <a:defRPr/>
            </a:pPr>
            <a:r>
              <a:rPr lang="fr-FR" dirty="0" smtClean="0"/>
              <a:t>CRYPTOGRAPHIE</a:t>
            </a:r>
            <a:endParaRPr lang="fr-FR" dirty="0"/>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B21E1B5-0921-4635-89FB-A282CF88C256}" type="slidenum">
              <a:rPr lang="fr-FR">
                <a:solidFill>
                  <a:srgbClr val="898989"/>
                </a:solidFill>
                <a:latin typeface="Calibri" panose="020F0502020204030204" pitchFamily="34" charset="0"/>
              </a:rPr>
              <a:pPr eaLnBrk="1" hangingPunct="1"/>
              <a:t>3</a:t>
            </a:fld>
            <a:endParaRPr lang="fr-FR">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514350" y="4572000"/>
            <a:ext cx="7772400" cy="1362075"/>
          </a:xfrm>
        </p:spPr>
        <p:txBody>
          <a:bodyPr/>
          <a:lstStyle/>
          <a:p>
            <a:pPr>
              <a:defRPr/>
            </a:pPr>
            <a:r>
              <a:rPr lang="fr-FR" dirty="0" smtClean="0"/>
              <a:t>Exemples et exercices</a:t>
            </a:r>
            <a:endParaRPr lang="fr-FR" dirty="0"/>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7D7C599-B7C8-4558-96A8-A3EE3F116853}" type="slidenum">
              <a:rPr lang="fr-FR">
                <a:solidFill>
                  <a:srgbClr val="898989"/>
                </a:solidFill>
                <a:latin typeface="Calibri" panose="020F0502020204030204" pitchFamily="34" charset="0"/>
              </a:rPr>
              <a:pPr eaLnBrk="1" hangingPunct="1"/>
              <a:t>30</a:t>
            </a:fld>
            <a:endParaRPr lang="fr-FR">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Espace réservé du contenu 1"/>
          <p:cNvSpPr>
            <a:spLocks noGrp="1"/>
          </p:cNvSpPr>
          <p:nvPr>
            <p:ph idx="1"/>
          </p:nvPr>
        </p:nvSpPr>
        <p:spPr>
          <a:xfrm>
            <a:off x="285750" y="1357313"/>
            <a:ext cx="8572500" cy="4786312"/>
          </a:xfrm>
        </p:spPr>
        <p:txBody>
          <a:bodyPr/>
          <a:lstStyle/>
          <a:p>
            <a:r>
              <a:rPr lang="fr-FR" dirty="0" smtClean="0"/>
              <a:t>Exemple de mise en œuvre (Dell Sonicwall)</a:t>
            </a:r>
          </a:p>
        </p:txBody>
      </p:sp>
      <p:sp>
        <p:nvSpPr>
          <p:cNvPr id="28675" name="Titre 2"/>
          <p:cNvSpPr>
            <a:spLocks noGrp="1"/>
          </p:cNvSpPr>
          <p:nvPr>
            <p:ph type="title"/>
          </p:nvPr>
        </p:nvSpPr>
        <p:spPr>
          <a:xfrm>
            <a:off x="285750" y="714375"/>
            <a:ext cx="8572500" cy="500063"/>
          </a:xfrm>
        </p:spPr>
        <p:txBody>
          <a:bodyPr/>
          <a:lstStyle/>
          <a:p>
            <a:r>
              <a:rPr lang="fr-FR" smtClean="0"/>
              <a:t>VPN Site-To-Site</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6DB3C16-379C-41DA-B7D3-6CFC8813B8D6}" type="slidenum">
              <a:rPr lang="fr-FR">
                <a:solidFill>
                  <a:schemeClr val="bg1"/>
                </a:solidFill>
                <a:latin typeface="Calibri" panose="020F0502020204030204" pitchFamily="34" charset="0"/>
              </a:rPr>
              <a:pPr eaLnBrk="1" hangingPunct="1"/>
              <a:t>31</a:t>
            </a:fld>
            <a:endParaRPr lang="fr-FR">
              <a:solidFill>
                <a:schemeClr val="bg1"/>
              </a:solidFill>
              <a:latin typeface="Calibri" panose="020F0502020204030204" pitchFamily="34" charset="0"/>
            </a:endParaRPr>
          </a:p>
        </p:txBody>
      </p:sp>
      <p:pic>
        <p:nvPicPr>
          <p:cNvPr id="28677" name="Picture 2"/>
          <p:cNvPicPr>
            <a:picLocks noChangeAspect="1" noChangeArrowheads="1"/>
          </p:cNvPicPr>
          <p:nvPr/>
        </p:nvPicPr>
        <p:blipFill>
          <a:blip r:embed="rId2">
            <a:extLst>
              <a:ext uri="{28A0092B-C50C-407E-A947-70E740481C1C}">
                <a14:useLocalDpi xmlns:a14="http://schemas.microsoft.com/office/drawing/2010/main" val="0"/>
              </a:ext>
            </a:extLst>
          </a:blip>
          <a:srcRect l="23438" t="6561" r="27344" b="37187"/>
          <a:stretch>
            <a:fillRect/>
          </a:stretch>
        </p:blipFill>
        <p:spPr bwMode="auto">
          <a:xfrm>
            <a:off x="785813" y="2000250"/>
            <a:ext cx="5643562" cy="4030663"/>
          </a:xfrm>
          <a:prstGeom prst="rect">
            <a:avLst/>
          </a:prstGeom>
          <a:noFill/>
          <a:ln w="9525">
            <a:solidFill>
              <a:srgbClr val="194B93"/>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Espace réservé du contenu 1"/>
          <p:cNvSpPr>
            <a:spLocks noGrp="1"/>
          </p:cNvSpPr>
          <p:nvPr>
            <p:ph idx="1"/>
          </p:nvPr>
        </p:nvSpPr>
        <p:spPr>
          <a:xfrm>
            <a:off x="285750" y="1357313"/>
            <a:ext cx="8572500" cy="4786312"/>
          </a:xfrm>
        </p:spPr>
        <p:txBody>
          <a:bodyPr/>
          <a:lstStyle/>
          <a:p>
            <a:r>
              <a:rPr lang="fr-FR" dirty="0"/>
              <a:t>Exemple de mise en œuvre (Dell Sonicwall)</a:t>
            </a:r>
          </a:p>
        </p:txBody>
      </p:sp>
      <p:sp>
        <p:nvSpPr>
          <p:cNvPr id="29699" name="Titre 2"/>
          <p:cNvSpPr>
            <a:spLocks noGrp="1"/>
          </p:cNvSpPr>
          <p:nvPr>
            <p:ph type="title"/>
          </p:nvPr>
        </p:nvSpPr>
        <p:spPr>
          <a:xfrm>
            <a:off x="285750" y="714375"/>
            <a:ext cx="8572500" cy="500063"/>
          </a:xfrm>
        </p:spPr>
        <p:txBody>
          <a:bodyPr/>
          <a:lstStyle/>
          <a:p>
            <a:r>
              <a:rPr lang="fr-FR" smtClean="0"/>
              <a:t>VPN Site-To-Site</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1BDC524-CA50-4637-BDB7-F46B32A593ED}" type="slidenum">
              <a:rPr lang="fr-FR">
                <a:solidFill>
                  <a:schemeClr val="bg1"/>
                </a:solidFill>
                <a:latin typeface="Calibri" panose="020F0502020204030204" pitchFamily="34" charset="0"/>
              </a:rPr>
              <a:pPr eaLnBrk="1" hangingPunct="1"/>
              <a:t>32</a:t>
            </a:fld>
            <a:endParaRPr lang="fr-FR">
              <a:solidFill>
                <a:schemeClr val="bg1"/>
              </a:solidFill>
              <a:latin typeface="Calibri" panose="020F0502020204030204" pitchFamily="34" charset="0"/>
            </a:endParaRPr>
          </a:p>
        </p:txBody>
      </p:sp>
      <p:pic>
        <p:nvPicPr>
          <p:cNvPr id="29701" name="Picture 2"/>
          <p:cNvPicPr>
            <a:picLocks noChangeAspect="1" noChangeArrowheads="1"/>
          </p:cNvPicPr>
          <p:nvPr/>
        </p:nvPicPr>
        <p:blipFill>
          <a:blip r:embed="rId2">
            <a:extLst>
              <a:ext uri="{28A0092B-C50C-407E-A947-70E740481C1C}">
                <a14:useLocalDpi xmlns:a14="http://schemas.microsoft.com/office/drawing/2010/main" val="0"/>
              </a:ext>
            </a:extLst>
          </a:blip>
          <a:srcRect l="22852" t="6561" r="35547" b="44687"/>
          <a:stretch>
            <a:fillRect/>
          </a:stretch>
        </p:blipFill>
        <p:spPr bwMode="auto">
          <a:xfrm>
            <a:off x="785813" y="1928813"/>
            <a:ext cx="5657850" cy="4143375"/>
          </a:xfrm>
          <a:prstGeom prst="rect">
            <a:avLst/>
          </a:prstGeom>
          <a:noFill/>
          <a:ln w="9525">
            <a:solidFill>
              <a:srgbClr val="194B93"/>
            </a:solidFill>
            <a:miter lim="800000"/>
            <a:headEnd/>
            <a:tailEnd/>
          </a:ln>
          <a:extLst>
            <a:ext uri="{909E8E84-426E-40DD-AFC4-6F175D3DCCD1}">
              <a14:hiddenFill xmlns:a14="http://schemas.microsoft.com/office/drawing/2010/main">
                <a:solidFill>
                  <a:srgbClr val="FFFFFF"/>
                </a:solidFill>
              </a14:hiddenFill>
            </a:ext>
          </a:extLst>
        </p:spPr>
      </p:pic>
      <p:sp>
        <p:nvSpPr>
          <p:cNvPr id="7" name="Rectangle 6"/>
          <p:cNvSpPr/>
          <p:nvPr/>
        </p:nvSpPr>
        <p:spPr>
          <a:xfrm>
            <a:off x="4000500" y="3714750"/>
            <a:ext cx="428625" cy="142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Espace réservé du contenu 1"/>
          <p:cNvSpPr>
            <a:spLocks noGrp="1"/>
          </p:cNvSpPr>
          <p:nvPr>
            <p:ph idx="1"/>
          </p:nvPr>
        </p:nvSpPr>
        <p:spPr>
          <a:xfrm>
            <a:off x="285750" y="1357313"/>
            <a:ext cx="8572500" cy="4786312"/>
          </a:xfrm>
        </p:spPr>
        <p:txBody>
          <a:bodyPr/>
          <a:lstStyle/>
          <a:p>
            <a:r>
              <a:rPr lang="fr-FR" dirty="0"/>
              <a:t>Exemple de mise en œuvre (Dell Sonicwall)</a:t>
            </a:r>
          </a:p>
          <a:p>
            <a:endParaRPr lang="fr-FR" dirty="0" smtClean="0"/>
          </a:p>
        </p:txBody>
      </p:sp>
      <p:sp>
        <p:nvSpPr>
          <p:cNvPr id="30723" name="Titre 2"/>
          <p:cNvSpPr>
            <a:spLocks noGrp="1"/>
          </p:cNvSpPr>
          <p:nvPr>
            <p:ph type="title"/>
          </p:nvPr>
        </p:nvSpPr>
        <p:spPr>
          <a:xfrm>
            <a:off x="285750" y="714375"/>
            <a:ext cx="8572500" cy="500063"/>
          </a:xfrm>
        </p:spPr>
        <p:txBody>
          <a:bodyPr/>
          <a:lstStyle/>
          <a:p>
            <a:r>
              <a:rPr lang="fr-FR" smtClean="0"/>
              <a:t>VPN Site-To-Site</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CF3E8E4-BFA4-4DB4-95BD-2028D7E05543}" type="slidenum">
              <a:rPr lang="fr-FR">
                <a:solidFill>
                  <a:schemeClr val="bg1"/>
                </a:solidFill>
                <a:latin typeface="Calibri" panose="020F0502020204030204" pitchFamily="34" charset="0"/>
              </a:rPr>
              <a:pPr eaLnBrk="1" hangingPunct="1"/>
              <a:t>33</a:t>
            </a:fld>
            <a:endParaRPr lang="fr-FR">
              <a:solidFill>
                <a:schemeClr val="bg1"/>
              </a:solidFill>
              <a:latin typeface="Calibri" panose="020F0502020204030204" pitchFamily="34" charset="0"/>
            </a:endParaRPr>
          </a:p>
        </p:txBody>
      </p:sp>
      <p:pic>
        <p:nvPicPr>
          <p:cNvPr id="30725" name="Picture 2"/>
          <p:cNvPicPr>
            <a:picLocks noChangeAspect="1" noChangeArrowheads="1"/>
          </p:cNvPicPr>
          <p:nvPr/>
        </p:nvPicPr>
        <p:blipFill>
          <a:blip r:embed="rId2">
            <a:extLst>
              <a:ext uri="{28A0092B-C50C-407E-A947-70E740481C1C}">
                <a14:useLocalDpi xmlns:a14="http://schemas.microsoft.com/office/drawing/2010/main" val="0"/>
              </a:ext>
            </a:extLst>
          </a:blip>
          <a:srcRect l="22852" t="6561" r="39648" b="25937"/>
          <a:stretch>
            <a:fillRect/>
          </a:stretch>
        </p:blipFill>
        <p:spPr bwMode="auto">
          <a:xfrm>
            <a:off x="714375" y="1928813"/>
            <a:ext cx="3714750" cy="4179887"/>
          </a:xfrm>
          <a:prstGeom prst="rect">
            <a:avLst/>
          </a:prstGeom>
          <a:noFill/>
          <a:ln w="9525">
            <a:solidFill>
              <a:srgbClr val="194B93"/>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Espace réservé du contenu 1"/>
          <p:cNvSpPr>
            <a:spLocks noGrp="1"/>
          </p:cNvSpPr>
          <p:nvPr>
            <p:ph idx="1"/>
          </p:nvPr>
        </p:nvSpPr>
        <p:spPr>
          <a:xfrm>
            <a:off x="285750" y="1357313"/>
            <a:ext cx="8572500" cy="4786312"/>
          </a:xfrm>
        </p:spPr>
        <p:txBody>
          <a:bodyPr/>
          <a:lstStyle/>
          <a:p>
            <a:r>
              <a:rPr lang="fr-FR" dirty="0"/>
              <a:t>Exemple de mise en œuvre (Dell Sonicwall)</a:t>
            </a:r>
          </a:p>
          <a:p>
            <a:endParaRPr lang="fr-FR" dirty="0" smtClean="0"/>
          </a:p>
        </p:txBody>
      </p:sp>
      <p:sp>
        <p:nvSpPr>
          <p:cNvPr id="31747" name="Titre 2"/>
          <p:cNvSpPr>
            <a:spLocks noGrp="1"/>
          </p:cNvSpPr>
          <p:nvPr>
            <p:ph type="title"/>
          </p:nvPr>
        </p:nvSpPr>
        <p:spPr>
          <a:xfrm>
            <a:off x="285750" y="714375"/>
            <a:ext cx="8572500" cy="500063"/>
          </a:xfrm>
        </p:spPr>
        <p:txBody>
          <a:bodyPr/>
          <a:lstStyle/>
          <a:p>
            <a:r>
              <a:rPr lang="fr-FR" smtClean="0"/>
              <a:t>VPN Site-To-Site</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02E70EB-7904-49E9-A56C-0F7DD1B380E4}" type="slidenum">
              <a:rPr lang="fr-FR">
                <a:solidFill>
                  <a:schemeClr val="bg1"/>
                </a:solidFill>
                <a:latin typeface="Calibri" panose="020F0502020204030204" pitchFamily="34" charset="0"/>
              </a:rPr>
              <a:pPr eaLnBrk="1" hangingPunct="1"/>
              <a:t>34</a:t>
            </a:fld>
            <a:endParaRPr lang="fr-FR">
              <a:solidFill>
                <a:schemeClr val="bg1"/>
              </a:solidFill>
              <a:latin typeface="Calibri" panose="020F0502020204030204" pitchFamily="34" charset="0"/>
            </a:endParaRPr>
          </a:p>
        </p:txBody>
      </p:sp>
      <p:pic>
        <p:nvPicPr>
          <p:cNvPr id="31749" name="Picture 2"/>
          <p:cNvPicPr>
            <a:picLocks noChangeAspect="1" noChangeArrowheads="1"/>
          </p:cNvPicPr>
          <p:nvPr/>
        </p:nvPicPr>
        <p:blipFill>
          <a:blip r:embed="rId2">
            <a:extLst>
              <a:ext uri="{28A0092B-C50C-407E-A947-70E740481C1C}">
                <a14:useLocalDpi xmlns:a14="http://schemas.microsoft.com/office/drawing/2010/main" val="0"/>
              </a:ext>
            </a:extLst>
          </a:blip>
          <a:srcRect l="14063" t="48750" r="33752" b="16562"/>
          <a:stretch>
            <a:fillRect/>
          </a:stretch>
        </p:blipFill>
        <p:spPr bwMode="auto">
          <a:xfrm>
            <a:off x="785813" y="2000250"/>
            <a:ext cx="7929562" cy="3294063"/>
          </a:xfrm>
          <a:prstGeom prst="rect">
            <a:avLst/>
          </a:prstGeom>
          <a:noFill/>
          <a:ln w="9525">
            <a:solidFill>
              <a:srgbClr val="194B93"/>
            </a:solidFill>
            <a:miter lim="800000"/>
            <a:headEnd/>
            <a:tailEnd/>
          </a:ln>
          <a:extLst>
            <a:ext uri="{909E8E84-426E-40DD-AFC4-6F175D3DCCD1}">
              <a14:hiddenFill xmlns:a14="http://schemas.microsoft.com/office/drawing/2010/main">
                <a:solidFill>
                  <a:srgbClr val="FFFFFF"/>
                </a:solidFill>
              </a14:hiddenFill>
            </a:ext>
          </a:extLst>
        </p:spPr>
      </p:pic>
      <p:sp>
        <p:nvSpPr>
          <p:cNvPr id="6" name="Rectangle 5"/>
          <p:cNvSpPr/>
          <p:nvPr/>
        </p:nvSpPr>
        <p:spPr>
          <a:xfrm>
            <a:off x="857250" y="4214813"/>
            <a:ext cx="7858125" cy="4286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7" name="Rectangle 6"/>
          <p:cNvSpPr/>
          <p:nvPr/>
        </p:nvSpPr>
        <p:spPr>
          <a:xfrm>
            <a:off x="857250" y="4929188"/>
            <a:ext cx="7858125" cy="3571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8" name="Rectangle 7"/>
          <p:cNvSpPr/>
          <p:nvPr/>
        </p:nvSpPr>
        <p:spPr>
          <a:xfrm>
            <a:off x="4429125" y="4714875"/>
            <a:ext cx="357188" cy="204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re 2"/>
          <p:cNvSpPr>
            <a:spLocks noGrp="1"/>
          </p:cNvSpPr>
          <p:nvPr>
            <p:ph type="title"/>
          </p:nvPr>
        </p:nvSpPr>
        <p:spPr>
          <a:xfrm>
            <a:off x="285750" y="714375"/>
            <a:ext cx="8572500" cy="500063"/>
          </a:xfrm>
        </p:spPr>
        <p:txBody>
          <a:bodyPr/>
          <a:lstStyle/>
          <a:p>
            <a:r>
              <a:rPr lang="fr-FR" dirty="0" smtClean="0"/>
              <a:t>VPN Client-To-Site (Exemple Dell Sonicwall)</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D6B97DF-0969-4A6A-9576-8217BD2D416C}" type="slidenum">
              <a:rPr lang="fr-FR">
                <a:solidFill>
                  <a:schemeClr val="bg1"/>
                </a:solidFill>
                <a:latin typeface="Calibri" panose="020F0502020204030204" pitchFamily="34" charset="0"/>
              </a:rPr>
              <a:pPr eaLnBrk="1" hangingPunct="1"/>
              <a:t>35</a:t>
            </a:fld>
            <a:endParaRPr lang="fr-FR">
              <a:solidFill>
                <a:schemeClr val="bg1"/>
              </a:solidFill>
              <a:latin typeface="Calibri" panose="020F0502020204030204" pitchFamily="34" charset="0"/>
            </a:endParaRPr>
          </a:p>
        </p:txBody>
      </p:sp>
      <p:pic>
        <p:nvPicPr>
          <p:cNvPr id="48130" name="Picture 2"/>
          <p:cNvPicPr>
            <a:picLocks noChangeAspect="1" noChangeArrowheads="1"/>
          </p:cNvPicPr>
          <p:nvPr/>
        </p:nvPicPr>
        <p:blipFill>
          <a:blip r:embed="rId2"/>
          <a:srcRect t="15385"/>
          <a:stretch>
            <a:fillRect/>
          </a:stretch>
        </p:blipFill>
        <p:spPr bwMode="auto">
          <a:xfrm>
            <a:off x="642938" y="1341438"/>
            <a:ext cx="3786187" cy="1444625"/>
          </a:xfrm>
          <a:prstGeom prst="rect">
            <a:avLst/>
          </a:prstGeom>
          <a:ln>
            <a:noFill/>
          </a:ln>
          <a:effectLst>
            <a:outerShdw blurRad="190500" algn="tl" rotWithShape="0">
              <a:srgbClr val="000000">
                <a:alpha val="70000"/>
              </a:srgbClr>
            </a:outerShdw>
          </a:effectLst>
        </p:spPr>
      </p:pic>
      <p:pic>
        <p:nvPicPr>
          <p:cNvPr id="48132" name="Picture 4"/>
          <p:cNvPicPr>
            <a:picLocks noChangeAspect="1" noChangeArrowheads="1"/>
          </p:cNvPicPr>
          <p:nvPr/>
        </p:nvPicPr>
        <p:blipFill>
          <a:blip r:embed="rId3"/>
          <a:srcRect t="9357"/>
          <a:stretch>
            <a:fillRect/>
          </a:stretch>
        </p:blipFill>
        <p:spPr bwMode="auto">
          <a:xfrm>
            <a:off x="642938" y="2928938"/>
            <a:ext cx="3317875" cy="3214687"/>
          </a:xfrm>
          <a:prstGeom prst="rect">
            <a:avLst/>
          </a:prstGeom>
          <a:ln>
            <a:noFill/>
          </a:ln>
          <a:effectLst>
            <a:outerShdw blurRad="190500" algn="tl" rotWithShape="0">
              <a:srgbClr val="000000">
                <a:alpha val="70000"/>
              </a:srgbClr>
            </a:outerShdw>
          </a:effectLst>
        </p:spPr>
      </p:pic>
      <p:pic>
        <p:nvPicPr>
          <p:cNvPr id="48133" name="Picture 5"/>
          <p:cNvPicPr>
            <a:picLocks noChangeAspect="1" noChangeArrowheads="1"/>
          </p:cNvPicPr>
          <p:nvPr/>
        </p:nvPicPr>
        <p:blipFill>
          <a:blip r:embed="rId4"/>
          <a:srcRect/>
          <a:stretch>
            <a:fillRect/>
          </a:stretch>
        </p:blipFill>
        <p:spPr bwMode="auto">
          <a:xfrm>
            <a:off x="5522913" y="1357313"/>
            <a:ext cx="2978150" cy="2214562"/>
          </a:xfrm>
          <a:prstGeom prst="rect">
            <a:avLst/>
          </a:prstGeom>
          <a:ln>
            <a:noFill/>
          </a:ln>
          <a:effectLst>
            <a:outerShdw blurRad="190500" algn="tl" rotWithShape="0">
              <a:srgbClr val="000000">
                <a:alpha val="70000"/>
              </a:srgbClr>
            </a:outerShdw>
          </a:effectLst>
        </p:spPr>
      </p:pic>
      <p:pic>
        <p:nvPicPr>
          <p:cNvPr id="48134" name="Picture 6"/>
          <p:cNvPicPr>
            <a:picLocks noGrp="1" noChangeAspect="1" noChangeArrowheads="1"/>
          </p:cNvPicPr>
          <p:nvPr>
            <p:ph idx="1"/>
          </p:nvPr>
        </p:nvPicPr>
        <p:blipFill>
          <a:blip r:embed="rId5"/>
          <a:srcRect t="11940" b="37313"/>
          <a:stretch>
            <a:fillRect/>
          </a:stretch>
        </p:blipFill>
        <p:spPr>
          <a:xfrm>
            <a:off x="4214813" y="3714750"/>
            <a:ext cx="4332287" cy="2428875"/>
          </a:xfrm>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285750" y="1357313"/>
            <a:ext cx="8572500" cy="4786312"/>
          </a:xfrm>
        </p:spPr>
        <p:txBody>
          <a:bodyPr/>
          <a:lstStyle/>
          <a:p>
            <a:pPr>
              <a:defRPr/>
            </a:pPr>
            <a:endParaRPr lang="fr-FR" dirty="0" smtClean="0"/>
          </a:p>
          <a:p>
            <a:pPr>
              <a:defRPr/>
            </a:pPr>
            <a:endParaRPr lang="fr-FR" dirty="0" smtClean="0"/>
          </a:p>
          <a:p>
            <a:pPr>
              <a:defRPr/>
            </a:pPr>
            <a:endParaRPr lang="fr-FR" dirty="0" smtClean="0"/>
          </a:p>
          <a:p>
            <a:pPr>
              <a:defRPr/>
            </a:pPr>
            <a:endParaRPr lang="fr-FR" dirty="0" smtClean="0"/>
          </a:p>
          <a:p>
            <a:pPr>
              <a:defRPr/>
            </a:pPr>
            <a:endParaRPr lang="fr-FR" dirty="0" smtClean="0"/>
          </a:p>
          <a:p>
            <a:pPr>
              <a:defRPr/>
            </a:pPr>
            <a:r>
              <a:rPr lang="fr-FR" sz="1800" dirty="0" smtClean="0"/>
              <a:t>Entreprise A :</a:t>
            </a:r>
          </a:p>
          <a:p>
            <a:pPr lvl="1">
              <a:defRPr/>
            </a:pPr>
            <a:r>
              <a:rPr lang="fr-FR" sz="1800" dirty="0" smtClean="0"/>
              <a:t>Passerelle d’extrémité du tunnel VPN  : </a:t>
            </a:r>
            <a:r>
              <a:rPr lang="fr-FR" sz="1050" dirty="0" smtClean="0"/>
              <a:t>………………….…………………………..…………...</a:t>
            </a:r>
          </a:p>
          <a:p>
            <a:pPr lvl="1">
              <a:defRPr/>
            </a:pPr>
            <a:r>
              <a:rPr lang="fr-FR" sz="1800" dirty="0" smtClean="0"/>
              <a:t>Domaine d’</a:t>
            </a:r>
            <a:r>
              <a:rPr lang="fr-FR" sz="1800" dirty="0" err="1" smtClean="0"/>
              <a:t>encryption</a:t>
            </a:r>
            <a:r>
              <a:rPr lang="fr-FR" sz="1800" dirty="0" smtClean="0"/>
              <a:t> distant : </a:t>
            </a:r>
            <a:r>
              <a:rPr lang="fr-FR" sz="1050" dirty="0" smtClean="0"/>
              <a:t>…………………..……………….………………..</a:t>
            </a:r>
            <a:endParaRPr lang="fr-FR" sz="1800" dirty="0" smtClean="0"/>
          </a:p>
          <a:p>
            <a:pPr>
              <a:defRPr/>
            </a:pPr>
            <a:r>
              <a:rPr lang="fr-FR" sz="1800" dirty="0" smtClean="0"/>
              <a:t>Entreprise B :</a:t>
            </a:r>
          </a:p>
          <a:p>
            <a:pPr lvl="1">
              <a:defRPr/>
            </a:pPr>
            <a:r>
              <a:rPr lang="fr-FR" sz="1800" dirty="0" smtClean="0"/>
              <a:t>Passerelle d’extrémité du tunnel VPN  : </a:t>
            </a:r>
            <a:r>
              <a:rPr lang="fr-FR" sz="1050" dirty="0" smtClean="0"/>
              <a:t>………………….…………………………..…………...</a:t>
            </a:r>
          </a:p>
          <a:p>
            <a:pPr lvl="1">
              <a:defRPr/>
            </a:pPr>
            <a:r>
              <a:rPr lang="fr-FR" sz="1800" dirty="0" smtClean="0"/>
              <a:t>Domaine d’</a:t>
            </a:r>
            <a:r>
              <a:rPr lang="fr-FR" sz="1800" dirty="0" err="1" smtClean="0"/>
              <a:t>encryption</a:t>
            </a:r>
            <a:r>
              <a:rPr lang="fr-FR" sz="1800" dirty="0" smtClean="0"/>
              <a:t> distant : </a:t>
            </a:r>
            <a:r>
              <a:rPr lang="fr-FR" sz="1050" dirty="0" smtClean="0"/>
              <a:t>…………………..……………….………………..</a:t>
            </a:r>
            <a:endParaRPr lang="fr-FR" sz="1800" dirty="0" smtClean="0"/>
          </a:p>
        </p:txBody>
      </p:sp>
      <p:sp>
        <p:nvSpPr>
          <p:cNvPr id="33795" name="Titre 2"/>
          <p:cNvSpPr>
            <a:spLocks noGrp="1"/>
          </p:cNvSpPr>
          <p:nvPr>
            <p:ph type="title"/>
          </p:nvPr>
        </p:nvSpPr>
        <p:spPr>
          <a:xfrm>
            <a:off x="285750" y="714375"/>
            <a:ext cx="8572500" cy="500063"/>
          </a:xfrm>
        </p:spPr>
        <p:txBody>
          <a:bodyPr/>
          <a:lstStyle/>
          <a:p>
            <a:r>
              <a:rPr lang="fr-FR" dirty="0" smtClean="0"/>
              <a:t>Exercice</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99106DD-04FE-4EA2-8953-53C37797C2D0}" type="slidenum">
              <a:rPr lang="fr-FR">
                <a:solidFill>
                  <a:schemeClr val="bg1"/>
                </a:solidFill>
                <a:latin typeface="Calibri" panose="020F0502020204030204" pitchFamily="34" charset="0"/>
              </a:rPr>
              <a:pPr eaLnBrk="1" hangingPunct="1"/>
              <a:t>36</a:t>
            </a:fld>
            <a:endParaRPr lang="fr-FR">
              <a:solidFill>
                <a:schemeClr val="bg1"/>
              </a:solidFill>
              <a:latin typeface="Calibri" panose="020F0502020204030204" pitchFamily="34" charset="0"/>
            </a:endParaRPr>
          </a:p>
        </p:txBody>
      </p:sp>
      <p:pic>
        <p:nvPicPr>
          <p:cNvPr id="3379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407" y="1362790"/>
            <a:ext cx="8278812" cy="207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Espace réservé du contenu 1"/>
          <p:cNvSpPr>
            <a:spLocks noGrp="1"/>
          </p:cNvSpPr>
          <p:nvPr>
            <p:ph idx="1"/>
          </p:nvPr>
        </p:nvSpPr>
        <p:spPr>
          <a:xfrm>
            <a:off x="285750" y="1357313"/>
            <a:ext cx="8572500" cy="4786312"/>
          </a:xfrm>
        </p:spPr>
        <p:txBody>
          <a:bodyPr/>
          <a:lstStyle/>
          <a:p>
            <a:r>
              <a:rPr lang="fr-FR" dirty="0" smtClean="0"/>
              <a:t>Règles de filtrage</a:t>
            </a:r>
          </a:p>
          <a:p>
            <a:pPr lvl="1"/>
            <a:r>
              <a:rPr lang="fr-FR" sz="1800" dirty="0" smtClean="0"/>
              <a:t>Entreprise A :</a:t>
            </a:r>
          </a:p>
          <a:p>
            <a:endParaRPr lang="fr-FR" sz="1800" dirty="0" smtClean="0"/>
          </a:p>
          <a:p>
            <a:endParaRPr lang="fr-FR" sz="1800" dirty="0" smtClean="0"/>
          </a:p>
          <a:p>
            <a:endParaRPr lang="fr-FR" sz="1800" dirty="0" smtClean="0"/>
          </a:p>
          <a:p>
            <a:endParaRPr lang="fr-FR" sz="1800" dirty="0" smtClean="0"/>
          </a:p>
          <a:p>
            <a:endParaRPr lang="fr-FR" sz="1800" dirty="0" smtClean="0"/>
          </a:p>
          <a:p>
            <a:pPr lvl="1"/>
            <a:r>
              <a:rPr lang="fr-FR" sz="1800" dirty="0" smtClean="0"/>
              <a:t>Entreprise B :</a:t>
            </a:r>
          </a:p>
        </p:txBody>
      </p:sp>
      <p:sp>
        <p:nvSpPr>
          <p:cNvPr id="34819" name="Titre 2"/>
          <p:cNvSpPr>
            <a:spLocks noGrp="1"/>
          </p:cNvSpPr>
          <p:nvPr>
            <p:ph type="title"/>
          </p:nvPr>
        </p:nvSpPr>
        <p:spPr>
          <a:xfrm>
            <a:off x="285750" y="714375"/>
            <a:ext cx="8572500" cy="500063"/>
          </a:xfrm>
        </p:spPr>
        <p:txBody>
          <a:bodyPr/>
          <a:lstStyle/>
          <a:p>
            <a:r>
              <a:rPr lang="fr-FR" dirty="0" smtClean="0"/>
              <a:t>Exercice</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487D8A8-D87E-4BBC-985F-5FB53E585F92}" type="slidenum">
              <a:rPr lang="fr-FR">
                <a:solidFill>
                  <a:schemeClr val="bg1"/>
                </a:solidFill>
                <a:latin typeface="Calibri" panose="020F0502020204030204" pitchFamily="34" charset="0"/>
              </a:rPr>
              <a:pPr eaLnBrk="1" hangingPunct="1"/>
              <a:t>37</a:t>
            </a:fld>
            <a:endParaRPr lang="fr-FR">
              <a:solidFill>
                <a:schemeClr val="bg1"/>
              </a:solidFill>
              <a:latin typeface="Calibri" panose="020F0502020204030204" pitchFamily="34" charset="0"/>
            </a:endParaRPr>
          </a:p>
        </p:txBody>
      </p:sp>
      <p:graphicFrame>
        <p:nvGraphicFramePr>
          <p:cNvPr id="6" name="Tableau 5"/>
          <p:cNvGraphicFramePr>
            <a:graphicFrameLocks noGrp="1"/>
          </p:cNvGraphicFramePr>
          <p:nvPr/>
        </p:nvGraphicFramePr>
        <p:xfrm>
          <a:off x="285750" y="2143125"/>
          <a:ext cx="8572500" cy="1541464"/>
        </p:xfrm>
        <a:graphic>
          <a:graphicData uri="http://schemas.openxmlformats.org/drawingml/2006/table">
            <a:tbl>
              <a:tblPr firstRow="1" bandRow="1">
                <a:tableStyleId>{5C22544A-7EE6-4342-B048-85BDC9FD1C3A}</a:tableStyleId>
              </a:tblPr>
              <a:tblGrid>
                <a:gridCol w="1428750"/>
                <a:gridCol w="1428750"/>
                <a:gridCol w="1428750"/>
                <a:gridCol w="1428750"/>
                <a:gridCol w="1428750"/>
                <a:gridCol w="1428750"/>
              </a:tblGrid>
              <a:tr h="428716">
                <a:tc>
                  <a:txBody>
                    <a:bodyPr/>
                    <a:lstStyle/>
                    <a:p>
                      <a:pPr algn="ctr"/>
                      <a:r>
                        <a:rPr lang="fr-FR" sz="1400" b="1" dirty="0" smtClean="0"/>
                        <a:t>Source</a:t>
                      </a:r>
                      <a:endParaRPr lang="fr-FR" sz="1400" b="1" dirty="0"/>
                    </a:p>
                  </a:txBody>
                  <a:tcPr marL="91439" marR="91439" marT="45729" marB="45729" anchor="ctr"/>
                </a:tc>
                <a:tc>
                  <a:txBody>
                    <a:bodyPr/>
                    <a:lstStyle/>
                    <a:p>
                      <a:pPr algn="ctr"/>
                      <a:r>
                        <a:rPr lang="fr-FR" sz="1400" b="1" dirty="0" smtClean="0"/>
                        <a:t>Destination</a:t>
                      </a:r>
                      <a:endParaRPr lang="fr-FR" sz="1400" b="1" dirty="0"/>
                    </a:p>
                  </a:txBody>
                  <a:tcPr marL="91439" marR="91439" marT="45729" marB="45729" anchor="ctr"/>
                </a:tc>
                <a:tc>
                  <a:txBody>
                    <a:bodyPr/>
                    <a:lstStyle/>
                    <a:p>
                      <a:pPr algn="ctr"/>
                      <a:r>
                        <a:rPr lang="fr-FR" sz="1400" b="1" dirty="0" smtClean="0"/>
                        <a:t>Port source</a:t>
                      </a:r>
                      <a:endParaRPr lang="fr-FR" sz="1400" b="1" dirty="0"/>
                    </a:p>
                  </a:txBody>
                  <a:tcPr marL="91439" marR="91439" marT="45729" marB="45729" anchor="ctr"/>
                </a:tc>
                <a:tc>
                  <a:txBody>
                    <a:bodyPr/>
                    <a:lstStyle/>
                    <a:p>
                      <a:pPr algn="ctr"/>
                      <a:r>
                        <a:rPr lang="fr-FR" sz="1400" b="1" dirty="0" smtClean="0"/>
                        <a:t>Port destination</a:t>
                      </a:r>
                      <a:endParaRPr lang="fr-FR" sz="1400" b="1" dirty="0"/>
                    </a:p>
                  </a:txBody>
                  <a:tcPr marL="91439" marR="91439" marT="45729" marB="45729" anchor="ctr"/>
                </a:tc>
                <a:tc>
                  <a:txBody>
                    <a:bodyPr/>
                    <a:lstStyle/>
                    <a:p>
                      <a:pPr algn="ctr"/>
                      <a:r>
                        <a:rPr lang="fr-FR" sz="1400" b="1" dirty="0" smtClean="0"/>
                        <a:t>Action</a:t>
                      </a:r>
                      <a:endParaRPr lang="fr-FR" sz="1400" b="1" dirty="0"/>
                    </a:p>
                  </a:txBody>
                  <a:tcPr marL="91439" marR="91439" marT="45729" marB="45729"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400" b="1" dirty="0" smtClean="0"/>
                        <a:t>Commentaire</a:t>
                      </a:r>
                    </a:p>
                  </a:txBody>
                  <a:tcPr marL="91439" marR="91439" marT="45729" marB="45729" anchor="ctr"/>
                </a:tc>
              </a:tr>
              <a:tr h="3709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400" b="1" dirty="0" smtClean="0">
                        <a:latin typeface="Arial Narrow" pitchFamily="34" charset="0"/>
                      </a:endParaRPr>
                    </a:p>
                  </a:txBody>
                  <a:tcPr marL="91439" marR="91439" marT="45729" marB="45729" anchor="ctr"/>
                </a:tc>
                <a:tc>
                  <a:txBody>
                    <a:bodyPr/>
                    <a:lstStyle/>
                    <a:p>
                      <a:pPr algn="ctr"/>
                      <a:endParaRPr lang="fr-FR" sz="1400" b="1" dirty="0">
                        <a:latin typeface="Arial Narrow" pitchFamily="34" charset="0"/>
                      </a:endParaRPr>
                    </a:p>
                  </a:txBody>
                  <a:tcPr marL="91439" marR="91439" marT="45729" marB="45729" anchor="ctr"/>
                </a:tc>
                <a:tc>
                  <a:txBody>
                    <a:bodyPr/>
                    <a:lstStyle/>
                    <a:p>
                      <a:pPr algn="ctr"/>
                      <a:endParaRPr lang="fr-FR" sz="1400" b="1" dirty="0">
                        <a:latin typeface="Arial Narrow" pitchFamily="34" charset="0"/>
                      </a:endParaRPr>
                    </a:p>
                  </a:txBody>
                  <a:tcPr marL="91439" marR="91439" marT="45729" marB="45729" anchor="ctr"/>
                </a:tc>
                <a:tc>
                  <a:txBody>
                    <a:bodyPr/>
                    <a:lstStyle/>
                    <a:p>
                      <a:pPr algn="ctr"/>
                      <a:endParaRPr lang="fr-FR" sz="1400" b="1" dirty="0">
                        <a:latin typeface="Arial Narrow" pitchFamily="34" charset="0"/>
                      </a:endParaRPr>
                    </a:p>
                  </a:txBody>
                  <a:tcPr marL="91439" marR="91439" marT="45729" marB="45729" anchor="ctr"/>
                </a:tc>
                <a:tc>
                  <a:txBody>
                    <a:bodyPr/>
                    <a:lstStyle/>
                    <a:p>
                      <a:pPr algn="ctr"/>
                      <a:endParaRPr lang="fr-FR" sz="1400" b="1" dirty="0">
                        <a:latin typeface="Arial Narrow" pitchFamily="34" charset="0"/>
                      </a:endParaRPr>
                    </a:p>
                  </a:txBody>
                  <a:tcPr marL="91439" marR="91439" marT="45729" marB="45729" anchor="ctr"/>
                </a:tc>
                <a:tc>
                  <a:txBody>
                    <a:bodyPr/>
                    <a:lstStyle/>
                    <a:p>
                      <a:pPr algn="ctr"/>
                      <a:endParaRPr lang="fr-FR" sz="1400" b="1" dirty="0">
                        <a:latin typeface="Arial Narrow" pitchFamily="34" charset="0"/>
                      </a:endParaRPr>
                    </a:p>
                  </a:txBody>
                  <a:tcPr marL="91439" marR="91439" marT="45729" marB="45729" anchor="ctr"/>
                </a:tc>
              </a:tr>
              <a:tr h="3709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400" b="1" dirty="0" smtClean="0">
                        <a:latin typeface="Arial Narrow" pitchFamily="34" charset="0"/>
                      </a:endParaRPr>
                    </a:p>
                  </a:txBody>
                  <a:tcPr marL="91439" marR="91439" marT="45729" marB="45729" anchor="ctr"/>
                </a:tc>
                <a:tc>
                  <a:txBody>
                    <a:bodyPr/>
                    <a:lstStyle/>
                    <a:p>
                      <a:pPr algn="ctr"/>
                      <a:endParaRPr lang="fr-FR" sz="1400" b="1" dirty="0">
                        <a:latin typeface="Arial Narrow" pitchFamily="34" charset="0"/>
                      </a:endParaRPr>
                    </a:p>
                  </a:txBody>
                  <a:tcPr marL="91439" marR="91439" marT="45729" marB="45729" anchor="ctr"/>
                </a:tc>
                <a:tc>
                  <a:txBody>
                    <a:bodyPr/>
                    <a:lstStyle/>
                    <a:p>
                      <a:pPr algn="ctr"/>
                      <a:endParaRPr lang="fr-FR" sz="1400" b="1" dirty="0">
                        <a:latin typeface="Arial Narrow" pitchFamily="34" charset="0"/>
                      </a:endParaRPr>
                    </a:p>
                  </a:txBody>
                  <a:tcPr marL="91439" marR="91439" marT="45729" marB="45729"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400" b="1" dirty="0" smtClean="0">
                        <a:latin typeface="Arial Narrow" pitchFamily="34" charset="0"/>
                      </a:endParaRPr>
                    </a:p>
                  </a:txBody>
                  <a:tcPr marL="91439" marR="91439" marT="45729" marB="45729" anchor="ctr"/>
                </a:tc>
                <a:tc>
                  <a:txBody>
                    <a:bodyPr/>
                    <a:lstStyle/>
                    <a:p>
                      <a:pPr algn="ctr"/>
                      <a:endParaRPr lang="fr-FR" sz="1400" b="1" dirty="0">
                        <a:latin typeface="Arial Narrow" pitchFamily="34" charset="0"/>
                      </a:endParaRPr>
                    </a:p>
                  </a:txBody>
                  <a:tcPr marL="91439" marR="91439" marT="45729" marB="45729" anchor="ctr"/>
                </a:tc>
                <a:tc>
                  <a:txBody>
                    <a:bodyPr/>
                    <a:lstStyle/>
                    <a:p>
                      <a:pPr algn="ctr"/>
                      <a:endParaRPr lang="fr-FR" sz="1400" b="1" dirty="0">
                        <a:latin typeface="Arial Narrow" pitchFamily="34" charset="0"/>
                      </a:endParaRPr>
                    </a:p>
                  </a:txBody>
                  <a:tcPr marL="91439" marR="91439" marT="45729" marB="45729" anchor="ctr"/>
                </a:tc>
              </a:tr>
              <a:tr h="3709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400" b="1" dirty="0" smtClean="0">
                          <a:latin typeface="Arial Narrow" pitchFamily="34" charset="0"/>
                        </a:rPr>
                        <a:t>*</a:t>
                      </a:r>
                    </a:p>
                  </a:txBody>
                  <a:tcPr marL="91439" marR="91439" marT="45729" marB="45729" anchor="ctr"/>
                </a:tc>
                <a:tc>
                  <a:txBody>
                    <a:bodyPr/>
                    <a:lstStyle/>
                    <a:p>
                      <a:pPr algn="ctr"/>
                      <a:r>
                        <a:rPr lang="fr-FR" sz="1400" b="1" dirty="0" smtClean="0">
                          <a:latin typeface="Arial Narrow" pitchFamily="34" charset="0"/>
                        </a:rPr>
                        <a:t>*</a:t>
                      </a:r>
                      <a:endParaRPr lang="fr-FR" sz="1400" b="1" dirty="0">
                        <a:latin typeface="Arial Narrow" pitchFamily="34" charset="0"/>
                      </a:endParaRPr>
                    </a:p>
                  </a:txBody>
                  <a:tcPr marL="91439" marR="91439" marT="45729" marB="45729" anchor="ctr"/>
                </a:tc>
                <a:tc>
                  <a:txBody>
                    <a:bodyPr/>
                    <a:lstStyle/>
                    <a:p>
                      <a:pPr algn="ctr"/>
                      <a:r>
                        <a:rPr lang="fr-FR" sz="1400" b="1" dirty="0" smtClean="0">
                          <a:latin typeface="Arial Narrow" pitchFamily="34" charset="0"/>
                        </a:rPr>
                        <a:t>*</a:t>
                      </a:r>
                      <a:endParaRPr lang="fr-FR" sz="1400" b="1" dirty="0">
                        <a:latin typeface="Arial Narrow" pitchFamily="34" charset="0"/>
                      </a:endParaRPr>
                    </a:p>
                  </a:txBody>
                  <a:tcPr marL="91439" marR="91439" marT="45729" marB="45729" anchor="ctr"/>
                </a:tc>
                <a:tc>
                  <a:txBody>
                    <a:bodyPr/>
                    <a:lstStyle/>
                    <a:p>
                      <a:pPr algn="ctr"/>
                      <a:r>
                        <a:rPr lang="fr-FR" sz="1400" b="1" dirty="0" smtClean="0">
                          <a:latin typeface="Arial Narrow" pitchFamily="34" charset="0"/>
                        </a:rPr>
                        <a:t>*</a:t>
                      </a:r>
                      <a:endParaRPr lang="fr-FR" sz="1400" b="1" dirty="0">
                        <a:latin typeface="Arial Narrow" pitchFamily="34" charset="0"/>
                      </a:endParaRPr>
                    </a:p>
                  </a:txBody>
                  <a:tcPr marL="91439" marR="91439" marT="45729" marB="45729" anchor="ctr"/>
                </a:tc>
                <a:tc>
                  <a:txBody>
                    <a:bodyPr/>
                    <a:lstStyle/>
                    <a:p>
                      <a:pPr algn="ctr"/>
                      <a:r>
                        <a:rPr lang="fr-FR" sz="1400" b="1" dirty="0" smtClean="0">
                          <a:latin typeface="Arial Narrow" pitchFamily="34" charset="0"/>
                        </a:rPr>
                        <a:t>DENY</a:t>
                      </a:r>
                      <a:endParaRPr lang="fr-FR" sz="1400" b="1" dirty="0">
                        <a:latin typeface="Arial Narrow" pitchFamily="34" charset="0"/>
                      </a:endParaRPr>
                    </a:p>
                  </a:txBody>
                  <a:tcPr marL="91439" marR="91439" marT="45729" marB="45729" anchor="ctr"/>
                </a:tc>
                <a:tc>
                  <a:txBody>
                    <a:bodyPr/>
                    <a:lstStyle/>
                    <a:p>
                      <a:pPr algn="ctr"/>
                      <a:r>
                        <a:rPr lang="fr-FR" sz="1400" b="1" dirty="0" smtClean="0">
                          <a:latin typeface="Arial Narrow" pitchFamily="34" charset="0"/>
                        </a:rPr>
                        <a:t>Bloque tout</a:t>
                      </a:r>
                      <a:endParaRPr lang="fr-FR" sz="1400" b="1" dirty="0">
                        <a:latin typeface="Arial Narrow" pitchFamily="34" charset="0"/>
                      </a:endParaRPr>
                    </a:p>
                  </a:txBody>
                  <a:tcPr marL="91439" marR="91439" marT="45729" marB="45729" anchor="ctr"/>
                </a:tc>
              </a:tr>
            </a:tbl>
          </a:graphicData>
        </a:graphic>
      </p:graphicFrame>
      <p:graphicFrame>
        <p:nvGraphicFramePr>
          <p:cNvPr id="7" name="Tableau 6"/>
          <p:cNvGraphicFramePr>
            <a:graphicFrameLocks noGrp="1"/>
          </p:cNvGraphicFramePr>
          <p:nvPr/>
        </p:nvGraphicFramePr>
        <p:xfrm>
          <a:off x="285750" y="4143375"/>
          <a:ext cx="8572500" cy="1911349"/>
        </p:xfrm>
        <a:graphic>
          <a:graphicData uri="http://schemas.openxmlformats.org/drawingml/2006/table">
            <a:tbl>
              <a:tblPr firstRow="1" bandRow="1">
                <a:tableStyleId>{5C22544A-7EE6-4342-B048-85BDC9FD1C3A}</a:tableStyleId>
              </a:tblPr>
              <a:tblGrid>
                <a:gridCol w="1428750"/>
                <a:gridCol w="1428750"/>
                <a:gridCol w="1428750"/>
                <a:gridCol w="1428750"/>
                <a:gridCol w="1428750"/>
                <a:gridCol w="1428750"/>
              </a:tblGrid>
              <a:tr h="428485">
                <a:tc>
                  <a:txBody>
                    <a:bodyPr/>
                    <a:lstStyle/>
                    <a:p>
                      <a:pPr algn="ctr"/>
                      <a:r>
                        <a:rPr lang="fr-FR" sz="1400" b="1" dirty="0" smtClean="0"/>
                        <a:t>Source</a:t>
                      </a:r>
                      <a:endParaRPr lang="fr-FR" sz="1400" b="1" dirty="0"/>
                    </a:p>
                  </a:txBody>
                  <a:tcPr marL="91439" marR="91439" marT="45705" marB="45705" anchor="ctr"/>
                </a:tc>
                <a:tc>
                  <a:txBody>
                    <a:bodyPr/>
                    <a:lstStyle/>
                    <a:p>
                      <a:pPr algn="ctr"/>
                      <a:r>
                        <a:rPr lang="fr-FR" sz="1400" b="1" dirty="0" smtClean="0"/>
                        <a:t>Destination</a:t>
                      </a:r>
                      <a:endParaRPr lang="fr-FR" sz="1400" b="1" dirty="0"/>
                    </a:p>
                  </a:txBody>
                  <a:tcPr marL="91439" marR="91439" marT="45705" marB="45705" anchor="ctr"/>
                </a:tc>
                <a:tc>
                  <a:txBody>
                    <a:bodyPr/>
                    <a:lstStyle/>
                    <a:p>
                      <a:pPr algn="ctr"/>
                      <a:r>
                        <a:rPr lang="fr-FR" sz="1400" b="1" dirty="0" smtClean="0"/>
                        <a:t>Port source</a:t>
                      </a:r>
                      <a:endParaRPr lang="fr-FR" sz="1400" b="1" dirty="0"/>
                    </a:p>
                  </a:txBody>
                  <a:tcPr marL="91439" marR="91439" marT="45705" marB="45705" anchor="ctr"/>
                </a:tc>
                <a:tc>
                  <a:txBody>
                    <a:bodyPr/>
                    <a:lstStyle/>
                    <a:p>
                      <a:pPr algn="ctr"/>
                      <a:r>
                        <a:rPr lang="fr-FR" sz="1400" b="1" dirty="0" smtClean="0"/>
                        <a:t>Port destination</a:t>
                      </a:r>
                      <a:endParaRPr lang="fr-FR" sz="1400" b="1" dirty="0"/>
                    </a:p>
                  </a:txBody>
                  <a:tcPr marL="91439" marR="91439" marT="45705" marB="45705" anchor="ctr"/>
                </a:tc>
                <a:tc>
                  <a:txBody>
                    <a:bodyPr/>
                    <a:lstStyle/>
                    <a:p>
                      <a:pPr algn="ctr"/>
                      <a:r>
                        <a:rPr lang="fr-FR" sz="1400" b="1" dirty="0" smtClean="0"/>
                        <a:t>Action</a:t>
                      </a:r>
                      <a:endParaRPr lang="fr-FR" sz="1400" b="1" dirty="0"/>
                    </a:p>
                  </a:txBody>
                  <a:tcPr marL="91439" marR="91439" marT="45705" marB="45705"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400" b="1" dirty="0" smtClean="0"/>
                        <a:t>Commentaire</a:t>
                      </a:r>
                    </a:p>
                  </a:txBody>
                  <a:tcPr marL="91439" marR="91439" marT="45705" marB="45705" anchor="ctr"/>
                </a:tc>
              </a:tr>
              <a:tr h="3707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400" b="1" dirty="0" smtClean="0">
                        <a:latin typeface="Arial Narrow" pitchFamily="34" charset="0"/>
                      </a:endParaRPr>
                    </a:p>
                  </a:txBody>
                  <a:tcPr marL="91439" marR="91439" marT="45705" marB="45705" anchor="ctr"/>
                </a:tc>
                <a:tc>
                  <a:txBody>
                    <a:bodyPr/>
                    <a:lstStyle/>
                    <a:p>
                      <a:pPr algn="ctr"/>
                      <a:endParaRPr lang="fr-FR" sz="1400" b="1" dirty="0">
                        <a:latin typeface="Arial Narrow" pitchFamily="34" charset="0"/>
                      </a:endParaRPr>
                    </a:p>
                  </a:txBody>
                  <a:tcPr marL="91439" marR="91439" marT="45705" marB="45705" anchor="ctr"/>
                </a:tc>
                <a:tc>
                  <a:txBody>
                    <a:bodyPr/>
                    <a:lstStyle/>
                    <a:p>
                      <a:pPr algn="ctr"/>
                      <a:endParaRPr lang="fr-FR" sz="1400" b="1" dirty="0">
                        <a:latin typeface="Arial Narrow" pitchFamily="34" charset="0"/>
                      </a:endParaRPr>
                    </a:p>
                  </a:txBody>
                  <a:tcPr marL="91439" marR="91439" marT="45705" marB="45705" anchor="ctr"/>
                </a:tc>
                <a:tc>
                  <a:txBody>
                    <a:bodyPr/>
                    <a:lstStyle/>
                    <a:p>
                      <a:pPr algn="ctr"/>
                      <a:endParaRPr lang="fr-FR" sz="1400" b="1" dirty="0">
                        <a:latin typeface="Arial Narrow" pitchFamily="34" charset="0"/>
                      </a:endParaRPr>
                    </a:p>
                  </a:txBody>
                  <a:tcPr marL="91439" marR="91439" marT="45705" marB="45705" anchor="ctr"/>
                </a:tc>
                <a:tc>
                  <a:txBody>
                    <a:bodyPr/>
                    <a:lstStyle/>
                    <a:p>
                      <a:pPr algn="ctr"/>
                      <a:endParaRPr lang="fr-FR" sz="1400" b="1" dirty="0">
                        <a:latin typeface="Arial Narrow" pitchFamily="34" charset="0"/>
                      </a:endParaRPr>
                    </a:p>
                  </a:txBody>
                  <a:tcPr marL="91439" marR="91439" marT="45705" marB="45705" anchor="ctr"/>
                </a:tc>
                <a:tc>
                  <a:txBody>
                    <a:bodyPr/>
                    <a:lstStyle/>
                    <a:p>
                      <a:pPr algn="ctr"/>
                      <a:endParaRPr lang="fr-FR" sz="1400" b="1" dirty="0">
                        <a:latin typeface="Arial Narrow" pitchFamily="34" charset="0"/>
                      </a:endParaRPr>
                    </a:p>
                  </a:txBody>
                  <a:tcPr marL="91439" marR="91439" marT="45705" marB="45705" anchor="ctr"/>
                </a:tc>
              </a:tr>
              <a:tr h="3707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400" b="1" dirty="0" smtClean="0">
                        <a:latin typeface="Arial Narrow" pitchFamily="34" charset="0"/>
                      </a:endParaRPr>
                    </a:p>
                  </a:txBody>
                  <a:tcPr marL="91439" marR="91439" marT="45705" marB="45705" anchor="ctr"/>
                </a:tc>
                <a:tc>
                  <a:txBody>
                    <a:bodyPr/>
                    <a:lstStyle/>
                    <a:p>
                      <a:pPr algn="ctr"/>
                      <a:endParaRPr lang="fr-FR" sz="1400" b="1" dirty="0">
                        <a:latin typeface="Arial Narrow" pitchFamily="34" charset="0"/>
                      </a:endParaRPr>
                    </a:p>
                  </a:txBody>
                  <a:tcPr marL="91439" marR="91439" marT="45705" marB="45705" anchor="ctr"/>
                </a:tc>
                <a:tc>
                  <a:txBody>
                    <a:bodyPr/>
                    <a:lstStyle/>
                    <a:p>
                      <a:pPr algn="ctr"/>
                      <a:endParaRPr lang="fr-FR" sz="1400" b="1" dirty="0">
                        <a:latin typeface="Arial Narrow" pitchFamily="34" charset="0"/>
                      </a:endParaRPr>
                    </a:p>
                  </a:txBody>
                  <a:tcPr marL="91439" marR="91439" marT="45705" marB="45705"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400" b="1" dirty="0" smtClean="0">
                        <a:latin typeface="Arial Narrow" pitchFamily="34" charset="0"/>
                      </a:endParaRPr>
                    </a:p>
                  </a:txBody>
                  <a:tcPr marL="91439" marR="91439" marT="45705" marB="45705" anchor="ctr"/>
                </a:tc>
                <a:tc>
                  <a:txBody>
                    <a:bodyPr/>
                    <a:lstStyle/>
                    <a:p>
                      <a:pPr algn="ctr"/>
                      <a:endParaRPr lang="fr-FR" sz="1400" b="1" dirty="0">
                        <a:latin typeface="Arial Narrow" pitchFamily="34" charset="0"/>
                      </a:endParaRPr>
                    </a:p>
                  </a:txBody>
                  <a:tcPr marL="91439" marR="91439" marT="45705" marB="45705" anchor="ctr"/>
                </a:tc>
                <a:tc>
                  <a:txBody>
                    <a:bodyPr/>
                    <a:lstStyle/>
                    <a:p>
                      <a:pPr algn="ctr"/>
                      <a:endParaRPr lang="fr-FR" sz="1400" b="1" dirty="0">
                        <a:latin typeface="Arial Narrow" pitchFamily="34" charset="0"/>
                      </a:endParaRPr>
                    </a:p>
                  </a:txBody>
                  <a:tcPr marL="91439" marR="91439" marT="45705" marB="45705" anchor="ctr"/>
                </a:tc>
              </a:tr>
              <a:tr h="3707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400" b="1" dirty="0" smtClean="0">
                        <a:latin typeface="Arial Narrow" pitchFamily="34" charset="0"/>
                      </a:endParaRPr>
                    </a:p>
                  </a:txBody>
                  <a:tcPr marL="91439" marR="91439" marT="45705" marB="45705" anchor="ctr"/>
                </a:tc>
                <a:tc>
                  <a:txBody>
                    <a:bodyPr/>
                    <a:lstStyle/>
                    <a:p>
                      <a:pPr algn="ctr"/>
                      <a:endParaRPr lang="fr-FR" sz="1400" b="1" dirty="0">
                        <a:latin typeface="Arial Narrow" pitchFamily="34" charset="0"/>
                      </a:endParaRPr>
                    </a:p>
                  </a:txBody>
                  <a:tcPr marL="91439" marR="91439" marT="45705" marB="45705" anchor="ctr"/>
                </a:tc>
                <a:tc>
                  <a:txBody>
                    <a:bodyPr/>
                    <a:lstStyle/>
                    <a:p>
                      <a:pPr algn="ctr"/>
                      <a:endParaRPr lang="fr-FR" sz="1400" b="1" dirty="0">
                        <a:latin typeface="Arial Narrow" pitchFamily="34" charset="0"/>
                      </a:endParaRPr>
                    </a:p>
                  </a:txBody>
                  <a:tcPr marL="91439" marR="91439" marT="45705" marB="45705" anchor="ctr"/>
                </a:tc>
                <a:tc>
                  <a:txBody>
                    <a:bodyPr/>
                    <a:lstStyle/>
                    <a:p>
                      <a:pPr algn="ctr"/>
                      <a:endParaRPr lang="fr-FR" sz="1400" b="1" dirty="0">
                        <a:latin typeface="Arial Narrow" pitchFamily="34" charset="0"/>
                      </a:endParaRPr>
                    </a:p>
                  </a:txBody>
                  <a:tcPr marL="91439" marR="91439" marT="45705" marB="45705" anchor="ctr"/>
                </a:tc>
                <a:tc>
                  <a:txBody>
                    <a:bodyPr/>
                    <a:lstStyle/>
                    <a:p>
                      <a:pPr algn="ctr"/>
                      <a:endParaRPr lang="fr-FR" sz="1400" b="1" dirty="0">
                        <a:latin typeface="Arial Narrow" pitchFamily="34" charset="0"/>
                      </a:endParaRPr>
                    </a:p>
                  </a:txBody>
                  <a:tcPr marL="91439" marR="91439" marT="45705" marB="45705" anchor="ctr"/>
                </a:tc>
                <a:tc>
                  <a:txBody>
                    <a:bodyPr/>
                    <a:lstStyle/>
                    <a:p>
                      <a:pPr algn="ctr"/>
                      <a:endParaRPr lang="fr-FR" sz="1400" b="1" dirty="0">
                        <a:latin typeface="Arial Narrow" pitchFamily="34" charset="0"/>
                      </a:endParaRPr>
                    </a:p>
                  </a:txBody>
                  <a:tcPr marL="91439" marR="91439" marT="45705" marB="45705" anchor="ctr"/>
                </a:tc>
              </a:tr>
              <a:tr h="3707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400" b="1" dirty="0" smtClean="0">
                          <a:latin typeface="Arial Narrow" pitchFamily="34" charset="0"/>
                        </a:rPr>
                        <a:t>*</a:t>
                      </a:r>
                    </a:p>
                  </a:txBody>
                  <a:tcPr marL="91439" marR="91439" marT="45705" marB="45705" anchor="ctr"/>
                </a:tc>
                <a:tc>
                  <a:txBody>
                    <a:bodyPr/>
                    <a:lstStyle/>
                    <a:p>
                      <a:pPr algn="ctr"/>
                      <a:r>
                        <a:rPr lang="fr-FR" sz="1400" b="1" dirty="0" smtClean="0">
                          <a:latin typeface="Arial Narrow" pitchFamily="34" charset="0"/>
                        </a:rPr>
                        <a:t>*</a:t>
                      </a:r>
                      <a:endParaRPr lang="fr-FR" sz="1400" b="1" dirty="0">
                        <a:latin typeface="Arial Narrow" pitchFamily="34" charset="0"/>
                      </a:endParaRPr>
                    </a:p>
                  </a:txBody>
                  <a:tcPr marL="91439" marR="91439" marT="45705" marB="45705" anchor="ctr"/>
                </a:tc>
                <a:tc>
                  <a:txBody>
                    <a:bodyPr/>
                    <a:lstStyle/>
                    <a:p>
                      <a:pPr algn="ctr"/>
                      <a:r>
                        <a:rPr lang="fr-FR" sz="1400" b="1" dirty="0" smtClean="0">
                          <a:latin typeface="Arial Narrow" pitchFamily="34" charset="0"/>
                        </a:rPr>
                        <a:t>*</a:t>
                      </a:r>
                      <a:endParaRPr lang="fr-FR" sz="1400" b="1" dirty="0">
                        <a:latin typeface="Arial Narrow" pitchFamily="34" charset="0"/>
                      </a:endParaRPr>
                    </a:p>
                  </a:txBody>
                  <a:tcPr marL="91439" marR="91439" marT="45705" marB="45705" anchor="ctr"/>
                </a:tc>
                <a:tc>
                  <a:txBody>
                    <a:bodyPr/>
                    <a:lstStyle/>
                    <a:p>
                      <a:pPr algn="ctr"/>
                      <a:r>
                        <a:rPr lang="fr-FR" sz="1400" b="1" dirty="0" smtClean="0">
                          <a:latin typeface="Arial Narrow" pitchFamily="34" charset="0"/>
                        </a:rPr>
                        <a:t>*</a:t>
                      </a:r>
                      <a:endParaRPr lang="fr-FR" sz="1400" b="1" dirty="0">
                        <a:latin typeface="Arial Narrow" pitchFamily="34" charset="0"/>
                      </a:endParaRPr>
                    </a:p>
                  </a:txBody>
                  <a:tcPr marL="91439" marR="91439" marT="45705" marB="45705" anchor="ctr"/>
                </a:tc>
                <a:tc>
                  <a:txBody>
                    <a:bodyPr/>
                    <a:lstStyle/>
                    <a:p>
                      <a:pPr algn="ctr"/>
                      <a:r>
                        <a:rPr lang="fr-FR" sz="1400" b="1" dirty="0" smtClean="0">
                          <a:latin typeface="Arial Narrow" pitchFamily="34" charset="0"/>
                        </a:rPr>
                        <a:t>DENY</a:t>
                      </a:r>
                      <a:endParaRPr lang="fr-FR" sz="1400" b="1" dirty="0">
                        <a:latin typeface="Arial Narrow" pitchFamily="34" charset="0"/>
                      </a:endParaRPr>
                    </a:p>
                  </a:txBody>
                  <a:tcPr marL="91439" marR="91439" marT="45705" marB="45705" anchor="ctr"/>
                </a:tc>
                <a:tc>
                  <a:txBody>
                    <a:bodyPr/>
                    <a:lstStyle/>
                    <a:p>
                      <a:pPr algn="ctr"/>
                      <a:r>
                        <a:rPr lang="fr-FR" sz="1400" b="1" dirty="0" smtClean="0">
                          <a:latin typeface="Arial Narrow" pitchFamily="34" charset="0"/>
                        </a:rPr>
                        <a:t>Bloque tout</a:t>
                      </a:r>
                      <a:endParaRPr lang="fr-FR" sz="1400" b="1" dirty="0">
                        <a:latin typeface="Arial Narrow" pitchFamily="34" charset="0"/>
                      </a:endParaRPr>
                    </a:p>
                  </a:txBody>
                  <a:tcPr marL="91439" marR="91439" marT="45705" marB="45705" anchor="ct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p:txBody>
          <a:bodyPr/>
          <a:lstStyle/>
          <a:p>
            <a:r>
              <a:rPr lang="fr-FR" dirty="0" smtClean="0"/>
              <a:t>Définition : méthodes permettant de transmettre des données de manière confidentielle. On applique aux données une transformation qui les rend incompréhensibles :</a:t>
            </a:r>
          </a:p>
          <a:p>
            <a:pPr lvl="1"/>
            <a:r>
              <a:rPr lang="fr-FR" sz="2000" dirty="0" smtClean="0"/>
              <a:t>Etape 1 : chiffrement qui donne un texte chiffré ou cryptogramme</a:t>
            </a:r>
          </a:p>
          <a:p>
            <a:pPr lvl="1"/>
            <a:r>
              <a:rPr lang="fr-FR" sz="2000" dirty="0" smtClean="0"/>
              <a:t>Etape 2 : déchiffrement </a:t>
            </a:r>
          </a:p>
          <a:p>
            <a:pPr marL="457200" lvl="1" indent="0">
              <a:buNone/>
            </a:pPr>
            <a:endParaRPr lang="fr-FR" dirty="0" smtClean="0"/>
          </a:p>
          <a:p>
            <a:pPr marL="457200" lvl="1" indent="0">
              <a:buNone/>
            </a:pPr>
            <a:r>
              <a:rPr lang="fr-FR" dirty="0" smtClean="0"/>
              <a:t>Les transformations : des fonctions mathématiques appelés algorithmes cryptographiques dépendant d’un paramètre appelé clef.</a:t>
            </a:r>
            <a:endParaRPr lang="fr-FR" dirty="0"/>
          </a:p>
        </p:txBody>
      </p:sp>
      <p:sp>
        <p:nvSpPr>
          <p:cNvPr id="4" name="Titre 3"/>
          <p:cNvSpPr>
            <a:spLocks noGrp="1"/>
          </p:cNvSpPr>
          <p:nvPr>
            <p:ph type="title"/>
          </p:nvPr>
        </p:nvSpPr>
        <p:spPr/>
        <p:txBody>
          <a:bodyPr/>
          <a:lstStyle/>
          <a:p>
            <a:r>
              <a:rPr lang="fr-FR" dirty="0" smtClean="0"/>
              <a:t>Terminologie</a:t>
            </a:r>
            <a:endParaRPr lang="fr-FR" dirty="0"/>
          </a:p>
        </p:txBody>
      </p:sp>
      <p:sp>
        <p:nvSpPr>
          <p:cNvPr id="3" name="Espace réservé du numéro de diapositive 2"/>
          <p:cNvSpPr>
            <a:spLocks noGrp="1"/>
          </p:cNvSpPr>
          <p:nvPr>
            <p:ph type="sldNum" sz="quarter" idx="10"/>
          </p:nvPr>
        </p:nvSpPr>
        <p:spPr/>
        <p:txBody>
          <a:bodyPr/>
          <a:lstStyle/>
          <a:p>
            <a:fld id="{DC85BC19-4254-4530-8FC3-8B4EFEC46A22}" type="slidenum">
              <a:rPr lang="fr-FR" smtClean="0"/>
              <a:pPr/>
              <a:t>4</a:t>
            </a:fld>
            <a:endParaRPr lang="fr-FR"/>
          </a:p>
        </p:txBody>
      </p:sp>
    </p:spTree>
    <p:extLst>
      <p:ext uri="{BB962C8B-B14F-4D97-AF65-F5344CB8AC3E}">
        <p14:creationId xmlns:p14="http://schemas.microsoft.com/office/powerpoint/2010/main" val="30237830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lnSpcReduction="10000"/>
          </a:bodyPr>
          <a:lstStyle/>
          <a:p>
            <a:r>
              <a:rPr lang="fr-FR" dirty="0" smtClean="0"/>
              <a:t>But : </a:t>
            </a:r>
          </a:p>
          <a:p>
            <a:pPr lvl="1"/>
            <a:r>
              <a:rPr lang="fr-FR" dirty="0" smtClean="0"/>
              <a:t>Confidentialité</a:t>
            </a:r>
          </a:p>
          <a:p>
            <a:pPr lvl="1"/>
            <a:r>
              <a:rPr lang="fr-FR" dirty="0" smtClean="0"/>
              <a:t>Intégrité</a:t>
            </a:r>
          </a:p>
          <a:p>
            <a:pPr lvl="1"/>
            <a:r>
              <a:rPr lang="fr-FR" dirty="0" smtClean="0"/>
              <a:t>Authentification de l’origine des données ou d’un tiers</a:t>
            </a:r>
          </a:p>
          <a:p>
            <a:pPr lvl="1"/>
            <a:r>
              <a:rPr lang="fr-FR" dirty="0" smtClean="0"/>
              <a:t>Non-répudiation</a:t>
            </a:r>
          </a:p>
          <a:p>
            <a:pPr lvl="1"/>
            <a:r>
              <a:rPr lang="fr-FR" dirty="0" smtClean="0"/>
              <a:t>…</a:t>
            </a:r>
          </a:p>
          <a:p>
            <a:r>
              <a:rPr lang="fr-FR" dirty="0" smtClean="0"/>
              <a:t>Moyens</a:t>
            </a:r>
          </a:p>
          <a:p>
            <a:pPr lvl="1"/>
            <a:r>
              <a:rPr lang="fr-FR" dirty="0" smtClean="0"/>
              <a:t>Chiffrement</a:t>
            </a:r>
          </a:p>
          <a:p>
            <a:pPr lvl="1"/>
            <a:r>
              <a:rPr lang="fr-FR" dirty="0" smtClean="0"/>
              <a:t>Scellement et signature</a:t>
            </a:r>
          </a:p>
          <a:p>
            <a:pPr lvl="1"/>
            <a:r>
              <a:rPr lang="fr-FR" dirty="0" smtClean="0"/>
              <a:t>Protocoles d’authentification mutuelle avec échange de clefs</a:t>
            </a:r>
          </a:p>
          <a:p>
            <a:pPr lvl="1"/>
            <a:r>
              <a:rPr lang="fr-FR" dirty="0" smtClean="0"/>
              <a:t>…</a:t>
            </a:r>
            <a:endParaRPr lang="fr-FR" dirty="0"/>
          </a:p>
        </p:txBody>
      </p:sp>
      <p:sp>
        <p:nvSpPr>
          <p:cNvPr id="3" name="Titre 2"/>
          <p:cNvSpPr>
            <a:spLocks noGrp="1"/>
          </p:cNvSpPr>
          <p:nvPr>
            <p:ph type="title"/>
          </p:nvPr>
        </p:nvSpPr>
        <p:spPr/>
        <p:txBody>
          <a:bodyPr/>
          <a:lstStyle/>
          <a:p>
            <a:r>
              <a:rPr lang="fr-FR" dirty="0"/>
              <a:t>Terminologie</a:t>
            </a:r>
          </a:p>
        </p:txBody>
      </p:sp>
      <p:sp>
        <p:nvSpPr>
          <p:cNvPr id="4" name="Espace réservé du numéro de diapositive 3"/>
          <p:cNvSpPr>
            <a:spLocks noGrp="1"/>
          </p:cNvSpPr>
          <p:nvPr>
            <p:ph type="sldNum" sz="quarter" idx="10"/>
          </p:nvPr>
        </p:nvSpPr>
        <p:spPr/>
        <p:txBody>
          <a:bodyPr/>
          <a:lstStyle/>
          <a:p>
            <a:fld id="{B3F2952A-393C-4893-B8AA-FB1536615068}" type="slidenum">
              <a:rPr lang="fr-FR" smtClean="0"/>
              <a:pPr/>
              <a:t>5</a:t>
            </a:fld>
            <a:endParaRPr lang="fr-FR"/>
          </a:p>
        </p:txBody>
      </p:sp>
    </p:spTree>
    <p:extLst>
      <p:ext uri="{BB962C8B-B14F-4D97-AF65-F5344CB8AC3E}">
        <p14:creationId xmlns:p14="http://schemas.microsoft.com/office/powerpoint/2010/main" val="33295418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On utilise 2 types algorithmes cryptographiques. L’algorithme </a:t>
            </a:r>
            <a:r>
              <a:rPr lang="fr-FR" dirty="0"/>
              <a:t>est en général public, et le secret du chiffre dépend d’un paramètre appelé clé.</a:t>
            </a:r>
          </a:p>
          <a:p>
            <a:pPr lvl="1">
              <a:defRPr/>
            </a:pPr>
            <a:endParaRPr lang="fr-FR" dirty="0"/>
          </a:p>
          <a:p>
            <a:pPr lvl="1">
              <a:defRPr/>
            </a:pPr>
            <a:r>
              <a:rPr lang="fr-FR" dirty="0" smtClean="0"/>
              <a:t>Algorithmes symétriques ou à clé privé</a:t>
            </a:r>
          </a:p>
          <a:p>
            <a:pPr lvl="1">
              <a:defRPr/>
            </a:pPr>
            <a:endParaRPr lang="fr-FR" dirty="0" smtClean="0"/>
          </a:p>
          <a:p>
            <a:pPr lvl="1">
              <a:defRPr/>
            </a:pPr>
            <a:r>
              <a:rPr lang="fr-FR" dirty="0" smtClean="0"/>
              <a:t>Algorithmes asymétriques ou à clef publique</a:t>
            </a:r>
          </a:p>
          <a:p>
            <a:pPr lvl="2">
              <a:defRPr/>
            </a:pPr>
            <a:r>
              <a:rPr lang="fr-FR" dirty="0" smtClean="0"/>
              <a:t>Echange de clefs </a:t>
            </a:r>
            <a:r>
              <a:rPr lang="fr-FR" dirty="0" smtClean="0"/>
              <a:t>publiques</a:t>
            </a:r>
            <a:endParaRPr lang="fr-FR" dirty="0" smtClean="0"/>
          </a:p>
          <a:p>
            <a:pPr lvl="2">
              <a:defRPr/>
            </a:pPr>
            <a:r>
              <a:rPr lang="fr-FR" dirty="0" smtClean="0"/>
              <a:t>Signature</a:t>
            </a:r>
            <a:endParaRPr lang="fr-FR" dirty="0"/>
          </a:p>
        </p:txBody>
      </p:sp>
      <p:sp>
        <p:nvSpPr>
          <p:cNvPr id="3" name="Titre 2"/>
          <p:cNvSpPr>
            <a:spLocks noGrp="1"/>
          </p:cNvSpPr>
          <p:nvPr>
            <p:ph type="title"/>
          </p:nvPr>
        </p:nvSpPr>
        <p:spPr/>
        <p:txBody>
          <a:bodyPr/>
          <a:lstStyle/>
          <a:p>
            <a:r>
              <a:rPr lang="fr-FR" dirty="0" smtClean="0"/>
              <a:t>Algorithme de chiffrement</a:t>
            </a:r>
            <a:endParaRPr lang="fr-FR" dirty="0"/>
          </a:p>
        </p:txBody>
      </p:sp>
      <p:sp>
        <p:nvSpPr>
          <p:cNvPr id="4" name="Espace réservé du numéro de diapositive 3"/>
          <p:cNvSpPr>
            <a:spLocks noGrp="1"/>
          </p:cNvSpPr>
          <p:nvPr>
            <p:ph type="sldNum" sz="quarter" idx="10"/>
          </p:nvPr>
        </p:nvSpPr>
        <p:spPr/>
        <p:txBody>
          <a:bodyPr/>
          <a:lstStyle/>
          <a:p>
            <a:fld id="{B3F2952A-393C-4893-B8AA-FB1536615068}" type="slidenum">
              <a:rPr lang="fr-FR" smtClean="0"/>
              <a:pPr/>
              <a:t>6</a:t>
            </a:fld>
            <a:endParaRPr lang="fr-FR"/>
          </a:p>
        </p:txBody>
      </p:sp>
    </p:spTree>
    <p:extLst>
      <p:ext uri="{BB962C8B-B14F-4D97-AF65-F5344CB8AC3E}">
        <p14:creationId xmlns:p14="http://schemas.microsoft.com/office/powerpoint/2010/main" val="26153045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u contenu 1"/>
          <p:cNvSpPr>
            <a:spLocks noGrp="1"/>
          </p:cNvSpPr>
          <p:nvPr>
            <p:ph idx="1"/>
          </p:nvPr>
        </p:nvSpPr>
        <p:spPr>
          <a:xfrm>
            <a:off x="285750" y="1357313"/>
            <a:ext cx="8572500" cy="4786312"/>
          </a:xfrm>
        </p:spPr>
        <p:txBody>
          <a:bodyPr/>
          <a:lstStyle/>
          <a:p>
            <a:r>
              <a:rPr lang="fr-FR" sz="2000" dirty="0" smtClean="0"/>
              <a:t>Clef de chiffrement = clé de déchiffrement, elle doit rester secrète.</a:t>
            </a:r>
          </a:p>
          <a:p>
            <a:endParaRPr lang="fr-FR" dirty="0" smtClean="0"/>
          </a:p>
        </p:txBody>
      </p:sp>
      <p:sp>
        <p:nvSpPr>
          <p:cNvPr id="9219" name="Titre 2"/>
          <p:cNvSpPr>
            <a:spLocks noGrp="1"/>
          </p:cNvSpPr>
          <p:nvPr>
            <p:ph type="title"/>
          </p:nvPr>
        </p:nvSpPr>
        <p:spPr>
          <a:xfrm>
            <a:off x="285750" y="714375"/>
            <a:ext cx="8572500" cy="500063"/>
          </a:xfrm>
        </p:spPr>
        <p:txBody>
          <a:bodyPr/>
          <a:lstStyle/>
          <a:p>
            <a:r>
              <a:rPr lang="fr-FR" dirty="0" smtClean="0"/>
              <a:t>Algorithme </a:t>
            </a:r>
            <a:r>
              <a:rPr lang="fr-FR" dirty="0"/>
              <a:t>de </a:t>
            </a:r>
            <a:r>
              <a:rPr lang="fr-FR" dirty="0" smtClean="0"/>
              <a:t>chiffrement symétrique </a:t>
            </a:r>
            <a:r>
              <a:rPr lang="fr-FR" dirty="0"/>
              <a:t>ou à clé privé</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7D91984-9BC3-4301-9DE9-DB57A2AA66D7}" type="slidenum">
              <a:rPr lang="fr-FR">
                <a:solidFill>
                  <a:schemeClr val="bg1"/>
                </a:solidFill>
                <a:latin typeface="Calibri" panose="020F0502020204030204" pitchFamily="34" charset="0"/>
              </a:rPr>
              <a:pPr eaLnBrk="1" hangingPunct="1"/>
              <a:t>7</a:t>
            </a:fld>
            <a:endParaRPr lang="fr-FR">
              <a:solidFill>
                <a:schemeClr val="bg1"/>
              </a:solidFill>
              <a:latin typeface="Calibri" panose="020F0502020204030204" pitchFamily="34" charset="0"/>
            </a:endParaRPr>
          </a:p>
        </p:txBody>
      </p:sp>
      <p:pic>
        <p:nvPicPr>
          <p:cNvPr id="2" name="Image 1"/>
          <p:cNvPicPr>
            <a:picLocks noChangeAspect="1"/>
          </p:cNvPicPr>
          <p:nvPr/>
        </p:nvPicPr>
        <p:blipFill>
          <a:blip r:embed="rId2"/>
          <a:stretch>
            <a:fillRect/>
          </a:stretch>
        </p:blipFill>
        <p:spPr>
          <a:xfrm>
            <a:off x="285750" y="2125033"/>
            <a:ext cx="8572500" cy="3250872"/>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Clefs de chiffrement et de déchiffrement distinctes</a:t>
            </a:r>
          </a:p>
          <a:p>
            <a:pPr lvl="1"/>
            <a:r>
              <a:rPr lang="fr-FR" dirty="0" smtClean="0"/>
              <a:t>Connaitre la clé publique ne permet pas de retrouver la clef privé correspondante</a:t>
            </a:r>
          </a:p>
          <a:p>
            <a:pPr lvl="1"/>
            <a:r>
              <a:rPr lang="fr-FR" dirty="0" smtClean="0"/>
              <a:t>Algorithmes lents pour une utilisation intensive (chiffrements des données), souvent utilisés pour l’échange de clef, la signature.</a:t>
            </a:r>
          </a:p>
        </p:txBody>
      </p:sp>
      <p:sp>
        <p:nvSpPr>
          <p:cNvPr id="3" name="Titre 2"/>
          <p:cNvSpPr>
            <a:spLocks noGrp="1"/>
          </p:cNvSpPr>
          <p:nvPr>
            <p:ph type="title"/>
          </p:nvPr>
        </p:nvSpPr>
        <p:spPr/>
        <p:txBody>
          <a:bodyPr/>
          <a:lstStyle/>
          <a:p>
            <a:r>
              <a:rPr lang="fr-FR" dirty="0"/>
              <a:t>Algorithme de chiffrement</a:t>
            </a:r>
            <a:r>
              <a:rPr lang="fr-FR" dirty="0" smtClean="0"/>
              <a:t> asymétrique </a:t>
            </a:r>
            <a:r>
              <a:rPr lang="fr-FR" dirty="0"/>
              <a:t>ou à clef </a:t>
            </a:r>
            <a:r>
              <a:rPr lang="fr-FR" dirty="0" smtClean="0"/>
              <a:t>publique</a:t>
            </a:r>
            <a:endParaRPr lang="fr-FR" dirty="0"/>
          </a:p>
        </p:txBody>
      </p:sp>
      <p:sp>
        <p:nvSpPr>
          <p:cNvPr id="4" name="Espace réservé du numéro de diapositive 3"/>
          <p:cNvSpPr>
            <a:spLocks noGrp="1"/>
          </p:cNvSpPr>
          <p:nvPr>
            <p:ph type="sldNum" sz="quarter" idx="10"/>
          </p:nvPr>
        </p:nvSpPr>
        <p:spPr/>
        <p:txBody>
          <a:bodyPr/>
          <a:lstStyle/>
          <a:p>
            <a:fld id="{B3F2952A-393C-4893-B8AA-FB1536615068}" type="slidenum">
              <a:rPr lang="fr-FR" smtClean="0"/>
              <a:pPr/>
              <a:t>8</a:t>
            </a:fld>
            <a:endParaRPr lang="fr-FR"/>
          </a:p>
        </p:txBody>
      </p:sp>
    </p:spTree>
    <p:extLst>
      <p:ext uri="{BB962C8B-B14F-4D97-AF65-F5344CB8AC3E}">
        <p14:creationId xmlns:p14="http://schemas.microsoft.com/office/powerpoint/2010/main" val="28111865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285720" y="1357298"/>
            <a:ext cx="3697037" cy="4786346"/>
          </a:xfrm>
        </p:spPr>
        <p:txBody>
          <a:bodyPr/>
          <a:lstStyle/>
          <a:p>
            <a:pPr algn="just"/>
            <a:r>
              <a:rPr lang="fr-FR" dirty="0" smtClean="0"/>
              <a:t>Chiffrement</a:t>
            </a:r>
          </a:p>
          <a:p>
            <a:pPr lvl="1" algn="just"/>
            <a:r>
              <a:rPr lang="fr-FR" sz="2000" dirty="0" smtClean="0"/>
              <a:t>Clé publique utilisée pour le chiffrement, seul le détenteur de la clé privée peut déchiffrer.</a:t>
            </a:r>
            <a:endParaRPr lang="fr-FR" sz="2000" dirty="0"/>
          </a:p>
          <a:p>
            <a:pPr algn="just"/>
            <a:endParaRPr lang="fr-FR" dirty="0" smtClean="0"/>
          </a:p>
          <a:p>
            <a:pPr algn="just"/>
            <a:r>
              <a:rPr lang="fr-FR" dirty="0" smtClean="0"/>
              <a:t>Signature</a:t>
            </a:r>
          </a:p>
          <a:p>
            <a:pPr marL="742950" lvl="2" indent="-342900" algn="just">
              <a:buFont typeface="Arial" pitchFamily="34" charset="0"/>
              <a:buChar char="●"/>
            </a:pPr>
            <a:r>
              <a:rPr lang="fr-FR" dirty="0"/>
              <a:t>Clé </a:t>
            </a:r>
            <a:r>
              <a:rPr lang="fr-FR" dirty="0" smtClean="0"/>
              <a:t>privée </a:t>
            </a:r>
            <a:r>
              <a:rPr lang="fr-FR" dirty="0"/>
              <a:t>utilisée pour le chiffrement, seul le </a:t>
            </a:r>
            <a:r>
              <a:rPr lang="fr-FR" dirty="0" smtClean="0"/>
              <a:t>son détenteur peut chiffrer, mais tout le monde peut déchiffrer (et donc vérifier la signature).</a:t>
            </a:r>
            <a:endParaRPr lang="fr-FR" dirty="0"/>
          </a:p>
        </p:txBody>
      </p:sp>
      <p:sp>
        <p:nvSpPr>
          <p:cNvPr id="3" name="Titre 2"/>
          <p:cNvSpPr>
            <a:spLocks noGrp="1"/>
          </p:cNvSpPr>
          <p:nvPr>
            <p:ph type="title"/>
          </p:nvPr>
        </p:nvSpPr>
        <p:spPr/>
        <p:txBody>
          <a:bodyPr/>
          <a:lstStyle/>
          <a:p>
            <a:r>
              <a:rPr lang="fr-FR" dirty="0"/>
              <a:t>Algorithme de chiffrement asymétrique ou à clef publique</a:t>
            </a:r>
          </a:p>
        </p:txBody>
      </p:sp>
      <p:sp>
        <p:nvSpPr>
          <p:cNvPr id="4" name="Espace réservé du numéro de diapositive 3"/>
          <p:cNvSpPr>
            <a:spLocks noGrp="1"/>
          </p:cNvSpPr>
          <p:nvPr>
            <p:ph type="sldNum" sz="quarter" idx="10"/>
          </p:nvPr>
        </p:nvSpPr>
        <p:spPr/>
        <p:txBody>
          <a:bodyPr/>
          <a:lstStyle/>
          <a:p>
            <a:fld id="{B3F2952A-393C-4893-B8AA-FB1536615068}" type="slidenum">
              <a:rPr lang="fr-FR" smtClean="0"/>
              <a:pPr/>
              <a:t>9</a:t>
            </a:fld>
            <a:endParaRPr lang="fr-FR"/>
          </a:p>
        </p:txBody>
      </p:sp>
      <p:pic>
        <p:nvPicPr>
          <p:cNvPr id="5" name="Image 4"/>
          <p:cNvPicPr>
            <a:picLocks noChangeAspect="1"/>
          </p:cNvPicPr>
          <p:nvPr/>
        </p:nvPicPr>
        <p:blipFill>
          <a:blip r:embed="rId2"/>
          <a:stretch>
            <a:fillRect/>
          </a:stretch>
        </p:blipFill>
        <p:spPr>
          <a:xfrm>
            <a:off x="3982757" y="1357298"/>
            <a:ext cx="5014920" cy="2263774"/>
          </a:xfrm>
          <a:prstGeom prst="rect">
            <a:avLst/>
          </a:prstGeom>
        </p:spPr>
      </p:pic>
      <p:pic>
        <p:nvPicPr>
          <p:cNvPr id="6" name="Image 5"/>
          <p:cNvPicPr>
            <a:picLocks noChangeAspect="1"/>
          </p:cNvPicPr>
          <p:nvPr/>
        </p:nvPicPr>
        <p:blipFill>
          <a:blip r:embed="rId3"/>
          <a:stretch>
            <a:fillRect/>
          </a:stretch>
        </p:blipFill>
        <p:spPr>
          <a:xfrm>
            <a:off x="3982757" y="3763948"/>
            <a:ext cx="4875523" cy="2200849"/>
          </a:xfrm>
          <a:prstGeom prst="rect">
            <a:avLst/>
          </a:prstGeom>
        </p:spPr>
      </p:pic>
    </p:spTree>
    <p:extLst>
      <p:ext uri="{BB962C8B-B14F-4D97-AF65-F5344CB8AC3E}">
        <p14:creationId xmlns:p14="http://schemas.microsoft.com/office/powerpoint/2010/main" val="3507313533"/>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1562</TotalTime>
  <Words>1394</Words>
  <Application>Microsoft Office PowerPoint</Application>
  <PresentationFormat>Affichage à l'écran (4:3)</PresentationFormat>
  <Paragraphs>304</Paragraphs>
  <Slides>37</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37</vt:i4>
      </vt:variant>
    </vt:vector>
  </HeadingPairs>
  <TitlesOfParts>
    <vt:vector size="44" baseType="lpstr">
      <vt:lpstr>Arial</vt:lpstr>
      <vt:lpstr>Arial Narrow</vt:lpstr>
      <vt:lpstr>Calibri</vt:lpstr>
      <vt:lpstr>Courier New</vt:lpstr>
      <vt:lpstr>Times New Roman</vt:lpstr>
      <vt:lpstr>Wingdings</vt:lpstr>
      <vt:lpstr>Thème Office</vt:lpstr>
      <vt:lpstr>Présentation des technologies VPN Licence Pro SEICOM – Module 37</vt:lpstr>
      <vt:lpstr>SOMMAIRE</vt:lpstr>
      <vt:lpstr>CRYPTOGRAPHIE</vt:lpstr>
      <vt:lpstr>Terminologie</vt:lpstr>
      <vt:lpstr>Terminologie</vt:lpstr>
      <vt:lpstr>Algorithme de chiffrement</vt:lpstr>
      <vt:lpstr>Algorithme de chiffrement symétrique ou à clé privé</vt:lpstr>
      <vt:lpstr>Algorithme de chiffrement asymétrique ou à clef publique</vt:lpstr>
      <vt:lpstr>Algorithme de chiffrement asymétrique ou à clef publique</vt:lpstr>
      <vt:lpstr>Fonctions de hachage, signature, scellement</vt:lpstr>
      <vt:lpstr>Fonctions de hachage, signature, scellement</vt:lpstr>
      <vt:lpstr>Fonctions de hachage, signature, scellement</vt:lpstr>
      <vt:lpstr>Authentification mutuelle et échange de clefs de session</vt:lpstr>
      <vt:lpstr>Authentification mutuelle et échange de clefs de session</vt:lpstr>
      <vt:lpstr>Authentification mutuelle et échange de clefs de session</vt:lpstr>
      <vt:lpstr>Certificats</vt:lpstr>
      <vt:lpstr>Certificats</vt:lpstr>
      <vt:lpstr>LA BASE DES VPNS</vt:lpstr>
      <vt:lpstr>La problématique</vt:lpstr>
      <vt:lpstr>Définition</vt:lpstr>
      <vt:lpstr>Définition</vt:lpstr>
      <vt:lpstr>Définition</vt:lpstr>
      <vt:lpstr>Protocoles de tunnelisation couramment utilisés</vt:lpstr>
      <vt:lpstr>Protocoles de tunnelisation couramment utilisés</vt:lpstr>
      <vt:lpstr>Protocoles de tunnelisation couramment utilisés</vt:lpstr>
      <vt:lpstr>Protocoles de tunnelisation couramment utilisés</vt:lpstr>
      <vt:lpstr>TOPOLOGIE DES VPNS IPSEC</vt:lpstr>
      <vt:lpstr>Topologie des VPNs IPsec</vt:lpstr>
      <vt:lpstr>Topologie des VPNs IPsec</vt:lpstr>
      <vt:lpstr>Exemples et exercices</vt:lpstr>
      <vt:lpstr>VPN Site-To-Site</vt:lpstr>
      <vt:lpstr>VPN Site-To-Site</vt:lpstr>
      <vt:lpstr>VPN Site-To-Site</vt:lpstr>
      <vt:lpstr>VPN Site-To-Site</vt:lpstr>
      <vt:lpstr>VPN Client-To-Site (Exemple Dell Sonicwall)</vt:lpstr>
      <vt:lpstr>Exercice</vt:lpstr>
      <vt:lpstr>Exercice</vt:lpstr>
    </vt:vector>
  </TitlesOfParts>
  <Company>PENTASONIC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PENTASONIC</dc:title>
  <dc:subject>PENTASONIC</dc:subject>
  <dc:creator>PENTASONIC</dc:creator>
  <cp:keywords>PENTASONIC</cp:keywords>
  <cp:lastModifiedBy>Damien VERON</cp:lastModifiedBy>
  <cp:revision>193</cp:revision>
  <dcterms:created xsi:type="dcterms:W3CDTF">2008-09-22T10:12:24Z</dcterms:created>
  <dcterms:modified xsi:type="dcterms:W3CDTF">2013-01-15T08:22:26Z</dcterms:modified>
  <cp:category>PENTASONIC</cp:category>
  <cp:contentStatus>PENTASONIC</cp:contentStatus>
</cp:coreProperties>
</file>