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56" r:id="rId3"/>
    <p:sldId id="257" r:id="rId4"/>
    <p:sldId id="258"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21F181-7D41-423B-B85E-5B066FAD98E5}" v="113" dt="2025-05-21T09:48:23.2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44" d="100"/>
          <a:sy n="44" d="100"/>
        </p:scale>
        <p:origin x="1452" y="2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ng Pham Quang" userId="32d0652016b164bd" providerId="LiveId" clId="{1521F181-7D41-423B-B85E-5B066FAD98E5}"/>
    <pc:docChg chg="undo custSel addSld modSld sldOrd">
      <pc:chgData name="Hung Pham Quang" userId="32d0652016b164bd" providerId="LiveId" clId="{1521F181-7D41-423B-B85E-5B066FAD98E5}" dt="2025-05-21T09:48:23.244" v="3217" actId="167"/>
      <pc:docMkLst>
        <pc:docMk/>
      </pc:docMkLst>
      <pc:sldChg chg="addSp modSp mod">
        <pc:chgData name="Hung Pham Quang" userId="32d0652016b164bd" providerId="LiveId" clId="{1521F181-7D41-423B-B85E-5B066FAD98E5}" dt="2025-05-21T09:47:16.461" v="3205" actId="1076"/>
        <pc:sldMkLst>
          <pc:docMk/>
          <pc:sldMk cId="1533795244" sldId="256"/>
        </pc:sldMkLst>
        <pc:spChg chg="mod">
          <ac:chgData name="Hung Pham Quang" userId="32d0652016b164bd" providerId="LiveId" clId="{1521F181-7D41-423B-B85E-5B066FAD98E5}" dt="2025-05-21T09:46:49.779" v="3197" actId="14100"/>
          <ac:spMkLst>
            <pc:docMk/>
            <pc:sldMk cId="1533795244" sldId="256"/>
            <ac:spMk id="4" creationId="{468D67FC-0194-374C-862B-0288D711DD08}"/>
          </ac:spMkLst>
        </pc:spChg>
        <pc:graphicFrameChg chg="mod">
          <ac:chgData name="Hung Pham Quang" userId="32d0652016b164bd" providerId="LiveId" clId="{1521F181-7D41-423B-B85E-5B066FAD98E5}" dt="2025-05-21T09:40:53.806" v="3139" actId="1076"/>
          <ac:graphicFrameMkLst>
            <pc:docMk/>
            <pc:sldMk cId="1533795244" sldId="256"/>
            <ac:graphicFrameMk id="5" creationId="{C80ED727-2367-6CF8-A953-53B4F145925D}"/>
          </ac:graphicFrameMkLst>
        </pc:graphicFrameChg>
        <pc:picChg chg="add mod">
          <ac:chgData name="Hung Pham Quang" userId="32d0652016b164bd" providerId="LiveId" clId="{1521F181-7D41-423B-B85E-5B066FAD98E5}" dt="2025-05-21T09:40:42.692" v="3136" actId="1076"/>
          <ac:picMkLst>
            <pc:docMk/>
            <pc:sldMk cId="1533795244" sldId="256"/>
            <ac:picMk id="2050" creationId="{60BD6E46-038B-06B1-BE98-EAA4F0F305DD}"/>
          </ac:picMkLst>
        </pc:picChg>
        <pc:picChg chg="add mod">
          <ac:chgData name="Hung Pham Quang" userId="32d0652016b164bd" providerId="LiveId" clId="{1521F181-7D41-423B-B85E-5B066FAD98E5}" dt="2025-05-21T09:47:16.461" v="3205" actId="1076"/>
          <ac:picMkLst>
            <pc:docMk/>
            <pc:sldMk cId="1533795244" sldId="256"/>
            <ac:picMk id="2052" creationId="{89DC7DA7-0E4D-71C2-DA44-F8C1B8F5E5E4}"/>
          </ac:picMkLst>
        </pc:picChg>
      </pc:sldChg>
      <pc:sldChg chg="addSp modSp mod">
        <pc:chgData name="Hung Pham Quang" userId="32d0652016b164bd" providerId="LiveId" clId="{1521F181-7D41-423B-B85E-5B066FAD98E5}" dt="2025-05-21T09:47:10.538" v="3204" actId="1076"/>
        <pc:sldMkLst>
          <pc:docMk/>
          <pc:sldMk cId="770148932" sldId="257"/>
        </pc:sldMkLst>
        <pc:spChg chg="mod ord">
          <ac:chgData name="Hung Pham Quang" userId="32d0652016b164bd" providerId="LiveId" clId="{1521F181-7D41-423B-B85E-5B066FAD98E5}" dt="2025-05-21T09:42:17.777" v="3159" actId="1076"/>
          <ac:spMkLst>
            <pc:docMk/>
            <pc:sldMk cId="770148932" sldId="257"/>
            <ac:spMk id="2" creationId="{A5DC96C2-95BF-6408-9D3B-6A42BF98ACB6}"/>
          </ac:spMkLst>
        </pc:spChg>
        <pc:picChg chg="add mod">
          <ac:chgData name="Hung Pham Quang" userId="32d0652016b164bd" providerId="LiveId" clId="{1521F181-7D41-423B-B85E-5B066FAD98E5}" dt="2025-05-21T09:41:03.926" v="3141" actId="167"/>
          <ac:picMkLst>
            <pc:docMk/>
            <pc:sldMk cId="770148932" sldId="257"/>
            <ac:picMk id="4" creationId="{02B9E5A9-8304-F5BE-D15D-98C082DD6D03}"/>
          </ac:picMkLst>
        </pc:picChg>
        <pc:picChg chg="add mod">
          <ac:chgData name="Hung Pham Quang" userId="32d0652016b164bd" providerId="LiveId" clId="{1521F181-7D41-423B-B85E-5B066FAD98E5}" dt="2025-05-21T09:47:10.538" v="3204" actId="1076"/>
          <ac:picMkLst>
            <pc:docMk/>
            <pc:sldMk cId="770148932" sldId="257"/>
            <ac:picMk id="5" creationId="{E3C01002-32FD-B1E4-7ECF-F3794727FEB8}"/>
          </ac:picMkLst>
        </pc:picChg>
      </pc:sldChg>
      <pc:sldChg chg="addSp modSp mod">
        <pc:chgData name="Hung Pham Quang" userId="32d0652016b164bd" providerId="LiveId" clId="{1521F181-7D41-423B-B85E-5B066FAD98E5}" dt="2025-05-21T09:41:33.198" v="3146" actId="1076"/>
        <pc:sldMkLst>
          <pc:docMk/>
          <pc:sldMk cId="388568345" sldId="258"/>
        </pc:sldMkLst>
        <pc:spChg chg="mod">
          <ac:chgData name="Hung Pham Quang" userId="32d0652016b164bd" providerId="LiveId" clId="{1521F181-7D41-423B-B85E-5B066FAD98E5}" dt="2025-05-21T09:41:33.198" v="3146" actId="1076"/>
          <ac:spMkLst>
            <pc:docMk/>
            <pc:sldMk cId="388568345" sldId="258"/>
            <ac:spMk id="2" creationId="{D94DD674-F63E-7724-07F8-202042FBBAF4}"/>
          </ac:spMkLst>
        </pc:spChg>
        <pc:spChg chg="add mod">
          <ac:chgData name="Hung Pham Quang" userId="32d0652016b164bd" providerId="LiveId" clId="{1521F181-7D41-423B-B85E-5B066FAD98E5}" dt="2025-05-20T07:07:53.060" v="41" actId="123"/>
          <ac:spMkLst>
            <pc:docMk/>
            <pc:sldMk cId="388568345" sldId="258"/>
            <ac:spMk id="3" creationId="{B85D71C3-D108-B861-3593-C10986B94844}"/>
          </ac:spMkLst>
        </pc:spChg>
        <pc:spChg chg="add mod">
          <ac:chgData name="Hung Pham Quang" userId="32d0652016b164bd" providerId="LiveId" clId="{1521F181-7D41-423B-B85E-5B066FAD98E5}" dt="2025-05-20T07:07:53.060" v="41" actId="123"/>
          <ac:spMkLst>
            <pc:docMk/>
            <pc:sldMk cId="388568345" sldId="258"/>
            <ac:spMk id="4" creationId="{4DFDACB9-A396-5AF8-972E-97A8B6B95365}"/>
          </ac:spMkLst>
        </pc:spChg>
        <pc:spChg chg="add mod">
          <ac:chgData name="Hung Pham Quang" userId="32d0652016b164bd" providerId="LiveId" clId="{1521F181-7D41-423B-B85E-5B066FAD98E5}" dt="2025-05-20T07:07:53.060" v="41" actId="123"/>
          <ac:spMkLst>
            <pc:docMk/>
            <pc:sldMk cId="388568345" sldId="258"/>
            <ac:spMk id="5" creationId="{5395F529-4371-2DED-7496-C7103C095E90}"/>
          </ac:spMkLst>
        </pc:spChg>
        <pc:spChg chg="add mod">
          <ac:chgData name="Hung Pham Quang" userId="32d0652016b164bd" providerId="LiveId" clId="{1521F181-7D41-423B-B85E-5B066FAD98E5}" dt="2025-05-20T07:07:53.060" v="41" actId="123"/>
          <ac:spMkLst>
            <pc:docMk/>
            <pc:sldMk cId="388568345" sldId="258"/>
            <ac:spMk id="6" creationId="{A276FD5B-0A0E-C0A0-E3FA-FB9FD2056479}"/>
          </ac:spMkLst>
        </pc:spChg>
        <pc:spChg chg="add mod">
          <ac:chgData name="Hung Pham Quang" userId="32d0652016b164bd" providerId="LiveId" clId="{1521F181-7D41-423B-B85E-5B066FAD98E5}" dt="2025-05-20T07:28:40.762" v="77" actId="207"/>
          <ac:spMkLst>
            <pc:docMk/>
            <pc:sldMk cId="388568345" sldId="258"/>
            <ac:spMk id="7" creationId="{92FDF7C7-CB21-D6AA-CE02-602D021F7FE8}"/>
          </ac:spMkLst>
        </pc:spChg>
        <pc:spChg chg="add mod">
          <ac:chgData name="Hung Pham Quang" userId="32d0652016b164bd" providerId="LiveId" clId="{1521F181-7D41-423B-B85E-5B066FAD98E5}" dt="2025-05-20T07:28:40.762" v="77" actId="207"/>
          <ac:spMkLst>
            <pc:docMk/>
            <pc:sldMk cId="388568345" sldId="258"/>
            <ac:spMk id="8" creationId="{314D4767-1F9E-9589-94AD-931104011584}"/>
          </ac:spMkLst>
        </pc:spChg>
        <pc:spChg chg="add mod">
          <ac:chgData name="Hung Pham Quang" userId="32d0652016b164bd" providerId="LiveId" clId="{1521F181-7D41-423B-B85E-5B066FAD98E5}" dt="2025-05-20T07:28:40.762" v="77" actId="207"/>
          <ac:spMkLst>
            <pc:docMk/>
            <pc:sldMk cId="388568345" sldId="258"/>
            <ac:spMk id="9" creationId="{D52E3712-AC0A-EB7D-6B04-7223C37CCA83}"/>
          </ac:spMkLst>
        </pc:spChg>
        <pc:spChg chg="add mod">
          <ac:chgData name="Hung Pham Quang" userId="32d0652016b164bd" providerId="LiveId" clId="{1521F181-7D41-423B-B85E-5B066FAD98E5}" dt="2025-05-20T07:28:40.762" v="77" actId="207"/>
          <ac:spMkLst>
            <pc:docMk/>
            <pc:sldMk cId="388568345" sldId="258"/>
            <ac:spMk id="10" creationId="{E8631657-1D41-77BC-9F4A-89C664C76220}"/>
          </ac:spMkLst>
        </pc:spChg>
        <pc:picChg chg="add mod">
          <ac:chgData name="Hung Pham Quang" userId="32d0652016b164bd" providerId="LiveId" clId="{1521F181-7D41-423B-B85E-5B066FAD98E5}" dt="2025-05-21T09:41:11.625" v="3143" actId="171"/>
          <ac:picMkLst>
            <pc:docMk/>
            <pc:sldMk cId="388568345" sldId="258"/>
            <ac:picMk id="11" creationId="{A2E4D061-32CA-D1C4-6ED3-E5251D241028}"/>
          </ac:picMkLst>
        </pc:picChg>
      </pc:sldChg>
      <pc:sldChg chg="addSp modSp new mod">
        <pc:chgData name="Hung Pham Quang" userId="32d0652016b164bd" providerId="LiveId" clId="{1521F181-7D41-423B-B85E-5B066FAD98E5}" dt="2025-05-21T09:48:02.376" v="3214"/>
        <pc:sldMkLst>
          <pc:docMk/>
          <pc:sldMk cId="629330888" sldId="259"/>
        </pc:sldMkLst>
        <pc:spChg chg="add mod">
          <ac:chgData name="Hung Pham Quang" userId="32d0652016b164bd" providerId="LiveId" clId="{1521F181-7D41-423B-B85E-5B066FAD98E5}" dt="2025-05-21T09:42:03.557" v="3152" actId="1076"/>
          <ac:spMkLst>
            <pc:docMk/>
            <pc:sldMk cId="629330888" sldId="259"/>
            <ac:spMk id="2" creationId="{31590CD4-1008-BCD7-76AD-331E12EC4075}"/>
          </ac:spMkLst>
        </pc:spChg>
        <pc:graphicFrameChg chg="add mod modGraphic">
          <ac:chgData name="Hung Pham Quang" userId="32d0652016b164bd" providerId="LiveId" clId="{1521F181-7D41-423B-B85E-5B066FAD98E5}" dt="2025-05-20T07:42:22.107" v="501" actId="14100"/>
          <ac:graphicFrameMkLst>
            <pc:docMk/>
            <pc:sldMk cId="629330888" sldId="259"/>
            <ac:graphicFrameMk id="3" creationId="{F82C4068-9739-2244-A909-8ACE024E93EF}"/>
          </ac:graphicFrameMkLst>
        </pc:graphicFrameChg>
        <pc:picChg chg="add mod">
          <ac:chgData name="Hung Pham Quang" userId="32d0652016b164bd" providerId="LiveId" clId="{1521F181-7D41-423B-B85E-5B066FAD98E5}" dt="2025-05-21T09:41:44.798" v="3149" actId="167"/>
          <ac:picMkLst>
            <pc:docMk/>
            <pc:sldMk cId="629330888" sldId="259"/>
            <ac:picMk id="4" creationId="{C2153EE0-A025-BC63-90A8-13DB523E0C3C}"/>
          </ac:picMkLst>
        </pc:picChg>
        <pc:picChg chg="add mod">
          <ac:chgData name="Hung Pham Quang" userId="32d0652016b164bd" providerId="LiveId" clId="{1521F181-7D41-423B-B85E-5B066FAD98E5}" dt="2025-05-21T09:48:02.376" v="3214"/>
          <ac:picMkLst>
            <pc:docMk/>
            <pc:sldMk cId="629330888" sldId="259"/>
            <ac:picMk id="5" creationId="{2103B568-A3EA-DC71-8ED3-5732407B80D8}"/>
          </ac:picMkLst>
        </pc:picChg>
      </pc:sldChg>
      <pc:sldChg chg="addSp delSp modSp new mod">
        <pc:chgData name="Hung Pham Quang" userId="32d0652016b164bd" providerId="LiveId" clId="{1521F181-7D41-423B-B85E-5B066FAD98E5}" dt="2025-05-21T09:47:55.431" v="3213"/>
        <pc:sldMkLst>
          <pc:docMk/>
          <pc:sldMk cId="1907759813" sldId="260"/>
        </pc:sldMkLst>
        <pc:spChg chg="add mod">
          <ac:chgData name="Hung Pham Quang" userId="32d0652016b164bd" providerId="LiveId" clId="{1521F181-7D41-423B-B85E-5B066FAD98E5}" dt="2025-05-21T09:42:39.649" v="3173" actId="1076"/>
          <ac:spMkLst>
            <pc:docMk/>
            <pc:sldMk cId="1907759813" sldId="260"/>
            <ac:spMk id="2" creationId="{A1B8E427-B365-1194-B1C0-AD6EB6438396}"/>
          </ac:spMkLst>
        </pc:spChg>
        <pc:graphicFrameChg chg="add mod modGraphic">
          <ac:chgData name="Hung Pham Quang" userId="32d0652016b164bd" providerId="LiveId" clId="{1521F181-7D41-423B-B85E-5B066FAD98E5}" dt="2025-05-20T07:58:48.260" v="1687"/>
          <ac:graphicFrameMkLst>
            <pc:docMk/>
            <pc:sldMk cId="1907759813" sldId="260"/>
            <ac:graphicFrameMk id="3" creationId="{A0EDB041-B284-176D-EB85-3072EF00B653}"/>
          </ac:graphicFrameMkLst>
        </pc:graphicFrameChg>
        <pc:graphicFrameChg chg="add mod modGraphic">
          <ac:chgData name="Hung Pham Quang" userId="32d0652016b164bd" providerId="LiveId" clId="{1521F181-7D41-423B-B85E-5B066FAD98E5}" dt="2025-05-20T07:58:57.627" v="1690" actId="14100"/>
          <ac:graphicFrameMkLst>
            <pc:docMk/>
            <pc:sldMk cId="1907759813" sldId="260"/>
            <ac:graphicFrameMk id="4" creationId="{38988696-D566-BD80-9469-7218A4D23DD9}"/>
          </ac:graphicFrameMkLst>
        </pc:graphicFrameChg>
        <pc:graphicFrameChg chg="add mod modGraphic">
          <ac:chgData name="Hung Pham Quang" userId="32d0652016b164bd" providerId="LiveId" clId="{1521F181-7D41-423B-B85E-5B066FAD98E5}" dt="2025-05-20T07:59:52.941" v="1721" actId="2062"/>
          <ac:graphicFrameMkLst>
            <pc:docMk/>
            <pc:sldMk cId="1907759813" sldId="260"/>
            <ac:graphicFrameMk id="5" creationId="{C072C230-A963-F52A-FAB4-CCC4E296F0B8}"/>
          </ac:graphicFrameMkLst>
        </pc:graphicFrameChg>
        <pc:graphicFrameChg chg="add del mod">
          <ac:chgData name="Hung Pham Quang" userId="32d0652016b164bd" providerId="LiveId" clId="{1521F181-7D41-423B-B85E-5B066FAD98E5}" dt="2025-05-20T07:54:27.026" v="1339"/>
          <ac:graphicFrameMkLst>
            <pc:docMk/>
            <pc:sldMk cId="1907759813" sldId="260"/>
            <ac:graphicFrameMk id="6" creationId="{4B640B5A-65B1-356B-B24E-565363C38CB5}"/>
          </ac:graphicFrameMkLst>
        </pc:graphicFrameChg>
        <pc:graphicFrameChg chg="add del mod">
          <ac:chgData name="Hung Pham Quang" userId="32d0652016b164bd" providerId="LiveId" clId="{1521F181-7D41-423B-B85E-5B066FAD98E5}" dt="2025-05-20T07:54:42.289" v="1346"/>
          <ac:graphicFrameMkLst>
            <pc:docMk/>
            <pc:sldMk cId="1907759813" sldId="260"/>
            <ac:graphicFrameMk id="7" creationId="{BCE2593E-169D-A663-BE21-6ACDFFDFD38F}"/>
          </ac:graphicFrameMkLst>
        </pc:graphicFrameChg>
        <pc:picChg chg="add mod">
          <ac:chgData name="Hung Pham Quang" userId="32d0652016b164bd" providerId="LiveId" clId="{1521F181-7D41-423B-B85E-5B066FAD98E5}" dt="2025-05-21T09:42:47.257" v="3174" actId="1076"/>
          <ac:picMkLst>
            <pc:docMk/>
            <pc:sldMk cId="1907759813" sldId="260"/>
            <ac:picMk id="6" creationId="{BA3F97D1-785E-7212-1E92-4B9F23B0EF5A}"/>
          </ac:picMkLst>
        </pc:picChg>
        <pc:picChg chg="add mod">
          <ac:chgData name="Hung Pham Quang" userId="32d0652016b164bd" providerId="LiveId" clId="{1521F181-7D41-423B-B85E-5B066FAD98E5}" dt="2025-05-21T09:47:55.431" v="3213"/>
          <ac:picMkLst>
            <pc:docMk/>
            <pc:sldMk cId="1907759813" sldId="260"/>
            <ac:picMk id="7" creationId="{3C1F23C0-593E-EE40-37AB-DDD0E0BA0D0F}"/>
          </ac:picMkLst>
        </pc:picChg>
      </pc:sldChg>
      <pc:sldChg chg="addSp modSp new mod">
        <pc:chgData name="Hung Pham Quang" userId="32d0652016b164bd" providerId="LiveId" clId="{1521F181-7D41-423B-B85E-5B066FAD98E5}" dt="2025-05-21T09:48:23.244" v="3217" actId="167"/>
        <pc:sldMkLst>
          <pc:docMk/>
          <pc:sldMk cId="930081692" sldId="261"/>
        </pc:sldMkLst>
        <pc:spChg chg="add mod">
          <ac:chgData name="Hung Pham Quang" userId="32d0652016b164bd" providerId="LiveId" clId="{1521F181-7D41-423B-B85E-5B066FAD98E5}" dt="2025-05-21T09:43:02.871" v="3188" actId="1037"/>
          <ac:spMkLst>
            <pc:docMk/>
            <pc:sldMk cId="930081692" sldId="261"/>
            <ac:spMk id="2" creationId="{D2A2BCCD-D87A-9F38-F310-50ECFB51A4B8}"/>
          </ac:spMkLst>
        </pc:spChg>
        <pc:graphicFrameChg chg="add mod modGraphic">
          <ac:chgData name="Hung Pham Quang" userId="32d0652016b164bd" providerId="LiveId" clId="{1521F181-7D41-423B-B85E-5B066FAD98E5}" dt="2025-05-20T08:13:23.137" v="2932" actId="1076"/>
          <ac:graphicFrameMkLst>
            <pc:docMk/>
            <pc:sldMk cId="930081692" sldId="261"/>
            <ac:graphicFrameMk id="3" creationId="{A7ABE2F5-5A28-46D3-EA77-22BA0B5A1DF4}"/>
          </ac:graphicFrameMkLst>
        </pc:graphicFrameChg>
        <pc:graphicFrameChg chg="add mod modGraphic">
          <ac:chgData name="Hung Pham Quang" userId="32d0652016b164bd" providerId="LiveId" clId="{1521F181-7D41-423B-B85E-5B066FAD98E5}" dt="2025-05-21T09:43:37.386" v="3194" actId="20577"/>
          <ac:graphicFrameMkLst>
            <pc:docMk/>
            <pc:sldMk cId="930081692" sldId="261"/>
            <ac:graphicFrameMk id="4" creationId="{6E632208-3BEB-7ADB-BE6B-117C42402478}"/>
          </ac:graphicFrameMkLst>
        </pc:graphicFrameChg>
        <pc:picChg chg="add mod">
          <ac:chgData name="Hung Pham Quang" userId="32d0652016b164bd" providerId="LiveId" clId="{1521F181-7D41-423B-B85E-5B066FAD98E5}" dt="2025-05-21T09:43:18.982" v="3192" actId="1076"/>
          <ac:picMkLst>
            <pc:docMk/>
            <pc:sldMk cId="930081692" sldId="261"/>
            <ac:picMk id="5" creationId="{B422106C-B968-D218-8004-3E9EB3F6B344}"/>
          </ac:picMkLst>
        </pc:picChg>
        <pc:picChg chg="add mod">
          <ac:chgData name="Hung Pham Quang" userId="32d0652016b164bd" providerId="LiveId" clId="{1521F181-7D41-423B-B85E-5B066FAD98E5}" dt="2025-05-21T09:48:23.244" v="3217" actId="167"/>
          <ac:picMkLst>
            <pc:docMk/>
            <pc:sldMk cId="930081692" sldId="261"/>
            <ac:picMk id="6" creationId="{87716139-ED66-D5F0-25D8-A8F9C929C5B2}"/>
          </ac:picMkLst>
        </pc:picChg>
      </pc:sldChg>
      <pc:sldChg chg="addSp delSp modSp new ord setBg">
        <pc:chgData name="Hung Pham Quang" userId="32d0652016b164bd" providerId="LiveId" clId="{1521F181-7D41-423B-B85E-5B066FAD98E5}" dt="2025-05-21T09:39:31.504" v="3126"/>
        <pc:sldMkLst>
          <pc:docMk/>
          <pc:sldMk cId="1901726065" sldId="262"/>
        </pc:sldMkLst>
        <pc:picChg chg="add del mod">
          <ac:chgData name="Hung Pham Quang" userId="32d0652016b164bd" providerId="LiveId" clId="{1521F181-7D41-423B-B85E-5B066FAD98E5}" dt="2025-05-21T09:36:48.071" v="3116" actId="478"/>
          <ac:picMkLst>
            <pc:docMk/>
            <pc:sldMk cId="1901726065" sldId="262"/>
            <ac:picMk id="1026" creationId="{526CADD6-10DC-E2FD-5067-FCD0F03D6F13}"/>
          </ac:picMkLst>
        </pc:picChg>
        <pc:picChg chg="add del mod">
          <ac:chgData name="Hung Pham Quang" userId="32d0652016b164bd" providerId="LiveId" clId="{1521F181-7D41-423B-B85E-5B066FAD98E5}" dt="2025-05-21T09:38:36.632" v="3121" actId="478"/>
          <ac:picMkLst>
            <pc:docMk/>
            <pc:sldMk cId="1901726065" sldId="262"/>
            <ac:picMk id="1028" creationId="{5AFFD8E2-6ECF-AEEB-A1C4-5CC05E44546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89A06-B9BA-D5E4-2A52-0643AD798E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BA0630-F9A1-D612-5B02-D958C61F16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2A3413B-163A-352E-9949-8AD262627CE8}"/>
              </a:ext>
            </a:extLst>
          </p:cNvPr>
          <p:cNvSpPr>
            <a:spLocks noGrp="1"/>
          </p:cNvSpPr>
          <p:nvPr>
            <p:ph type="dt" sz="half" idx="10"/>
          </p:nvPr>
        </p:nvSpPr>
        <p:spPr/>
        <p:txBody>
          <a:bodyPr/>
          <a:lstStyle/>
          <a:p>
            <a:fld id="{60B42052-6195-420C-B573-AB3A49DC4BEF}" type="datetimeFigureOut">
              <a:rPr lang="en-US" smtClean="0"/>
              <a:t>5/21/2025</a:t>
            </a:fld>
            <a:endParaRPr lang="en-US"/>
          </a:p>
        </p:txBody>
      </p:sp>
      <p:sp>
        <p:nvSpPr>
          <p:cNvPr id="5" name="Footer Placeholder 4">
            <a:extLst>
              <a:ext uri="{FF2B5EF4-FFF2-40B4-BE49-F238E27FC236}">
                <a16:creationId xmlns:a16="http://schemas.microsoft.com/office/drawing/2014/main" id="{631BD99E-ABBA-8BD6-9924-AA7412B286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B23363-5773-CE60-FC3C-F24C7F1A9B4F}"/>
              </a:ext>
            </a:extLst>
          </p:cNvPr>
          <p:cNvSpPr>
            <a:spLocks noGrp="1"/>
          </p:cNvSpPr>
          <p:nvPr>
            <p:ph type="sldNum" sz="quarter" idx="12"/>
          </p:nvPr>
        </p:nvSpPr>
        <p:spPr/>
        <p:txBody>
          <a:bodyPr/>
          <a:lstStyle/>
          <a:p>
            <a:fld id="{0BDD8807-28F4-417D-B999-2925D2DB3D30}" type="slidenum">
              <a:rPr lang="en-US" smtClean="0"/>
              <a:t>‹#›</a:t>
            </a:fld>
            <a:endParaRPr lang="en-US"/>
          </a:p>
        </p:txBody>
      </p:sp>
    </p:spTree>
    <p:extLst>
      <p:ext uri="{BB962C8B-B14F-4D97-AF65-F5344CB8AC3E}">
        <p14:creationId xmlns:p14="http://schemas.microsoft.com/office/powerpoint/2010/main" val="3887629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F7F43-366F-3A7C-F833-75AB7993D9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F28E16-39E3-BDBE-B324-BAF386C6F1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ACEAA2-B0A4-C82C-657A-97848E0A7C01}"/>
              </a:ext>
            </a:extLst>
          </p:cNvPr>
          <p:cNvSpPr>
            <a:spLocks noGrp="1"/>
          </p:cNvSpPr>
          <p:nvPr>
            <p:ph type="dt" sz="half" idx="10"/>
          </p:nvPr>
        </p:nvSpPr>
        <p:spPr/>
        <p:txBody>
          <a:bodyPr/>
          <a:lstStyle/>
          <a:p>
            <a:fld id="{60B42052-6195-420C-B573-AB3A49DC4BEF}" type="datetimeFigureOut">
              <a:rPr lang="en-US" smtClean="0"/>
              <a:t>5/21/2025</a:t>
            </a:fld>
            <a:endParaRPr lang="en-US"/>
          </a:p>
        </p:txBody>
      </p:sp>
      <p:sp>
        <p:nvSpPr>
          <p:cNvPr id="5" name="Footer Placeholder 4">
            <a:extLst>
              <a:ext uri="{FF2B5EF4-FFF2-40B4-BE49-F238E27FC236}">
                <a16:creationId xmlns:a16="http://schemas.microsoft.com/office/drawing/2014/main" id="{E683FB4C-6051-BA25-509F-2B446B42CA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304DA-F360-0B3F-4403-920371BA56E1}"/>
              </a:ext>
            </a:extLst>
          </p:cNvPr>
          <p:cNvSpPr>
            <a:spLocks noGrp="1"/>
          </p:cNvSpPr>
          <p:nvPr>
            <p:ph type="sldNum" sz="quarter" idx="12"/>
          </p:nvPr>
        </p:nvSpPr>
        <p:spPr/>
        <p:txBody>
          <a:bodyPr/>
          <a:lstStyle/>
          <a:p>
            <a:fld id="{0BDD8807-28F4-417D-B999-2925D2DB3D30}" type="slidenum">
              <a:rPr lang="en-US" smtClean="0"/>
              <a:t>‹#›</a:t>
            </a:fld>
            <a:endParaRPr lang="en-US"/>
          </a:p>
        </p:txBody>
      </p:sp>
    </p:spTree>
    <p:extLst>
      <p:ext uri="{BB962C8B-B14F-4D97-AF65-F5344CB8AC3E}">
        <p14:creationId xmlns:p14="http://schemas.microsoft.com/office/powerpoint/2010/main" val="3910032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020CD1-BAD2-5194-F0BF-7D92EED130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0162D0-59FE-7225-4233-B663023260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A72444-AC72-8149-30DE-0A5CDC60F19A}"/>
              </a:ext>
            </a:extLst>
          </p:cNvPr>
          <p:cNvSpPr>
            <a:spLocks noGrp="1"/>
          </p:cNvSpPr>
          <p:nvPr>
            <p:ph type="dt" sz="half" idx="10"/>
          </p:nvPr>
        </p:nvSpPr>
        <p:spPr/>
        <p:txBody>
          <a:bodyPr/>
          <a:lstStyle/>
          <a:p>
            <a:fld id="{60B42052-6195-420C-B573-AB3A49DC4BEF}" type="datetimeFigureOut">
              <a:rPr lang="en-US" smtClean="0"/>
              <a:t>5/21/2025</a:t>
            </a:fld>
            <a:endParaRPr lang="en-US"/>
          </a:p>
        </p:txBody>
      </p:sp>
      <p:sp>
        <p:nvSpPr>
          <p:cNvPr id="5" name="Footer Placeholder 4">
            <a:extLst>
              <a:ext uri="{FF2B5EF4-FFF2-40B4-BE49-F238E27FC236}">
                <a16:creationId xmlns:a16="http://schemas.microsoft.com/office/drawing/2014/main" id="{3ED63F66-44E0-7999-7E16-EBBA4B53C9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DE8E86-82D3-9180-5997-B0028805DBD8}"/>
              </a:ext>
            </a:extLst>
          </p:cNvPr>
          <p:cNvSpPr>
            <a:spLocks noGrp="1"/>
          </p:cNvSpPr>
          <p:nvPr>
            <p:ph type="sldNum" sz="quarter" idx="12"/>
          </p:nvPr>
        </p:nvSpPr>
        <p:spPr/>
        <p:txBody>
          <a:bodyPr/>
          <a:lstStyle/>
          <a:p>
            <a:fld id="{0BDD8807-28F4-417D-B999-2925D2DB3D30}" type="slidenum">
              <a:rPr lang="en-US" smtClean="0"/>
              <a:t>‹#›</a:t>
            </a:fld>
            <a:endParaRPr lang="en-US"/>
          </a:p>
        </p:txBody>
      </p:sp>
    </p:spTree>
    <p:extLst>
      <p:ext uri="{BB962C8B-B14F-4D97-AF65-F5344CB8AC3E}">
        <p14:creationId xmlns:p14="http://schemas.microsoft.com/office/powerpoint/2010/main" val="330515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AC4DD-C3C7-59C5-280D-ED73CA597A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E383E4-6E14-97ED-EE39-D8BB670A98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8C68B3-9C85-EAB1-DA95-DAD46F8FC740}"/>
              </a:ext>
            </a:extLst>
          </p:cNvPr>
          <p:cNvSpPr>
            <a:spLocks noGrp="1"/>
          </p:cNvSpPr>
          <p:nvPr>
            <p:ph type="dt" sz="half" idx="10"/>
          </p:nvPr>
        </p:nvSpPr>
        <p:spPr/>
        <p:txBody>
          <a:bodyPr/>
          <a:lstStyle/>
          <a:p>
            <a:fld id="{60B42052-6195-420C-B573-AB3A49DC4BEF}" type="datetimeFigureOut">
              <a:rPr lang="en-US" smtClean="0"/>
              <a:t>5/21/2025</a:t>
            </a:fld>
            <a:endParaRPr lang="en-US"/>
          </a:p>
        </p:txBody>
      </p:sp>
      <p:sp>
        <p:nvSpPr>
          <p:cNvPr id="5" name="Footer Placeholder 4">
            <a:extLst>
              <a:ext uri="{FF2B5EF4-FFF2-40B4-BE49-F238E27FC236}">
                <a16:creationId xmlns:a16="http://schemas.microsoft.com/office/drawing/2014/main" id="{C254960E-ED80-EBF4-6184-6CC622EE6D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FC4FDE-0946-DCC9-773F-F5680C677C1C}"/>
              </a:ext>
            </a:extLst>
          </p:cNvPr>
          <p:cNvSpPr>
            <a:spLocks noGrp="1"/>
          </p:cNvSpPr>
          <p:nvPr>
            <p:ph type="sldNum" sz="quarter" idx="12"/>
          </p:nvPr>
        </p:nvSpPr>
        <p:spPr/>
        <p:txBody>
          <a:bodyPr/>
          <a:lstStyle/>
          <a:p>
            <a:fld id="{0BDD8807-28F4-417D-B999-2925D2DB3D30}" type="slidenum">
              <a:rPr lang="en-US" smtClean="0"/>
              <a:t>‹#›</a:t>
            </a:fld>
            <a:endParaRPr lang="en-US"/>
          </a:p>
        </p:txBody>
      </p:sp>
    </p:spTree>
    <p:extLst>
      <p:ext uri="{BB962C8B-B14F-4D97-AF65-F5344CB8AC3E}">
        <p14:creationId xmlns:p14="http://schemas.microsoft.com/office/powerpoint/2010/main" val="2073254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F0FF3-FED3-F76A-86B6-C25DE13953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827D7E2-EE25-B2F3-1A75-C03B5DF72B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F82EFD-42CC-E9A5-7F96-59B9EC8760B0}"/>
              </a:ext>
            </a:extLst>
          </p:cNvPr>
          <p:cNvSpPr>
            <a:spLocks noGrp="1"/>
          </p:cNvSpPr>
          <p:nvPr>
            <p:ph type="dt" sz="half" idx="10"/>
          </p:nvPr>
        </p:nvSpPr>
        <p:spPr/>
        <p:txBody>
          <a:bodyPr/>
          <a:lstStyle/>
          <a:p>
            <a:fld id="{60B42052-6195-420C-B573-AB3A49DC4BEF}" type="datetimeFigureOut">
              <a:rPr lang="en-US" smtClean="0"/>
              <a:t>5/21/2025</a:t>
            </a:fld>
            <a:endParaRPr lang="en-US"/>
          </a:p>
        </p:txBody>
      </p:sp>
      <p:sp>
        <p:nvSpPr>
          <p:cNvPr id="5" name="Footer Placeholder 4">
            <a:extLst>
              <a:ext uri="{FF2B5EF4-FFF2-40B4-BE49-F238E27FC236}">
                <a16:creationId xmlns:a16="http://schemas.microsoft.com/office/drawing/2014/main" id="{969C53E8-8B9A-4AEE-2C24-9F972DB405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B7439D-3E2D-AC9F-919B-F2BD024B98AE}"/>
              </a:ext>
            </a:extLst>
          </p:cNvPr>
          <p:cNvSpPr>
            <a:spLocks noGrp="1"/>
          </p:cNvSpPr>
          <p:nvPr>
            <p:ph type="sldNum" sz="quarter" idx="12"/>
          </p:nvPr>
        </p:nvSpPr>
        <p:spPr/>
        <p:txBody>
          <a:bodyPr/>
          <a:lstStyle/>
          <a:p>
            <a:fld id="{0BDD8807-28F4-417D-B999-2925D2DB3D30}" type="slidenum">
              <a:rPr lang="en-US" smtClean="0"/>
              <a:t>‹#›</a:t>
            </a:fld>
            <a:endParaRPr lang="en-US"/>
          </a:p>
        </p:txBody>
      </p:sp>
    </p:spTree>
    <p:extLst>
      <p:ext uri="{BB962C8B-B14F-4D97-AF65-F5344CB8AC3E}">
        <p14:creationId xmlns:p14="http://schemas.microsoft.com/office/powerpoint/2010/main" val="1115892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2BF47-6FF5-2832-1222-E7A18246A6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514A80-A3EA-4D3E-7D20-F2B6BACC7F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E687F9-FA62-8EE9-8A7B-B951E595F3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CF9E40-B853-7880-E902-6F66EA314DE9}"/>
              </a:ext>
            </a:extLst>
          </p:cNvPr>
          <p:cNvSpPr>
            <a:spLocks noGrp="1"/>
          </p:cNvSpPr>
          <p:nvPr>
            <p:ph type="dt" sz="half" idx="10"/>
          </p:nvPr>
        </p:nvSpPr>
        <p:spPr/>
        <p:txBody>
          <a:bodyPr/>
          <a:lstStyle/>
          <a:p>
            <a:fld id="{60B42052-6195-420C-B573-AB3A49DC4BEF}" type="datetimeFigureOut">
              <a:rPr lang="en-US" smtClean="0"/>
              <a:t>5/21/2025</a:t>
            </a:fld>
            <a:endParaRPr lang="en-US"/>
          </a:p>
        </p:txBody>
      </p:sp>
      <p:sp>
        <p:nvSpPr>
          <p:cNvPr id="6" name="Footer Placeholder 5">
            <a:extLst>
              <a:ext uri="{FF2B5EF4-FFF2-40B4-BE49-F238E27FC236}">
                <a16:creationId xmlns:a16="http://schemas.microsoft.com/office/drawing/2014/main" id="{1806E58F-CC50-8EC9-AFCE-4042672D81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6AA78F-39D8-7165-186E-913F2DEC54EB}"/>
              </a:ext>
            </a:extLst>
          </p:cNvPr>
          <p:cNvSpPr>
            <a:spLocks noGrp="1"/>
          </p:cNvSpPr>
          <p:nvPr>
            <p:ph type="sldNum" sz="quarter" idx="12"/>
          </p:nvPr>
        </p:nvSpPr>
        <p:spPr/>
        <p:txBody>
          <a:bodyPr/>
          <a:lstStyle/>
          <a:p>
            <a:fld id="{0BDD8807-28F4-417D-B999-2925D2DB3D30}" type="slidenum">
              <a:rPr lang="en-US" smtClean="0"/>
              <a:t>‹#›</a:t>
            </a:fld>
            <a:endParaRPr lang="en-US"/>
          </a:p>
        </p:txBody>
      </p:sp>
    </p:spTree>
    <p:extLst>
      <p:ext uri="{BB962C8B-B14F-4D97-AF65-F5344CB8AC3E}">
        <p14:creationId xmlns:p14="http://schemas.microsoft.com/office/powerpoint/2010/main" val="3340722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D4380-ED28-8264-272B-929EF3557C7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905F3E-D7F8-9D67-1446-807AAFD026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95F7A1-5B88-4AA7-884C-173AA2CA29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E91147-1B0F-AF70-58E7-6741B7FD96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A0CBF4-20BF-A292-47E0-5D8F15447C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E6A7DB-FFCA-AB1C-8785-E8E585F52523}"/>
              </a:ext>
            </a:extLst>
          </p:cNvPr>
          <p:cNvSpPr>
            <a:spLocks noGrp="1"/>
          </p:cNvSpPr>
          <p:nvPr>
            <p:ph type="dt" sz="half" idx="10"/>
          </p:nvPr>
        </p:nvSpPr>
        <p:spPr/>
        <p:txBody>
          <a:bodyPr/>
          <a:lstStyle/>
          <a:p>
            <a:fld id="{60B42052-6195-420C-B573-AB3A49DC4BEF}" type="datetimeFigureOut">
              <a:rPr lang="en-US" smtClean="0"/>
              <a:t>5/21/2025</a:t>
            </a:fld>
            <a:endParaRPr lang="en-US"/>
          </a:p>
        </p:txBody>
      </p:sp>
      <p:sp>
        <p:nvSpPr>
          <p:cNvPr id="8" name="Footer Placeholder 7">
            <a:extLst>
              <a:ext uri="{FF2B5EF4-FFF2-40B4-BE49-F238E27FC236}">
                <a16:creationId xmlns:a16="http://schemas.microsoft.com/office/drawing/2014/main" id="{47F9ACE6-6E91-81AF-FDB9-2C712024CB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FEC5F7-21BC-99E4-2E39-C7B29BDE9C7E}"/>
              </a:ext>
            </a:extLst>
          </p:cNvPr>
          <p:cNvSpPr>
            <a:spLocks noGrp="1"/>
          </p:cNvSpPr>
          <p:nvPr>
            <p:ph type="sldNum" sz="quarter" idx="12"/>
          </p:nvPr>
        </p:nvSpPr>
        <p:spPr/>
        <p:txBody>
          <a:bodyPr/>
          <a:lstStyle/>
          <a:p>
            <a:fld id="{0BDD8807-28F4-417D-B999-2925D2DB3D30}" type="slidenum">
              <a:rPr lang="en-US" smtClean="0"/>
              <a:t>‹#›</a:t>
            </a:fld>
            <a:endParaRPr lang="en-US"/>
          </a:p>
        </p:txBody>
      </p:sp>
    </p:spTree>
    <p:extLst>
      <p:ext uri="{BB962C8B-B14F-4D97-AF65-F5344CB8AC3E}">
        <p14:creationId xmlns:p14="http://schemas.microsoft.com/office/powerpoint/2010/main" val="3100091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D0E42-E249-5601-9FD5-08A7EDC80E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45292C2-B281-0D30-EB48-704C3C5BDCED}"/>
              </a:ext>
            </a:extLst>
          </p:cNvPr>
          <p:cNvSpPr>
            <a:spLocks noGrp="1"/>
          </p:cNvSpPr>
          <p:nvPr>
            <p:ph type="dt" sz="half" idx="10"/>
          </p:nvPr>
        </p:nvSpPr>
        <p:spPr/>
        <p:txBody>
          <a:bodyPr/>
          <a:lstStyle/>
          <a:p>
            <a:fld id="{60B42052-6195-420C-B573-AB3A49DC4BEF}" type="datetimeFigureOut">
              <a:rPr lang="en-US" smtClean="0"/>
              <a:t>5/21/2025</a:t>
            </a:fld>
            <a:endParaRPr lang="en-US"/>
          </a:p>
        </p:txBody>
      </p:sp>
      <p:sp>
        <p:nvSpPr>
          <p:cNvPr id="4" name="Footer Placeholder 3">
            <a:extLst>
              <a:ext uri="{FF2B5EF4-FFF2-40B4-BE49-F238E27FC236}">
                <a16:creationId xmlns:a16="http://schemas.microsoft.com/office/drawing/2014/main" id="{8F1C5011-F943-490F-D1AC-1A522868C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23279C-2753-11C3-D3F4-166208BC906E}"/>
              </a:ext>
            </a:extLst>
          </p:cNvPr>
          <p:cNvSpPr>
            <a:spLocks noGrp="1"/>
          </p:cNvSpPr>
          <p:nvPr>
            <p:ph type="sldNum" sz="quarter" idx="12"/>
          </p:nvPr>
        </p:nvSpPr>
        <p:spPr/>
        <p:txBody>
          <a:bodyPr/>
          <a:lstStyle/>
          <a:p>
            <a:fld id="{0BDD8807-28F4-417D-B999-2925D2DB3D30}" type="slidenum">
              <a:rPr lang="en-US" smtClean="0"/>
              <a:t>‹#›</a:t>
            </a:fld>
            <a:endParaRPr lang="en-US"/>
          </a:p>
        </p:txBody>
      </p:sp>
    </p:spTree>
    <p:extLst>
      <p:ext uri="{BB962C8B-B14F-4D97-AF65-F5344CB8AC3E}">
        <p14:creationId xmlns:p14="http://schemas.microsoft.com/office/powerpoint/2010/main" val="3679933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FDA164-9BF7-05CB-164E-B505E4592985}"/>
              </a:ext>
            </a:extLst>
          </p:cNvPr>
          <p:cNvSpPr>
            <a:spLocks noGrp="1"/>
          </p:cNvSpPr>
          <p:nvPr>
            <p:ph type="dt" sz="half" idx="10"/>
          </p:nvPr>
        </p:nvSpPr>
        <p:spPr/>
        <p:txBody>
          <a:bodyPr/>
          <a:lstStyle/>
          <a:p>
            <a:fld id="{60B42052-6195-420C-B573-AB3A49DC4BEF}" type="datetimeFigureOut">
              <a:rPr lang="en-US" smtClean="0"/>
              <a:t>5/21/2025</a:t>
            </a:fld>
            <a:endParaRPr lang="en-US"/>
          </a:p>
        </p:txBody>
      </p:sp>
      <p:sp>
        <p:nvSpPr>
          <p:cNvPr id="3" name="Footer Placeholder 2">
            <a:extLst>
              <a:ext uri="{FF2B5EF4-FFF2-40B4-BE49-F238E27FC236}">
                <a16:creationId xmlns:a16="http://schemas.microsoft.com/office/drawing/2014/main" id="{58F0F6F9-AA5C-AB38-8D66-6ABCC357FC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FB3932-1C12-9DB8-83C0-9F7BCEA3274E}"/>
              </a:ext>
            </a:extLst>
          </p:cNvPr>
          <p:cNvSpPr>
            <a:spLocks noGrp="1"/>
          </p:cNvSpPr>
          <p:nvPr>
            <p:ph type="sldNum" sz="quarter" idx="12"/>
          </p:nvPr>
        </p:nvSpPr>
        <p:spPr/>
        <p:txBody>
          <a:bodyPr/>
          <a:lstStyle/>
          <a:p>
            <a:fld id="{0BDD8807-28F4-417D-B999-2925D2DB3D30}" type="slidenum">
              <a:rPr lang="en-US" smtClean="0"/>
              <a:t>‹#›</a:t>
            </a:fld>
            <a:endParaRPr lang="en-US"/>
          </a:p>
        </p:txBody>
      </p:sp>
    </p:spTree>
    <p:extLst>
      <p:ext uri="{BB962C8B-B14F-4D97-AF65-F5344CB8AC3E}">
        <p14:creationId xmlns:p14="http://schemas.microsoft.com/office/powerpoint/2010/main" val="2554799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ED238-EECA-9838-E6A1-19266191E4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B00EC4-895E-E061-5D87-2CAC4FC17F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7E93B72-E690-C9D3-0F45-558CEA0183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2C8E4A-F0BF-843A-56DA-EDF44BC4F54F}"/>
              </a:ext>
            </a:extLst>
          </p:cNvPr>
          <p:cNvSpPr>
            <a:spLocks noGrp="1"/>
          </p:cNvSpPr>
          <p:nvPr>
            <p:ph type="dt" sz="half" idx="10"/>
          </p:nvPr>
        </p:nvSpPr>
        <p:spPr/>
        <p:txBody>
          <a:bodyPr/>
          <a:lstStyle/>
          <a:p>
            <a:fld id="{60B42052-6195-420C-B573-AB3A49DC4BEF}" type="datetimeFigureOut">
              <a:rPr lang="en-US" smtClean="0"/>
              <a:t>5/21/2025</a:t>
            </a:fld>
            <a:endParaRPr lang="en-US"/>
          </a:p>
        </p:txBody>
      </p:sp>
      <p:sp>
        <p:nvSpPr>
          <p:cNvPr id="6" name="Footer Placeholder 5">
            <a:extLst>
              <a:ext uri="{FF2B5EF4-FFF2-40B4-BE49-F238E27FC236}">
                <a16:creationId xmlns:a16="http://schemas.microsoft.com/office/drawing/2014/main" id="{C110EB70-1DDE-008A-4988-9C77A44F60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5440CF-889B-5CA0-0100-7E237055CDB8}"/>
              </a:ext>
            </a:extLst>
          </p:cNvPr>
          <p:cNvSpPr>
            <a:spLocks noGrp="1"/>
          </p:cNvSpPr>
          <p:nvPr>
            <p:ph type="sldNum" sz="quarter" idx="12"/>
          </p:nvPr>
        </p:nvSpPr>
        <p:spPr/>
        <p:txBody>
          <a:bodyPr/>
          <a:lstStyle/>
          <a:p>
            <a:fld id="{0BDD8807-28F4-417D-B999-2925D2DB3D30}" type="slidenum">
              <a:rPr lang="en-US" smtClean="0"/>
              <a:t>‹#›</a:t>
            </a:fld>
            <a:endParaRPr lang="en-US"/>
          </a:p>
        </p:txBody>
      </p:sp>
    </p:spTree>
    <p:extLst>
      <p:ext uri="{BB962C8B-B14F-4D97-AF65-F5344CB8AC3E}">
        <p14:creationId xmlns:p14="http://schemas.microsoft.com/office/powerpoint/2010/main" val="3186961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ED8B2-68D1-C4D4-A9E6-D0684C4E92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F88CD0-4F87-EC39-7950-C04E73747A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1BD1ACC-B66A-6535-6C5B-50757150A2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F7D9FD-D148-696B-D524-6B8AF40BAABD}"/>
              </a:ext>
            </a:extLst>
          </p:cNvPr>
          <p:cNvSpPr>
            <a:spLocks noGrp="1"/>
          </p:cNvSpPr>
          <p:nvPr>
            <p:ph type="dt" sz="half" idx="10"/>
          </p:nvPr>
        </p:nvSpPr>
        <p:spPr/>
        <p:txBody>
          <a:bodyPr/>
          <a:lstStyle/>
          <a:p>
            <a:fld id="{60B42052-6195-420C-B573-AB3A49DC4BEF}" type="datetimeFigureOut">
              <a:rPr lang="en-US" smtClean="0"/>
              <a:t>5/21/2025</a:t>
            </a:fld>
            <a:endParaRPr lang="en-US"/>
          </a:p>
        </p:txBody>
      </p:sp>
      <p:sp>
        <p:nvSpPr>
          <p:cNvPr id="6" name="Footer Placeholder 5">
            <a:extLst>
              <a:ext uri="{FF2B5EF4-FFF2-40B4-BE49-F238E27FC236}">
                <a16:creationId xmlns:a16="http://schemas.microsoft.com/office/drawing/2014/main" id="{C5A0BCB4-CFDC-997E-B503-0D5E2A2665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0AE3FC-F9E6-7FAC-177E-86704EB2597E}"/>
              </a:ext>
            </a:extLst>
          </p:cNvPr>
          <p:cNvSpPr>
            <a:spLocks noGrp="1"/>
          </p:cNvSpPr>
          <p:nvPr>
            <p:ph type="sldNum" sz="quarter" idx="12"/>
          </p:nvPr>
        </p:nvSpPr>
        <p:spPr/>
        <p:txBody>
          <a:bodyPr/>
          <a:lstStyle/>
          <a:p>
            <a:fld id="{0BDD8807-28F4-417D-B999-2925D2DB3D30}" type="slidenum">
              <a:rPr lang="en-US" smtClean="0"/>
              <a:t>‹#›</a:t>
            </a:fld>
            <a:endParaRPr lang="en-US"/>
          </a:p>
        </p:txBody>
      </p:sp>
    </p:spTree>
    <p:extLst>
      <p:ext uri="{BB962C8B-B14F-4D97-AF65-F5344CB8AC3E}">
        <p14:creationId xmlns:p14="http://schemas.microsoft.com/office/powerpoint/2010/main" val="1917750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A9BA53-B7E9-BB6E-80AA-6A267C442C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E18A0AD-2A5E-5792-D8A7-FE5C74E1E7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C89D2C-0574-6A98-FABD-125A5F11D7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B42052-6195-420C-B573-AB3A49DC4BEF}" type="datetimeFigureOut">
              <a:rPr lang="en-US" smtClean="0"/>
              <a:t>5/21/2025</a:t>
            </a:fld>
            <a:endParaRPr lang="en-US"/>
          </a:p>
        </p:txBody>
      </p:sp>
      <p:sp>
        <p:nvSpPr>
          <p:cNvPr id="5" name="Footer Placeholder 4">
            <a:extLst>
              <a:ext uri="{FF2B5EF4-FFF2-40B4-BE49-F238E27FC236}">
                <a16:creationId xmlns:a16="http://schemas.microsoft.com/office/drawing/2014/main" id="{17793ECD-63BC-7C22-8B38-B1BC6A7DA7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5739A6-AC25-364E-BF28-928F733890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DD8807-28F4-417D-B999-2925D2DB3D30}" type="slidenum">
              <a:rPr lang="en-US" smtClean="0"/>
              <a:t>‹#›</a:t>
            </a:fld>
            <a:endParaRPr lang="en-US"/>
          </a:p>
        </p:txBody>
      </p:sp>
    </p:spTree>
    <p:extLst>
      <p:ext uri="{BB962C8B-B14F-4D97-AF65-F5344CB8AC3E}">
        <p14:creationId xmlns:p14="http://schemas.microsoft.com/office/powerpoint/2010/main" val="17506377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1726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Report - Free commerce icons">
            <a:extLst>
              <a:ext uri="{FF2B5EF4-FFF2-40B4-BE49-F238E27FC236}">
                <a16:creationId xmlns:a16="http://schemas.microsoft.com/office/drawing/2014/main" id="{89DC7DA7-0E4D-71C2-DA44-F8C1B8F5E5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2592" y="5462337"/>
            <a:ext cx="1395663" cy="139566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E-commerce - Free commerce icons">
            <a:extLst>
              <a:ext uri="{FF2B5EF4-FFF2-40B4-BE49-F238E27FC236}">
                <a16:creationId xmlns:a16="http://schemas.microsoft.com/office/drawing/2014/main" id="{60BD6E46-038B-06B1-BE98-EAA4F0F305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65435" y="0"/>
            <a:ext cx="1261745" cy="126174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68D67FC-0194-374C-862B-0288D711DD08}"/>
              </a:ext>
            </a:extLst>
          </p:cNvPr>
          <p:cNvSpPr txBox="1"/>
          <p:nvPr/>
        </p:nvSpPr>
        <p:spPr>
          <a:xfrm>
            <a:off x="0" y="91817"/>
            <a:ext cx="12192000" cy="584775"/>
          </a:xfrm>
          <a:prstGeom prst="rect">
            <a:avLst/>
          </a:prstGeom>
          <a:noFill/>
        </p:spPr>
        <p:txBody>
          <a:bodyPr wrap="square" rtlCol="0">
            <a:spAutoFit/>
          </a:bodyPr>
          <a:lstStyle/>
          <a:p>
            <a:pPr algn="ctr"/>
            <a:r>
              <a:rPr lang="en-US" sz="3200" b="1" dirty="0">
                <a:solidFill>
                  <a:srgbClr val="0000FF"/>
                </a:solidFill>
                <a:latin typeface="Arial" panose="020B0604020202020204" pitchFamily="34" charset="0"/>
                <a:cs typeface="Arial" panose="020B0604020202020204" pitchFamily="34" charset="0"/>
              </a:rPr>
              <a:t>STAGE 1: EMPATHIZE – 5W1H</a:t>
            </a:r>
          </a:p>
        </p:txBody>
      </p:sp>
      <p:graphicFrame>
        <p:nvGraphicFramePr>
          <p:cNvPr id="5" name="Table 4">
            <a:extLst>
              <a:ext uri="{FF2B5EF4-FFF2-40B4-BE49-F238E27FC236}">
                <a16:creationId xmlns:a16="http://schemas.microsoft.com/office/drawing/2014/main" id="{C80ED727-2367-6CF8-A953-53B4F145925D}"/>
              </a:ext>
            </a:extLst>
          </p:cNvPr>
          <p:cNvGraphicFramePr>
            <a:graphicFrameLocks noGrp="1"/>
          </p:cNvGraphicFramePr>
          <p:nvPr>
            <p:extLst>
              <p:ext uri="{D42A27DB-BD31-4B8C-83A1-F6EECF244321}">
                <p14:modId xmlns:p14="http://schemas.microsoft.com/office/powerpoint/2010/main" val="2895400094"/>
              </p:ext>
            </p:extLst>
          </p:nvPr>
        </p:nvGraphicFramePr>
        <p:xfrm>
          <a:off x="305435" y="974246"/>
          <a:ext cx="11581130" cy="5349230"/>
        </p:xfrm>
        <a:graphic>
          <a:graphicData uri="http://schemas.openxmlformats.org/drawingml/2006/table">
            <a:tbl>
              <a:tblPr firstRow="1" bandRow="1">
                <a:tableStyleId>{5940675A-B579-460E-94D1-54222C63F5DA}</a:tableStyleId>
              </a:tblPr>
              <a:tblGrid>
                <a:gridCol w="2316226">
                  <a:extLst>
                    <a:ext uri="{9D8B030D-6E8A-4147-A177-3AD203B41FA5}">
                      <a16:colId xmlns:a16="http://schemas.microsoft.com/office/drawing/2014/main" val="3527843062"/>
                    </a:ext>
                  </a:extLst>
                </a:gridCol>
                <a:gridCol w="2316226">
                  <a:extLst>
                    <a:ext uri="{9D8B030D-6E8A-4147-A177-3AD203B41FA5}">
                      <a16:colId xmlns:a16="http://schemas.microsoft.com/office/drawing/2014/main" val="1956481482"/>
                    </a:ext>
                  </a:extLst>
                </a:gridCol>
                <a:gridCol w="2316226">
                  <a:extLst>
                    <a:ext uri="{9D8B030D-6E8A-4147-A177-3AD203B41FA5}">
                      <a16:colId xmlns:a16="http://schemas.microsoft.com/office/drawing/2014/main" val="380507401"/>
                    </a:ext>
                  </a:extLst>
                </a:gridCol>
                <a:gridCol w="2316226">
                  <a:extLst>
                    <a:ext uri="{9D8B030D-6E8A-4147-A177-3AD203B41FA5}">
                      <a16:colId xmlns:a16="http://schemas.microsoft.com/office/drawing/2014/main" val="959044358"/>
                    </a:ext>
                  </a:extLst>
                </a:gridCol>
                <a:gridCol w="2316226">
                  <a:extLst>
                    <a:ext uri="{9D8B030D-6E8A-4147-A177-3AD203B41FA5}">
                      <a16:colId xmlns:a16="http://schemas.microsoft.com/office/drawing/2014/main" val="3929414715"/>
                    </a:ext>
                  </a:extLst>
                </a:gridCol>
              </a:tblGrid>
              <a:tr h="921158">
                <a:tc>
                  <a:txBody>
                    <a:bodyPr/>
                    <a:lstStyle/>
                    <a:p>
                      <a:pPr algn="just"/>
                      <a:r>
                        <a:rPr lang="en-US" sz="1600" b="1" dirty="0">
                          <a:latin typeface="Arial" panose="020B0604020202020204" pitchFamily="34" charset="0"/>
                          <a:cs typeface="Arial" panose="020B0604020202020204" pitchFamily="34" charset="0"/>
                        </a:rPr>
                        <a:t>Who will view this Dashboard?</a:t>
                      </a:r>
                    </a:p>
                  </a:txBody>
                  <a:tcPr anchor="ctr"/>
                </a:tc>
                <a:tc>
                  <a:txBody>
                    <a:bodyPr/>
                    <a:lstStyle/>
                    <a:p>
                      <a:pPr algn="just"/>
                      <a:r>
                        <a:rPr lang="en-US" sz="1600" b="1" dirty="0">
                          <a:latin typeface="Arial" panose="020B0604020202020204" pitchFamily="34" charset="0"/>
                          <a:cs typeface="Arial" panose="020B0604020202020204" pitchFamily="34" charset="0"/>
                        </a:rPr>
                        <a:t>What problem does this dashboard solve?</a:t>
                      </a:r>
                    </a:p>
                  </a:txBody>
                  <a:tcPr anchor="ctr"/>
                </a:tc>
                <a:tc>
                  <a:txBody>
                    <a:bodyPr/>
                    <a:lstStyle/>
                    <a:p>
                      <a:pPr algn="just"/>
                      <a:r>
                        <a:rPr lang="en-US" sz="1600" b="1" dirty="0">
                          <a:latin typeface="Arial" panose="020B0604020202020204" pitchFamily="34" charset="0"/>
                          <a:cs typeface="Arial" panose="020B0604020202020204" pitchFamily="34" charset="0"/>
                        </a:rPr>
                        <a:t>When and where will stakeholder view this dashboard?</a:t>
                      </a:r>
                    </a:p>
                  </a:txBody>
                  <a:tcPr anchor="ctr"/>
                </a:tc>
                <a:tc>
                  <a:txBody>
                    <a:bodyPr/>
                    <a:lstStyle/>
                    <a:p>
                      <a:pPr algn="just"/>
                      <a:r>
                        <a:rPr lang="en-US" sz="1600" b="1" dirty="0">
                          <a:latin typeface="Arial" panose="020B0604020202020204" pitchFamily="34" charset="0"/>
                          <a:cs typeface="Arial" panose="020B0604020202020204" pitchFamily="34" charset="0"/>
                        </a:rPr>
                        <a:t>Why do stakeholder need this dashboard?</a:t>
                      </a:r>
                    </a:p>
                  </a:txBody>
                  <a:tcPr anchor="ctr"/>
                </a:tc>
                <a:tc>
                  <a:txBody>
                    <a:bodyPr/>
                    <a:lstStyle/>
                    <a:p>
                      <a:pPr algn="just"/>
                      <a:r>
                        <a:rPr lang="en-US" sz="1600" b="1" dirty="0">
                          <a:latin typeface="Arial" panose="020B0604020202020204" pitchFamily="34" charset="0"/>
                          <a:cs typeface="Arial" panose="020B0604020202020204" pitchFamily="34" charset="0"/>
                        </a:rPr>
                        <a:t>How have stakeholder tried to achieved this goal?</a:t>
                      </a:r>
                    </a:p>
                  </a:txBody>
                  <a:tcPr anchor="ctr"/>
                </a:tc>
                <a:extLst>
                  <a:ext uri="{0D108BD9-81ED-4DB2-BD59-A6C34878D82A}">
                    <a16:rowId xmlns:a16="http://schemas.microsoft.com/office/drawing/2014/main" val="3937327955"/>
                  </a:ext>
                </a:extLst>
              </a:tr>
              <a:tr h="1467029">
                <a:tc>
                  <a:txBody>
                    <a:bodyPr/>
                    <a:lstStyle/>
                    <a:p>
                      <a:pPr algn="just"/>
                      <a:r>
                        <a:rPr lang="en-US" sz="1600" dirty="0">
                          <a:latin typeface="Arial" panose="020B0604020202020204" pitchFamily="34" charset="0"/>
                          <a:cs typeface="Arial" panose="020B0604020202020204" pitchFamily="34" charset="0"/>
                        </a:rPr>
                        <a:t>+ Global Senior Manager</a:t>
                      </a:r>
                    </a:p>
                    <a:p>
                      <a:pPr algn="just"/>
                      <a:r>
                        <a:rPr lang="en-US" sz="1600" dirty="0">
                          <a:latin typeface="Arial" panose="020B0604020202020204" pitchFamily="34" charset="0"/>
                          <a:cs typeface="Arial" panose="020B0604020202020204" pitchFamily="34" charset="0"/>
                        </a:rPr>
                        <a:t>+ Business Unit Head</a:t>
                      </a:r>
                    </a:p>
                    <a:p>
                      <a:pPr algn="just"/>
                      <a:r>
                        <a:rPr lang="en-US" sz="1600" dirty="0">
                          <a:latin typeface="Arial" panose="020B0604020202020204" pitchFamily="34" charset="0"/>
                          <a:cs typeface="Arial" panose="020B0604020202020204" pitchFamily="34" charset="0"/>
                        </a:rPr>
                        <a:t>+ Regional Sales Manager</a:t>
                      </a:r>
                    </a:p>
                    <a:p>
                      <a:pPr algn="just"/>
                      <a:endParaRPr lang="en-US" sz="1600" dirty="0">
                        <a:latin typeface="Arial" panose="020B0604020202020204" pitchFamily="34" charset="0"/>
                        <a:cs typeface="Arial" panose="020B0604020202020204" pitchFamily="34" charset="0"/>
                      </a:endParaRPr>
                    </a:p>
                  </a:txBody>
                  <a:tcPr anchor="ctr"/>
                </a:tc>
                <a:tc rowSpan="3">
                  <a:txBody>
                    <a:bodyPr/>
                    <a:lstStyle/>
                    <a:p>
                      <a:pPr algn="just"/>
                      <a:r>
                        <a:rPr lang="en-US" sz="1600" dirty="0">
                          <a:latin typeface="Arial" panose="020B0604020202020204" pitchFamily="34" charset="0"/>
                          <a:cs typeface="Arial" panose="020B0604020202020204" pitchFamily="34" charset="0"/>
                        </a:rPr>
                        <a:t>+ Provides insights into company performance (Revenue, Profit &amp; Growth)</a:t>
                      </a:r>
                    </a:p>
                    <a:p>
                      <a:pPr algn="just"/>
                      <a:r>
                        <a:rPr lang="en-US" sz="1600" dirty="0">
                          <a:latin typeface="Arial" panose="020B0604020202020204" pitchFamily="34" charset="0"/>
                          <a:cs typeface="Arial" panose="020B0604020202020204" pitchFamily="34" charset="0"/>
                        </a:rPr>
                        <a:t>+ Supports strategic decisions (market/product focus)</a:t>
                      </a:r>
                    </a:p>
                    <a:p>
                      <a:pPr algn="just"/>
                      <a:r>
                        <a:rPr lang="en-US" sz="1600" dirty="0">
                          <a:latin typeface="Arial" panose="020B0604020202020204" pitchFamily="34" charset="0"/>
                          <a:cs typeface="Arial" panose="020B0604020202020204" pitchFamily="34" charset="0"/>
                        </a:rPr>
                        <a:t>+ Enables rapid response to market changes with real-time data</a:t>
                      </a:r>
                    </a:p>
                    <a:p>
                      <a:pPr algn="just"/>
                      <a:r>
                        <a:rPr lang="en-US" sz="1600" dirty="0">
                          <a:latin typeface="Arial" panose="020B0604020202020204" pitchFamily="34" charset="0"/>
                          <a:cs typeface="Arial" panose="020B0604020202020204" pitchFamily="34" charset="0"/>
                        </a:rPr>
                        <a:t>+ Saves time and improves decision-making efficiency.</a:t>
                      </a:r>
                    </a:p>
                    <a:p>
                      <a:pPr algn="just"/>
                      <a:endParaRPr lang="en-US" sz="1600" dirty="0">
                        <a:latin typeface="Arial" panose="020B0604020202020204" pitchFamily="34" charset="0"/>
                        <a:cs typeface="Arial" panose="020B0604020202020204" pitchFamily="34" charset="0"/>
                      </a:endParaRPr>
                    </a:p>
                  </a:txBody>
                  <a:tcPr anchor="ctr"/>
                </a:tc>
                <a:tc rowSpan="2">
                  <a:txBody>
                    <a:bodyPr/>
                    <a:lstStyle/>
                    <a:p>
                      <a:pPr algn="just"/>
                      <a:r>
                        <a:rPr lang="en-US" sz="1600" dirty="0">
                          <a:latin typeface="Arial" panose="020B0604020202020204" pitchFamily="34" charset="0"/>
                          <a:cs typeface="Arial" panose="020B0604020202020204" pitchFamily="34" charset="0"/>
                        </a:rPr>
                        <a:t>When: </a:t>
                      </a:r>
                    </a:p>
                    <a:p>
                      <a:pPr algn="just"/>
                      <a:r>
                        <a:rPr lang="en-US" sz="1600" dirty="0">
                          <a:latin typeface="Arial" panose="020B0604020202020204" pitchFamily="34" charset="0"/>
                          <a:cs typeface="Arial" panose="020B0604020202020204" pitchFamily="34" charset="0"/>
                        </a:rPr>
                        <a:t>+ Before monthly/ quarterly strategic meetings</a:t>
                      </a:r>
                    </a:p>
                    <a:p>
                      <a:pPr algn="just"/>
                      <a:r>
                        <a:rPr lang="en-US" sz="1600" dirty="0">
                          <a:latin typeface="Arial" panose="020B0604020202020204" pitchFamily="34" charset="0"/>
                          <a:cs typeface="Arial" panose="020B0604020202020204" pitchFamily="34" charset="0"/>
                        </a:rPr>
                        <a:t>+ During market expansion or product launches</a:t>
                      </a:r>
                    </a:p>
                    <a:p>
                      <a:pPr algn="just"/>
                      <a:r>
                        <a:rPr lang="en-US" sz="1600" dirty="0">
                          <a:latin typeface="Arial" panose="020B0604020202020204" pitchFamily="34" charset="0"/>
                          <a:cs typeface="Arial" panose="020B0604020202020204" pitchFamily="34" charset="0"/>
                        </a:rPr>
                        <a:t>+ When unusual sales fluctuations are noticed</a:t>
                      </a:r>
                    </a:p>
                    <a:p>
                      <a:pPr algn="just"/>
                      <a:r>
                        <a:rPr lang="en-US" sz="1600" dirty="0">
                          <a:latin typeface="Arial" panose="020B0604020202020204" pitchFamily="34" charset="0"/>
                          <a:cs typeface="Arial" panose="020B0604020202020204" pitchFamily="34" charset="0"/>
                        </a:rPr>
                        <a:t>+ When comparing performance across markets</a:t>
                      </a:r>
                    </a:p>
                  </a:txBody>
                  <a:tcPr anchor="ctr"/>
                </a:tc>
                <a:tc rowSpan="3">
                  <a:txBody>
                    <a:bodyPr/>
                    <a:lstStyle/>
                    <a:p>
                      <a:pPr algn="just"/>
                      <a:r>
                        <a:rPr lang="en-US" sz="1600" dirty="0">
                          <a:latin typeface="Arial" panose="020B0604020202020204" pitchFamily="34" charset="0"/>
                          <a:cs typeface="Arial" panose="020B0604020202020204" pitchFamily="34" charset="0"/>
                        </a:rPr>
                        <a:t>+ To quickly understand business performance without manual data work</a:t>
                      </a:r>
                    </a:p>
                    <a:p>
                      <a:pPr algn="just"/>
                      <a:r>
                        <a:rPr lang="en-US" sz="1600" dirty="0">
                          <a:latin typeface="Arial" panose="020B0604020202020204" pitchFamily="34" charset="0"/>
                          <a:cs typeface="Arial" panose="020B0604020202020204" pitchFamily="34" charset="0"/>
                        </a:rPr>
                        <a:t>+ To make better product and market-related decisions</a:t>
                      </a:r>
                    </a:p>
                    <a:p>
                      <a:pPr algn="just"/>
                      <a:r>
                        <a:rPr lang="en-US" sz="1600" dirty="0">
                          <a:latin typeface="Arial" panose="020B0604020202020204" pitchFamily="34" charset="0"/>
                          <a:cs typeface="Arial" panose="020B0604020202020204" pitchFamily="34" charset="0"/>
                        </a:rPr>
                        <a:t>+ To react faster to market changes</a:t>
                      </a:r>
                    </a:p>
                    <a:p>
                      <a:pPr algn="just"/>
                      <a:r>
                        <a:rPr lang="en-US" sz="1600" dirty="0">
                          <a:latin typeface="Arial" panose="020B0604020202020204" pitchFamily="34" charset="0"/>
                          <a:cs typeface="Arial" panose="020B0604020202020204" pitchFamily="34" charset="0"/>
                        </a:rPr>
                        <a:t>+ To save time and improve internal communication</a:t>
                      </a:r>
                    </a:p>
                    <a:p>
                      <a:pPr algn="just"/>
                      <a:endParaRPr lang="en-US" sz="1600" dirty="0">
                        <a:latin typeface="Arial" panose="020B0604020202020204" pitchFamily="34" charset="0"/>
                        <a:cs typeface="Arial" panose="020B0604020202020204" pitchFamily="34" charset="0"/>
                      </a:endParaRPr>
                    </a:p>
                  </a:txBody>
                  <a:tcPr anchor="ctr"/>
                </a:tc>
                <a:tc rowSpan="3">
                  <a:txBody>
                    <a:bodyPr/>
                    <a:lstStyle/>
                    <a:p>
                      <a:pPr algn="just"/>
                      <a:r>
                        <a:rPr lang="en-US" sz="1600" dirty="0">
                          <a:latin typeface="Arial" panose="020B0604020202020204" pitchFamily="34" charset="0"/>
                          <a:cs typeface="Arial" panose="020B0604020202020204" pitchFamily="34" charset="0"/>
                        </a:rPr>
                        <a:t>+ Monthly/quarterly data analysis</a:t>
                      </a:r>
                    </a:p>
                    <a:p>
                      <a:pPr algn="just"/>
                      <a:r>
                        <a:rPr lang="en-US" sz="1600" dirty="0">
                          <a:latin typeface="Arial" panose="020B0604020202020204" pitchFamily="34" charset="0"/>
                          <a:cs typeface="Arial" panose="020B0604020202020204" pitchFamily="34" charset="0"/>
                        </a:rPr>
                        <a:t>+ Reviewing charts and reports for key metrics</a:t>
                      </a:r>
                    </a:p>
                    <a:p>
                      <a:pPr algn="just"/>
                      <a:r>
                        <a:rPr lang="en-US" sz="1600" dirty="0">
                          <a:latin typeface="Arial" panose="020B0604020202020204" pitchFamily="34" charset="0"/>
                          <a:cs typeface="Arial" panose="020B0604020202020204" pitchFamily="34" charset="0"/>
                        </a:rPr>
                        <a:t>+ Conducting meetings to connect different data points</a:t>
                      </a:r>
                    </a:p>
                    <a:p>
                      <a:pPr algn="just"/>
                      <a:r>
                        <a:rPr lang="en-US" sz="1600" dirty="0">
                          <a:latin typeface="Arial" panose="020B0604020202020204" pitchFamily="34" charset="0"/>
                          <a:cs typeface="Arial" panose="020B0604020202020204" pitchFamily="34" charset="0"/>
                        </a:rPr>
                        <a:t>+ Identifying potential markets and high-performing products manually</a:t>
                      </a:r>
                    </a:p>
                    <a:p>
                      <a:pPr algn="just"/>
                      <a:endParaRPr lang="en-US" sz="16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66439547"/>
                  </a:ext>
                </a:extLst>
              </a:tr>
              <a:tr h="1910549">
                <a:tc>
                  <a:txBody>
                    <a:bodyPr/>
                    <a:lstStyle/>
                    <a:p>
                      <a:pPr algn="just"/>
                      <a:r>
                        <a:rPr lang="en-US" sz="1600" b="1" dirty="0">
                          <a:latin typeface="Arial" panose="020B0604020202020204" pitchFamily="34" charset="0"/>
                          <a:cs typeface="Arial" panose="020B0604020202020204" pitchFamily="34" charset="0"/>
                        </a:rPr>
                        <a:t>If only one key stakeholder is chosen, who will it be?</a:t>
                      </a:r>
                    </a:p>
                  </a:txBody>
                  <a:tcPr anchor="ct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extLst>
                  <a:ext uri="{0D108BD9-81ED-4DB2-BD59-A6C34878D82A}">
                    <a16:rowId xmlns:a16="http://schemas.microsoft.com/office/drawing/2014/main" val="3194046362"/>
                  </a:ext>
                </a:extLst>
              </a:tr>
              <a:tr h="963043">
                <a:tc>
                  <a:txBody>
                    <a:bodyPr/>
                    <a:lstStyle/>
                    <a:p>
                      <a:pPr algn="just"/>
                      <a:r>
                        <a:rPr lang="en-US" sz="1600" dirty="0">
                          <a:latin typeface="Arial" panose="020B0604020202020204" pitchFamily="34" charset="0"/>
                          <a:cs typeface="Arial" panose="020B0604020202020204" pitchFamily="34" charset="0"/>
                        </a:rPr>
                        <a:t>Global Senior Manager</a:t>
                      </a:r>
                    </a:p>
                  </a:txBody>
                  <a:tcPr anchor="ctr"/>
                </a:tc>
                <a:tc vMerge="1">
                  <a:txBody>
                    <a:bodyPr/>
                    <a:lstStyle/>
                    <a:p>
                      <a:endParaRPr lang="en-US" dirty="0"/>
                    </a:p>
                  </a:txBody>
                  <a:tcPr/>
                </a:tc>
                <a:tc>
                  <a:txBody>
                    <a:bodyPr/>
                    <a:lstStyle/>
                    <a:p>
                      <a:pPr algn="just"/>
                      <a:r>
                        <a:rPr lang="en-US" sz="1600" dirty="0">
                          <a:latin typeface="Arial" panose="020B0604020202020204" pitchFamily="34" charset="0"/>
                          <a:cs typeface="Arial" panose="020B0604020202020204" pitchFamily="34" charset="0"/>
                        </a:rPr>
                        <a:t>Where: </a:t>
                      </a:r>
                    </a:p>
                    <a:p>
                      <a:pPr algn="just"/>
                      <a:r>
                        <a:rPr lang="en-US" sz="1600" dirty="0">
                          <a:latin typeface="Arial" panose="020B0604020202020204" pitchFamily="34" charset="0"/>
                          <a:cs typeface="Arial" panose="020B0604020202020204" pitchFamily="34" charset="0"/>
                        </a:rPr>
                        <a:t>+ At office</a:t>
                      </a:r>
                    </a:p>
                    <a:p>
                      <a:pPr algn="just"/>
                      <a:r>
                        <a:rPr lang="en-US" sz="1600" dirty="0">
                          <a:latin typeface="Arial" panose="020B0604020202020204" pitchFamily="34" charset="0"/>
                          <a:cs typeface="Arial" panose="020B0604020202020204" pitchFamily="34" charset="0"/>
                        </a:rPr>
                        <a:t>+ During business trips</a:t>
                      </a:r>
                    </a:p>
                  </a:txBody>
                  <a:tcPr anchor="ctr"/>
                </a:tc>
                <a:tc vMerge="1">
                  <a:txBody>
                    <a:bodyPr/>
                    <a:lstStyle/>
                    <a:p>
                      <a:endParaRPr lang="en-US" dirty="0"/>
                    </a:p>
                  </a:txBody>
                  <a:tcPr/>
                </a:tc>
                <a:tc vMerge="1">
                  <a:txBody>
                    <a:bodyPr/>
                    <a:lstStyle/>
                    <a:p>
                      <a:endParaRPr lang="en-US" dirty="0"/>
                    </a:p>
                  </a:txBody>
                  <a:tcPr/>
                </a:tc>
                <a:extLst>
                  <a:ext uri="{0D108BD9-81ED-4DB2-BD59-A6C34878D82A}">
                    <a16:rowId xmlns:a16="http://schemas.microsoft.com/office/drawing/2014/main" val="1834779473"/>
                  </a:ext>
                </a:extLst>
              </a:tr>
            </a:tbl>
          </a:graphicData>
        </a:graphic>
      </p:graphicFrame>
    </p:spTree>
    <p:extLst>
      <p:ext uri="{BB962C8B-B14F-4D97-AF65-F5344CB8AC3E}">
        <p14:creationId xmlns:p14="http://schemas.microsoft.com/office/powerpoint/2010/main" val="1533795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Report - Free commerce icons">
            <a:extLst>
              <a:ext uri="{FF2B5EF4-FFF2-40B4-BE49-F238E27FC236}">
                <a16:creationId xmlns:a16="http://schemas.microsoft.com/office/drawing/2014/main" id="{E3C01002-32FD-B1E4-7ECF-F3794727FE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16498" y="5336644"/>
            <a:ext cx="1395663" cy="139566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5DC96C2-95BF-6408-9D3B-6A42BF98ACB6}"/>
              </a:ext>
            </a:extLst>
          </p:cNvPr>
          <p:cNvSpPr txBox="1"/>
          <p:nvPr/>
        </p:nvSpPr>
        <p:spPr>
          <a:xfrm>
            <a:off x="-1" y="69207"/>
            <a:ext cx="12192000" cy="646331"/>
          </a:xfrm>
          <a:prstGeom prst="rect">
            <a:avLst/>
          </a:prstGeom>
          <a:noFill/>
        </p:spPr>
        <p:txBody>
          <a:bodyPr wrap="square" rtlCol="0">
            <a:spAutoFit/>
          </a:bodyPr>
          <a:lstStyle/>
          <a:p>
            <a:pPr algn="ctr"/>
            <a:r>
              <a:rPr lang="en-US" sz="3600" b="1" dirty="0">
                <a:solidFill>
                  <a:srgbClr val="0000FF"/>
                </a:solidFill>
                <a:latin typeface="Arial" panose="020B0604020202020204" pitchFamily="34" charset="0"/>
                <a:cs typeface="Arial" panose="020B0604020202020204" pitchFamily="34" charset="0"/>
              </a:rPr>
              <a:t>STAGE 1: EMPATHIZE MAP</a:t>
            </a:r>
          </a:p>
        </p:txBody>
      </p:sp>
      <p:pic>
        <p:nvPicPr>
          <p:cNvPr id="4" name="Picture 2" descr="E-commerce - Free commerce icons">
            <a:extLst>
              <a:ext uri="{FF2B5EF4-FFF2-40B4-BE49-F238E27FC236}">
                <a16:creationId xmlns:a16="http://schemas.microsoft.com/office/drawing/2014/main" id="{02B9E5A9-8304-F5BE-D15D-98C082DD6D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65435" y="0"/>
            <a:ext cx="1261745" cy="126174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a:extLst>
              <a:ext uri="{FF2B5EF4-FFF2-40B4-BE49-F238E27FC236}">
                <a16:creationId xmlns:a16="http://schemas.microsoft.com/office/drawing/2014/main" id="{E7281960-EA78-8420-F7F1-579A22922B7B}"/>
              </a:ext>
            </a:extLst>
          </p:cNvPr>
          <p:cNvGraphicFramePr>
            <a:graphicFrameLocks noGrp="1"/>
          </p:cNvGraphicFramePr>
          <p:nvPr>
            <p:extLst>
              <p:ext uri="{D42A27DB-BD31-4B8C-83A1-F6EECF244321}">
                <p14:modId xmlns:p14="http://schemas.microsoft.com/office/powerpoint/2010/main" val="295361875"/>
              </p:ext>
            </p:extLst>
          </p:nvPr>
        </p:nvGraphicFramePr>
        <p:xfrm>
          <a:off x="328294" y="784745"/>
          <a:ext cx="11535411" cy="5947562"/>
        </p:xfrm>
        <a:graphic>
          <a:graphicData uri="http://schemas.openxmlformats.org/drawingml/2006/table">
            <a:tbl>
              <a:tblPr firstRow="1" bandRow="1">
                <a:tableStyleId>{5940675A-B579-460E-94D1-54222C63F5DA}</a:tableStyleId>
              </a:tblPr>
              <a:tblGrid>
                <a:gridCol w="3845137">
                  <a:extLst>
                    <a:ext uri="{9D8B030D-6E8A-4147-A177-3AD203B41FA5}">
                      <a16:colId xmlns:a16="http://schemas.microsoft.com/office/drawing/2014/main" val="1691755963"/>
                    </a:ext>
                  </a:extLst>
                </a:gridCol>
                <a:gridCol w="3845137">
                  <a:extLst>
                    <a:ext uri="{9D8B030D-6E8A-4147-A177-3AD203B41FA5}">
                      <a16:colId xmlns:a16="http://schemas.microsoft.com/office/drawing/2014/main" val="3654759203"/>
                    </a:ext>
                  </a:extLst>
                </a:gridCol>
                <a:gridCol w="3845137">
                  <a:extLst>
                    <a:ext uri="{9D8B030D-6E8A-4147-A177-3AD203B41FA5}">
                      <a16:colId xmlns:a16="http://schemas.microsoft.com/office/drawing/2014/main" val="809920338"/>
                    </a:ext>
                  </a:extLst>
                </a:gridCol>
              </a:tblGrid>
              <a:tr h="529705">
                <a:tc>
                  <a:txBody>
                    <a:bodyPr/>
                    <a:lstStyle/>
                    <a:p>
                      <a:r>
                        <a:rPr lang="en-US" sz="1400" b="1" dirty="0">
                          <a:latin typeface="Arial" panose="020B0604020202020204" pitchFamily="34" charset="0"/>
                          <a:cs typeface="Arial" panose="020B0604020202020204" pitchFamily="34" charset="0"/>
                        </a:rPr>
                        <a:t>What does the stakeholder think and feel?</a:t>
                      </a:r>
                    </a:p>
                  </a:txBody>
                  <a:tcPr anchor="ctr"/>
                </a:tc>
                <a:tc>
                  <a:txBody>
                    <a:bodyPr/>
                    <a:lstStyle/>
                    <a:p>
                      <a:r>
                        <a:rPr lang="en-US" sz="1400" b="1" dirty="0">
                          <a:latin typeface="Arial" panose="020B0604020202020204" pitchFamily="34" charset="0"/>
                          <a:cs typeface="Arial" panose="020B0604020202020204" pitchFamily="34" charset="0"/>
                        </a:rPr>
                        <a:t>What does the stakeholder see?</a:t>
                      </a:r>
                    </a:p>
                  </a:txBody>
                  <a:tcPr anchor="ctr"/>
                </a:tc>
                <a:tc>
                  <a:txBody>
                    <a:bodyPr/>
                    <a:lstStyle/>
                    <a:p>
                      <a:r>
                        <a:rPr lang="en-US" sz="1400" b="1" dirty="0">
                          <a:latin typeface="Arial" panose="020B0604020202020204" pitchFamily="34" charset="0"/>
                          <a:cs typeface="Arial" panose="020B0604020202020204" pitchFamily="34" charset="0"/>
                        </a:rPr>
                        <a:t>What does the stakeholder say and do?</a:t>
                      </a:r>
                    </a:p>
                  </a:txBody>
                  <a:tcPr anchor="ctr"/>
                </a:tc>
                <a:extLst>
                  <a:ext uri="{0D108BD9-81ED-4DB2-BD59-A6C34878D82A}">
                    <a16:rowId xmlns:a16="http://schemas.microsoft.com/office/drawing/2014/main" val="3516444412"/>
                  </a:ext>
                </a:extLst>
              </a:tr>
              <a:tr h="2878593">
                <a:tc>
                  <a:txBody>
                    <a:bodyPr/>
                    <a:lstStyle/>
                    <a:p>
                      <a:r>
                        <a:rPr lang="en-US" sz="1400" b="1" dirty="0">
                          <a:latin typeface="Arial" panose="020B0604020202020204" pitchFamily="34" charset="0"/>
                          <a:cs typeface="Arial" panose="020B0604020202020204" pitchFamily="34" charset="0"/>
                        </a:rPr>
                        <a:t>Thinking:</a:t>
                      </a:r>
                    </a:p>
                    <a:p>
                      <a:r>
                        <a:rPr lang="en-US" sz="1400" dirty="0">
                          <a:latin typeface="Arial" panose="020B0604020202020204" pitchFamily="34" charset="0"/>
                          <a:cs typeface="Arial" panose="020B0604020202020204" pitchFamily="34" charset="0"/>
                        </a:rPr>
                        <a:t>Thinks about </a:t>
                      </a:r>
                      <a:r>
                        <a:rPr lang="en-US" sz="1400" b="1" dirty="0">
                          <a:latin typeface="Arial" panose="020B0604020202020204" pitchFamily="34" charset="0"/>
                          <a:cs typeface="Arial" panose="020B0604020202020204" pitchFamily="34" charset="0"/>
                        </a:rPr>
                        <a:t>global business performance</a:t>
                      </a:r>
                      <a:r>
                        <a:rPr lang="en-US" sz="1400" dirty="0">
                          <a:latin typeface="Arial" panose="020B0604020202020204" pitchFamily="34" charset="0"/>
                          <a:cs typeface="Arial" panose="020B0604020202020204" pitchFamily="34" charset="0"/>
                        </a:rPr>
                        <a:t> and the </a:t>
                      </a:r>
                      <a:r>
                        <a:rPr lang="en-US" sz="1400" b="1" dirty="0">
                          <a:latin typeface="Arial" panose="020B0604020202020204" pitchFamily="34" charset="0"/>
                          <a:cs typeface="Arial" panose="020B0604020202020204" pitchFamily="34" charset="0"/>
                        </a:rPr>
                        <a:t>pressure to grow continuously</a:t>
                      </a:r>
                      <a:r>
                        <a:rPr lang="en-US" sz="1400" dirty="0">
                          <a:latin typeface="Arial" panose="020B0604020202020204" pitchFamily="34" charset="0"/>
                          <a:cs typeface="Arial" panose="020B0604020202020204" pitchFamily="34" charset="0"/>
                        </a:rPr>
                        <a:t>.</a:t>
                      </a:r>
                    </a:p>
                    <a:p>
                      <a:r>
                        <a:rPr lang="en-US" sz="1400" dirty="0">
                          <a:latin typeface="Arial" panose="020B0604020202020204" pitchFamily="34" charset="0"/>
                          <a:cs typeface="Arial" panose="020B0604020202020204" pitchFamily="34" charset="0"/>
                        </a:rPr>
                        <a:t>Fears </a:t>
                      </a:r>
                      <a:r>
                        <a:rPr lang="en-US" sz="1400" b="1" dirty="0">
                          <a:latin typeface="Arial" panose="020B0604020202020204" pitchFamily="34" charset="0"/>
                          <a:cs typeface="Arial" panose="020B0604020202020204" pitchFamily="34" charset="0"/>
                        </a:rPr>
                        <a:t>missing the chance to invest</a:t>
                      </a:r>
                      <a:r>
                        <a:rPr lang="en-US" sz="1400" dirty="0">
                          <a:latin typeface="Arial" panose="020B0604020202020204" pitchFamily="34" charset="0"/>
                          <a:cs typeface="Arial" panose="020B0604020202020204" pitchFamily="34" charset="0"/>
                        </a:rPr>
                        <a:t> in the right market or potential product.</a:t>
                      </a:r>
                    </a:p>
                    <a:p>
                      <a:r>
                        <a:rPr lang="en-US" sz="1400" b="1" dirty="0">
                          <a:latin typeface="Arial" panose="020B0604020202020204" pitchFamily="34" charset="0"/>
                          <a:cs typeface="Arial" panose="020B0604020202020204" pitchFamily="34" charset="0"/>
                        </a:rPr>
                        <a:t>Feeling:</a:t>
                      </a:r>
                    </a:p>
                    <a:p>
                      <a:r>
                        <a:rPr lang="en-US" sz="1400" b="1" dirty="0">
                          <a:latin typeface="Arial" panose="020B0604020202020204" pitchFamily="34" charset="0"/>
                          <a:cs typeface="Arial" panose="020B0604020202020204" pitchFamily="34" charset="0"/>
                        </a:rPr>
                        <a:t>Unclear</a:t>
                      </a:r>
                      <a:r>
                        <a:rPr lang="en-US" sz="1400" dirty="0">
                          <a:latin typeface="Arial" panose="020B0604020202020204" pitchFamily="34" charset="0"/>
                          <a:cs typeface="Arial" panose="020B0604020202020204" pitchFamily="34" charset="0"/>
                        </a:rPr>
                        <a:t> about which </a:t>
                      </a:r>
                      <a:r>
                        <a:rPr lang="en-US" sz="1400" b="1" dirty="0">
                          <a:latin typeface="Arial" panose="020B0604020202020204" pitchFamily="34" charset="0"/>
                          <a:cs typeface="Arial" panose="020B0604020202020204" pitchFamily="34" charset="0"/>
                        </a:rPr>
                        <a:t>products or markets</a:t>
                      </a:r>
                      <a:r>
                        <a:rPr lang="en-US" sz="1400" dirty="0">
                          <a:latin typeface="Arial" panose="020B0604020202020204" pitchFamily="34" charset="0"/>
                          <a:cs typeface="Arial" panose="020B0604020202020204" pitchFamily="34" charset="0"/>
                        </a:rPr>
                        <a:t> are the best to focus on when expanding.</a:t>
                      </a:r>
                    </a:p>
                    <a:p>
                      <a:r>
                        <a:rPr lang="en-US" sz="1400" b="1" dirty="0">
                          <a:latin typeface="Arial" panose="020B0604020202020204" pitchFamily="34" charset="0"/>
                          <a:cs typeface="Arial" panose="020B0604020202020204" pitchFamily="34" charset="0"/>
                        </a:rPr>
                        <a:t>Lacks trust</a:t>
                      </a:r>
                      <a:r>
                        <a:rPr lang="en-US" sz="1400" dirty="0">
                          <a:latin typeface="Arial" panose="020B0604020202020204" pitchFamily="34" charset="0"/>
                          <a:cs typeface="Arial" panose="020B0604020202020204" pitchFamily="34" charset="0"/>
                        </a:rPr>
                        <a:t> due to data </a:t>
                      </a:r>
                      <a:r>
                        <a:rPr lang="en-US" sz="1400" b="1" dirty="0">
                          <a:latin typeface="Arial" panose="020B0604020202020204" pitchFamily="34" charset="0"/>
                          <a:cs typeface="Arial" panose="020B0604020202020204" pitchFamily="34" charset="0"/>
                        </a:rPr>
                        <a:t>not being synced</a:t>
                      </a:r>
                      <a:r>
                        <a:rPr lang="en-US" sz="1400" dirty="0">
                          <a:latin typeface="Arial" panose="020B0604020202020204" pitchFamily="34" charset="0"/>
                          <a:cs typeface="Arial" panose="020B0604020202020204" pitchFamily="34" charset="0"/>
                        </a:rPr>
                        <a:t> or </a:t>
                      </a:r>
                      <a:r>
                        <a:rPr lang="en-US" sz="1400" b="1" dirty="0">
                          <a:latin typeface="Arial" panose="020B0604020202020204" pitchFamily="34" charset="0"/>
                          <a:cs typeface="Arial" panose="020B0604020202020204" pitchFamily="34" charset="0"/>
                        </a:rPr>
                        <a:t>real-time</a:t>
                      </a:r>
                      <a:r>
                        <a:rPr lang="en-US" sz="1400" dirty="0">
                          <a:latin typeface="Arial" panose="020B0604020202020204" pitchFamily="34" charset="0"/>
                          <a:cs typeface="Arial" panose="020B0604020202020204" pitchFamily="34" charset="0"/>
                        </a:rPr>
                        <a:t>.</a:t>
                      </a:r>
                    </a:p>
                    <a:p>
                      <a:r>
                        <a:rPr lang="en-US" sz="1400" b="1" dirty="0">
                          <a:latin typeface="Arial" panose="020B0604020202020204" pitchFamily="34" charset="0"/>
                          <a:cs typeface="Arial" panose="020B0604020202020204" pitchFamily="34" charset="0"/>
                        </a:rPr>
                        <a:t>Frustrated</a:t>
                      </a:r>
                      <a:r>
                        <a:rPr lang="en-US" sz="1400" dirty="0">
                          <a:latin typeface="Arial" panose="020B0604020202020204" pitchFamily="34" charset="0"/>
                          <a:cs typeface="Arial" panose="020B0604020202020204" pitchFamily="34" charset="0"/>
                        </a:rPr>
                        <a:t> from having to </a:t>
                      </a:r>
                      <a:r>
                        <a:rPr lang="en-US" sz="1400" b="1" dirty="0">
                          <a:latin typeface="Arial" panose="020B0604020202020204" pitchFamily="34" charset="0"/>
                          <a:cs typeface="Arial" panose="020B0604020202020204" pitchFamily="34" charset="0"/>
                        </a:rPr>
                        <a:t>wait for others</a:t>
                      </a:r>
                      <a:r>
                        <a:rPr lang="en-US" sz="1400" dirty="0">
                          <a:latin typeface="Arial" panose="020B0604020202020204" pitchFamily="34" charset="0"/>
                          <a:cs typeface="Arial" panose="020B0604020202020204" pitchFamily="34" charset="0"/>
                        </a:rPr>
                        <a:t> (analysts/report creators) to explain data or access it independently.</a:t>
                      </a:r>
                    </a:p>
                    <a:p>
                      <a:endParaRPr lang="en-US" sz="1400" dirty="0">
                        <a:latin typeface="Arial" panose="020B0604020202020204" pitchFamily="34" charset="0"/>
                        <a:cs typeface="Arial" panose="020B0604020202020204" pitchFamily="34" charset="0"/>
                      </a:endParaRPr>
                    </a:p>
                  </a:txBody>
                  <a:tcPr anchor="ctr"/>
                </a:tc>
                <a:tc>
                  <a:txBody>
                    <a:bodyPr/>
                    <a:lstStyle/>
                    <a:p>
                      <a:r>
                        <a:rPr lang="en-US" sz="1400" b="1" dirty="0">
                          <a:latin typeface="Arial" panose="020B0604020202020204" pitchFamily="34" charset="0"/>
                          <a:cs typeface="Arial" panose="020B0604020202020204" pitchFamily="34" charset="0"/>
                        </a:rPr>
                        <a:t>Scattered reports</a:t>
                      </a:r>
                      <a:r>
                        <a:rPr lang="en-US" sz="1400" dirty="0">
                          <a:latin typeface="Arial" panose="020B0604020202020204" pitchFamily="34" charset="0"/>
                          <a:cs typeface="Arial" panose="020B0604020202020204" pitchFamily="34" charset="0"/>
                        </a:rPr>
                        <a:t> in many </a:t>
                      </a:r>
                      <a:r>
                        <a:rPr lang="en-US" sz="1400" b="1" dirty="0">
                          <a:latin typeface="Arial" panose="020B0604020202020204" pitchFamily="34" charset="0"/>
                          <a:cs typeface="Arial" panose="020B0604020202020204" pitchFamily="34" charset="0"/>
                        </a:rPr>
                        <a:t>Excel files</a:t>
                      </a:r>
                      <a:r>
                        <a:rPr lang="en-US" sz="1400" dirty="0">
                          <a:latin typeface="Arial" panose="020B0604020202020204" pitchFamily="34" charset="0"/>
                          <a:cs typeface="Arial" panose="020B0604020202020204" pitchFamily="34" charset="0"/>
                        </a:rPr>
                        <a:t> from different teams, each with its own format.</a:t>
                      </a:r>
                    </a:p>
                    <a:p>
                      <a:r>
                        <a:rPr lang="en-US" sz="1400" b="1" dirty="0">
                          <a:latin typeface="Arial" panose="020B0604020202020204" pitchFamily="34" charset="0"/>
                          <a:cs typeface="Arial" panose="020B0604020202020204" pitchFamily="34" charset="0"/>
                        </a:rPr>
                        <a:t>Charts that are not visual</a:t>
                      </a:r>
                      <a:r>
                        <a:rPr lang="en-US" sz="1400" dirty="0">
                          <a:latin typeface="Arial" panose="020B0604020202020204" pitchFamily="34" charset="0"/>
                          <a:cs typeface="Arial" panose="020B0604020202020204" pitchFamily="34" charset="0"/>
                        </a:rPr>
                        <a:t> or </a:t>
                      </a:r>
                      <a:r>
                        <a:rPr lang="en-US" sz="1400" b="1" dirty="0">
                          <a:latin typeface="Arial" panose="020B0604020202020204" pitchFamily="34" charset="0"/>
                          <a:cs typeface="Arial" panose="020B0604020202020204" pitchFamily="34" charset="0"/>
                        </a:rPr>
                        <a:t>easy to compare</a:t>
                      </a:r>
                      <a:r>
                        <a:rPr lang="en-US" sz="1400" dirty="0">
                          <a:latin typeface="Arial" panose="020B0604020202020204" pitchFamily="34" charset="0"/>
                          <a:cs typeface="Arial" panose="020B0604020202020204" pitchFamily="34" charset="0"/>
                        </a:rPr>
                        <a:t> across markets.</a:t>
                      </a:r>
                    </a:p>
                    <a:p>
                      <a:r>
                        <a:rPr lang="en-US" sz="1400" b="1" dirty="0">
                          <a:latin typeface="Arial" panose="020B0604020202020204" pitchFamily="34" charset="0"/>
                          <a:cs typeface="Arial" panose="020B0604020202020204" pitchFamily="34" charset="0"/>
                        </a:rPr>
                        <a:t>Data inconsistency</a:t>
                      </a:r>
                      <a:r>
                        <a:rPr lang="en-US" sz="1400" dirty="0">
                          <a:latin typeface="Arial" panose="020B0604020202020204" pitchFamily="34" charset="0"/>
                          <a:cs typeface="Arial" panose="020B0604020202020204" pitchFamily="34" charset="0"/>
                        </a:rPr>
                        <a:t> — slow, missing, or </a:t>
                      </a:r>
                      <a:r>
                        <a:rPr lang="en-US" sz="1400" b="1" dirty="0">
                          <a:latin typeface="Arial" panose="020B0604020202020204" pitchFamily="34" charset="0"/>
                          <a:cs typeface="Arial" panose="020B0604020202020204" pitchFamily="34" charset="0"/>
                        </a:rPr>
                        <a:t>not aligned</a:t>
                      </a:r>
                      <a:r>
                        <a:rPr lang="en-US" sz="1400" dirty="0">
                          <a:latin typeface="Arial" panose="020B0604020202020204" pitchFamily="34" charset="0"/>
                          <a:cs typeface="Arial" panose="020B0604020202020204" pitchFamily="34" charset="0"/>
                        </a:rPr>
                        <a:t>.</a:t>
                      </a:r>
                    </a:p>
                    <a:p>
                      <a:endParaRPr lang="en-US" sz="1400" dirty="0">
                        <a:latin typeface="Arial" panose="020B0604020202020204" pitchFamily="34" charset="0"/>
                        <a:cs typeface="Arial" panose="020B0604020202020204" pitchFamily="34" charset="0"/>
                      </a:endParaRPr>
                    </a:p>
                  </a:txBody>
                  <a:tcPr anchor="ctr"/>
                </a:tc>
                <a:tc>
                  <a:txBody>
                    <a:bodyPr/>
                    <a:lstStyle/>
                    <a:p>
                      <a:r>
                        <a:rPr lang="en-US" sz="1400" i="1" dirty="0">
                          <a:latin typeface="Arial" panose="020B0604020202020204" pitchFamily="34" charset="0"/>
                          <a:cs typeface="Arial" panose="020B0604020202020204" pitchFamily="34" charset="0"/>
                        </a:rPr>
                        <a:t>“I need to see a global revenue overview on just one page.”</a:t>
                      </a:r>
                      <a:endParaRPr lang="en-US" sz="1400" dirty="0">
                        <a:latin typeface="Arial" panose="020B0604020202020204" pitchFamily="34" charset="0"/>
                        <a:cs typeface="Arial" panose="020B0604020202020204" pitchFamily="34" charset="0"/>
                      </a:endParaRPr>
                    </a:p>
                    <a:p>
                      <a:r>
                        <a:rPr lang="en-US" sz="1400" i="1" dirty="0">
                          <a:latin typeface="Arial" panose="020B0604020202020204" pitchFamily="34" charset="0"/>
                          <a:cs typeface="Arial" panose="020B0604020202020204" pitchFamily="34" charset="0"/>
                        </a:rPr>
                        <a:t>“Tell me 3 products to invest in this year and why.”</a:t>
                      </a:r>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Asks staff to prepare </a:t>
                      </a:r>
                      <a:r>
                        <a:rPr lang="en-US" sz="1400" b="1" dirty="0">
                          <a:latin typeface="Arial" panose="020B0604020202020204" pitchFamily="34" charset="0"/>
                          <a:cs typeface="Arial" panose="020B0604020202020204" pitchFamily="34" charset="0"/>
                        </a:rPr>
                        <a:t>faster, clearer, and more understandable reports</a:t>
                      </a:r>
                      <a:r>
                        <a:rPr lang="en-US" sz="1400" dirty="0">
                          <a:latin typeface="Arial" panose="020B0604020202020204" pitchFamily="34" charset="0"/>
                          <a:cs typeface="Arial" panose="020B0604020202020204" pitchFamily="34" charset="0"/>
                        </a:rPr>
                        <a:t>.</a:t>
                      </a:r>
                    </a:p>
                    <a:p>
                      <a:r>
                        <a:rPr lang="en-US" sz="1400" dirty="0">
                          <a:latin typeface="Arial" panose="020B0604020202020204" pitchFamily="34" charset="0"/>
                          <a:cs typeface="Arial" panose="020B0604020202020204" pitchFamily="34" charset="0"/>
                        </a:rPr>
                        <a:t>Questions decisions: </a:t>
                      </a:r>
                      <a:r>
                        <a:rPr lang="en-US" sz="1400" i="1" dirty="0">
                          <a:latin typeface="Arial" panose="020B0604020202020204" pitchFamily="34" charset="0"/>
                          <a:cs typeface="Arial" panose="020B0604020202020204" pitchFamily="34" charset="0"/>
                        </a:rPr>
                        <a:t>“Why did we choose this market? Is there any data to back it up?”</a:t>
                      </a:r>
                      <a:endParaRPr lang="en-US" sz="1400"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Proactively looks for BI tools</a:t>
                      </a:r>
                      <a:r>
                        <a:rPr lang="en-US" sz="1400" dirty="0">
                          <a:latin typeface="Arial" panose="020B0604020202020204" pitchFamily="34" charset="0"/>
                          <a:cs typeface="Arial" panose="020B0604020202020204" pitchFamily="34" charset="0"/>
                        </a:rPr>
                        <a:t> to check data </a:t>
                      </a:r>
                      <a:r>
                        <a:rPr lang="en-US" sz="1400" b="1" dirty="0">
                          <a:latin typeface="Arial" panose="020B0604020202020204" pitchFamily="34" charset="0"/>
                          <a:cs typeface="Arial" panose="020B0604020202020204" pitchFamily="34" charset="0"/>
                        </a:rPr>
                        <a:t>without waiting</a:t>
                      </a:r>
                      <a:r>
                        <a:rPr lang="en-US" sz="1400" dirty="0">
                          <a:latin typeface="Arial" panose="020B0604020202020204" pitchFamily="34" charset="0"/>
                          <a:cs typeface="Arial" panose="020B0604020202020204" pitchFamily="34" charset="0"/>
                        </a:rPr>
                        <a:t> for reports.</a:t>
                      </a:r>
                    </a:p>
                  </a:txBody>
                  <a:tcPr anchor="ctr"/>
                </a:tc>
                <a:extLst>
                  <a:ext uri="{0D108BD9-81ED-4DB2-BD59-A6C34878D82A}">
                    <a16:rowId xmlns:a16="http://schemas.microsoft.com/office/drawing/2014/main" val="1502194811"/>
                  </a:ext>
                </a:extLst>
              </a:tr>
              <a:tr h="754417">
                <a:tc>
                  <a:txBody>
                    <a:bodyPr/>
                    <a:lstStyle/>
                    <a:p>
                      <a:r>
                        <a:rPr lang="en-US" sz="1400" b="1" dirty="0">
                          <a:latin typeface="Arial" panose="020B0604020202020204" pitchFamily="34" charset="0"/>
                          <a:cs typeface="Arial" panose="020B0604020202020204" pitchFamily="34" charset="0"/>
                        </a:rPr>
                        <a:t>What are the biggest problem and challenges?</a:t>
                      </a:r>
                    </a:p>
                  </a:txBody>
                  <a:tcPr anchor="ctr"/>
                </a:tc>
                <a:tc>
                  <a:txBody>
                    <a:bodyPr/>
                    <a:lstStyle/>
                    <a:p>
                      <a:r>
                        <a:rPr lang="en-US" sz="1400" b="1" dirty="0">
                          <a:latin typeface="Arial" panose="020B0604020202020204" pitchFamily="34" charset="0"/>
                          <a:cs typeface="Arial" panose="020B0604020202020204" pitchFamily="34" charset="0"/>
                        </a:rPr>
                        <a:t>What are the opportunities and benefits?</a:t>
                      </a:r>
                    </a:p>
                  </a:txBody>
                  <a:tcPr anchor="ctr"/>
                </a:tc>
                <a:tc>
                  <a:txBody>
                    <a:bodyPr/>
                    <a:lstStyle/>
                    <a:p>
                      <a:endParaRPr lang="en-US" sz="140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694755880"/>
                  </a:ext>
                </a:extLst>
              </a:tr>
              <a:tr h="1482048">
                <a:tc>
                  <a:txBody>
                    <a:bodyPr/>
                    <a:lstStyle/>
                    <a:p>
                      <a:r>
                        <a:rPr lang="en-US" sz="1400" b="1" dirty="0">
                          <a:latin typeface="Arial" panose="020B0604020202020204" pitchFamily="34" charset="0"/>
                          <a:cs typeface="Arial" panose="020B0604020202020204" pitchFamily="34" charset="0"/>
                        </a:rPr>
                        <a:t>No clear overview</a:t>
                      </a:r>
                      <a:r>
                        <a:rPr lang="en-US" sz="1400" dirty="0">
                          <a:latin typeface="Arial" panose="020B0604020202020204" pitchFamily="34" charset="0"/>
                          <a:cs typeface="Arial" panose="020B0604020202020204" pitchFamily="34" charset="0"/>
                        </a:rPr>
                        <a:t> of global business status.</a:t>
                      </a:r>
                    </a:p>
                    <a:p>
                      <a:r>
                        <a:rPr lang="en-US" sz="1400" b="1" dirty="0">
                          <a:latin typeface="Arial" panose="020B0604020202020204" pitchFamily="34" charset="0"/>
                          <a:cs typeface="Arial" panose="020B0604020202020204" pitchFamily="34" charset="0"/>
                        </a:rPr>
                        <a:t>Spends too much time</a:t>
                      </a:r>
                      <a:r>
                        <a:rPr lang="en-US" sz="1400" dirty="0">
                          <a:latin typeface="Arial" panose="020B0604020202020204" pitchFamily="34" charset="0"/>
                          <a:cs typeface="Arial" panose="020B0604020202020204" pitchFamily="34" charset="0"/>
                        </a:rPr>
                        <a:t> collecting and understanding data from </a:t>
                      </a:r>
                      <a:r>
                        <a:rPr lang="en-US" sz="1400" b="1" dirty="0">
                          <a:latin typeface="Arial" panose="020B0604020202020204" pitchFamily="34" charset="0"/>
                          <a:cs typeface="Arial" panose="020B0604020202020204" pitchFamily="34" charset="0"/>
                        </a:rPr>
                        <a:t>many sources</a:t>
                      </a:r>
                      <a:r>
                        <a:rPr lang="en-US" sz="1400" dirty="0">
                          <a:latin typeface="Arial" panose="020B0604020202020204" pitchFamily="34" charset="0"/>
                          <a:cs typeface="Arial" panose="020B0604020202020204" pitchFamily="34" charset="0"/>
                        </a:rPr>
                        <a:t>.</a:t>
                      </a:r>
                    </a:p>
                    <a:p>
                      <a:r>
                        <a:rPr lang="en-US" sz="1400" b="1" dirty="0">
                          <a:latin typeface="Arial" panose="020B0604020202020204" pitchFamily="34" charset="0"/>
                          <a:cs typeface="Arial" panose="020B0604020202020204" pitchFamily="34" charset="0"/>
                        </a:rPr>
                        <a:t>Depends on analysts</a:t>
                      </a:r>
                      <a:r>
                        <a:rPr lang="en-US" sz="1400" dirty="0">
                          <a:latin typeface="Arial" panose="020B0604020202020204" pitchFamily="34" charset="0"/>
                          <a:cs typeface="Arial" panose="020B0604020202020204" pitchFamily="34" charset="0"/>
                        </a:rPr>
                        <a:t> and cannot </a:t>
                      </a:r>
                      <a:r>
                        <a:rPr lang="en-US" sz="1400" b="1" dirty="0">
                          <a:latin typeface="Arial" panose="020B0604020202020204" pitchFamily="34" charset="0"/>
                          <a:cs typeface="Arial" panose="020B0604020202020204" pitchFamily="34" charset="0"/>
                        </a:rPr>
                        <a:t>access data independently</a:t>
                      </a:r>
                      <a:r>
                        <a:rPr lang="en-US" sz="1400" dirty="0">
                          <a:latin typeface="Arial" panose="020B0604020202020204" pitchFamily="34" charset="0"/>
                          <a:cs typeface="Arial" panose="020B0604020202020204" pitchFamily="34" charset="0"/>
                        </a:rPr>
                        <a:t>.</a:t>
                      </a:r>
                    </a:p>
                  </a:txBody>
                  <a:tcPr anchor="ctr"/>
                </a:tc>
                <a:tc>
                  <a:txBody>
                    <a:bodyPr/>
                    <a:lstStyle/>
                    <a:p>
                      <a:r>
                        <a:rPr lang="en-US" sz="1400" b="1" dirty="0">
                          <a:latin typeface="Arial" panose="020B0604020202020204" pitchFamily="34" charset="0"/>
                          <a:cs typeface="Arial" panose="020B0604020202020204" pitchFamily="34" charset="0"/>
                        </a:rPr>
                        <a:t>Quickly understand global business</a:t>
                      </a:r>
                      <a:r>
                        <a:rPr lang="en-US" sz="1400" dirty="0">
                          <a:latin typeface="Arial" panose="020B0604020202020204" pitchFamily="34" charset="0"/>
                          <a:cs typeface="Arial" panose="020B0604020202020204" pitchFamily="34" charset="0"/>
                        </a:rPr>
                        <a:t> through one clear view.</a:t>
                      </a:r>
                    </a:p>
                    <a:p>
                      <a:r>
                        <a:rPr lang="en-US" sz="1400" b="1" dirty="0">
                          <a:latin typeface="Arial" panose="020B0604020202020204" pitchFamily="34" charset="0"/>
                          <a:cs typeface="Arial" panose="020B0604020202020204" pitchFamily="34" charset="0"/>
                        </a:rPr>
                        <a:t>Make strategic decisions faster and more accurately</a:t>
                      </a:r>
                      <a:r>
                        <a:rPr lang="en-US" sz="1400" dirty="0">
                          <a:latin typeface="Arial" panose="020B0604020202020204" pitchFamily="34" charset="0"/>
                          <a:cs typeface="Arial" panose="020B0604020202020204" pitchFamily="34" charset="0"/>
                        </a:rPr>
                        <a:t> using visual, real-time data.</a:t>
                      </a:r>
                    </a:p>
                    <a:p>
                      <a:r>
                        <a:rPr lang="en-US" sz="1400" b="1" dirty="0">
                          <a:latin typeface="Arial" panose="020B0604020202020204" pitchFamily="34" charset="0"/>
                          <a:cs typeface="Arial" panose="020B0604020202020204" pitchFamily="34" charset="0"/>
                        </a:rPr>
                        <a:t>Easily identify potential markets and strategic products</a:t>
                      </a:r>
                      <a:r>
                        <a:rPr lang="en-US" sz="1400" dirty="0">
                          <a:latin typeface="Arial" panose="020B0604020202020204" pitchFamily="34" charset="0"/>
                          <a:cs typeface="Arial" panose="020B0604020202020204" pitchFamily="34" charset="0"/>
                        </a:rPr>
                        <a:t>.</a:t>
                      </a:r>
                    </a:p>
                    <a:p>
                      <a:endParaRPr lang="en-US" sz="1400" dirty="0">
                        <a:latin typeface="Arial" panose="020B0604020202020204" pitchFamily="34" charset="0"/>
                        <a:cs typeface="Arial" panose="020B0604020202020204" pitchFamily="34" charset="0"/>
                      </a:endParaRPr>
                    </a:p>
                  </a:txBody>
                  <a:tcPr anchor="ctr"/>
                </a:tc>
                <a:tc>
                  <a:txBody>
                    <a:bodyPr/>
                    <a:lstStyle/>
                    <a:p>
                      <a:endParaRPr lang="en-US" sz="14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094448313"/>
                  </a:ext>
                </a:extLst>
              </a:tr>
            </a:tbl>
          </a:graphicData>
        </a:graphic>
      </p:graphicFrame>
    </p:spTree>
    <p:extLst>
      <p:ext uri="{BB962C8B-B14F-4D97-AF65-F5344CB8AC3E}">
        <p14:creationId xmlns:p14="http://schemas.microsoft.com/office/powerpoint/2010/main" val="770148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4DD674-F63E-7724-07F8-202042FBBAF4}"/>
              </a:ext>
            </a:extLst>
          </p:cNvPr>
          <p:cNvSpPr txBox="1"/>
          <p:nvPr/>
        </p:nvSpPr>
        <p:spPr>
          <a:xfrm>
            <a:off x="0" y="16649"/>
            <a:ext cx="12192000" cy="707886"/>
          </a:xfrm>
          <a:prstGeom prst="rect">
            <a:avLst/>
          </a:prstGeom>
          <a:noFill/>
        </p:spPr>
        <p:txBody>
          <a:bodyPr wrap="square" rtlCol="0">
            <a:spAutoFit/>
          </a:bodyPr>
          <a:lstStyle/>
          <a:p>
            <a:pPr algn="ctr"/>
            <a:r>
              <a:rPr lang="en-US" sz="4000" b="1" dirty="0">
                <a:solidFill>
                  <a:srgbClr val="0000FF"/>
                </a:solidFill>
                <a:latin typeface="Arial" panose="020B0604020202020204" pitchFamily="34" charset="0"/>
                <a:cs typeface="Arial" panose="020B0604020202020204" pitchFamily="34" charset="0"/>
              </a:rPr>
              <a:t>STAGE 2: EMPATHIZE MAP</a:t>
            </a:r>
          </a:p>
        </p:txBody>
      </p:sp>
      <p:sp>
        <p:nvSpPr>
          <p:cNvPr id="3" name="Rectangle: Rounded Corners 2">
            <a:extLst>
              <a:ext uri="{FF2B5EF4-FFF2-40B4-BE49-F238E27FC236}">
                <a16:creationId xmlns:a16="http://schemas.microsoft.com/office/drawing/2014/main" id="{B85D71C3-D108-B861-3593-C10986B94844}"/>
              </a:ext>
            </a:extLst>
          </p:cNvPr>
          <p:cNvSpPr/>
          <p:nvPr/>
        </p:nvSpPr>
        <p:spPr>
          <a:xfrm>
            <a:off x="274110" y="2000250"/>
            <a:ext cx="2736000" cy="4248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a:t>The Board of Directors and relevant managers begin by analyzing current sales data using the </a:t>
            </a:r>
            <a:r>
              <a:rPr lang="en-US" b="1"/>
              <a:t>EcomSales</a:t>
            </a:r>
            <a:r>
              <a:rPr lang="en-US"/>
              <a:t> table to review revenue, profit, discounts, and top-selling products. This helps identify growth trends and performance strengths or weaknesses across segments.</a:t>
            </a:r>
            <a:endParaRPr lang="en-US">
              <a:latin typeface="Arial" panose="020B0604020202020204" pitchFamily="34" charset="0"/>
              <a:cs typeface="Arial" panose="020B0604020202020204" pitchFamily="34" charset="0"/>
            </a:endParaRPr>
          </a:p>
        </p:txBody>
      </p:sp>
      <p:sp>
        <p:nvSpPr>
          <p:cNvPr id="4" name="Rectangle: Rounded Corners 3">
            <a:extLst>
              <a:ext uri="{FF2B5EF4-FFF2-40B4-BE49-F238E27FC236}">
                <a16:creationId xmlns:a16="http://schemas.microsoft.com/office/drawing/2014/main" id="{4DFDACB9-A396-5AF8-972E-97A8B6B95365}"/>
              </a:ext>
            </a:extLst>
          </p:cNvPr>
          <p:cNvSpPr/>
          <p:nvPr/>
        </p:nvSpPr>
        <p:spPr>
          <a:xfrm>
            <a:off x="3238500" y="2000250"/>
            <a:ext cx="2736000" cy="4248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buNone/>
            </a:pPr>
            <a:r>
              <a:rPr lang="en-US" dirty="0"/>
              <a:t>Stakeholders work with Data Analysts to combine various datasets. The result is a comprehensive dashboard showing:</a:t>
            </a:r>
          </a:p>
          <a:p>
            <a:pPr algn="just">
              <a:buFont typeface="Arial" panose="020B0604020202020204" pitchFamily="34" charset="0"/>
              <a:buChar char="•"/>
            </a:pPr>
            <a:r>
              <a:rPr lang="en-US" dirty="0"/>
              <a:t>Profitability by region</a:t>
            </a:r>
          </a:p>
          <a:p>
            <a:pPr algn="just">
              <a:buFont typeface="Arial" panose="020B0604020202020204" pitchFamily="34" charset="0"/>
              <a:buChar char="•"/>
            </a:pPr>
            <a:r>
              <a:rPr lang="en-US" dirty="0"/>
              <a:t>Potential customer segments</a:t>
            </a:r>
          </a:p>
          <a:p>
            <a:pPr algn="just">
              <a:buFont typeface="Arial" panose="020B0604020202020204" pitchFamily="34" charset="0"/>
              <a:buChar char="•"/>
            </a:pPr>
            <a:r>
              <a:rPr lang="en-US" dirty="0"/>
              <a:t>High-opportunity products and areas</a:t>
            </a:r>
          </a:p>
        </p:txBody>
      </p:sp>
      <p:sp>
        <p:nvSpPr>
          <p:cNvPr id="5" name="Rectangle: Rounded Corners 4">
            <a:extLst>
              <a:ext uri="{FF2B5EF4-FFF2-40B4-BE49-F238E27FC236}">
                <a16:creationId xmlns:a16="http://schemas.microsoft.com/office/drawing/2014/main" id="{5395F529-4371-2DED-7496-C7103C095E90}"/>
              </a:ext>
            </a:extLst>
          </p:cNvPr>
          <p:cNvSpPr/>
          <p:nvPr/>
        </p:nvSpPr>
        <p:spPr>
          <a:xfrm>
            <a:off x="6202890" y="2000250"/>
            <a:ext cx="2736000" cy="4248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buNone/>
            </a:pPr>
            <a:r>
              <a:rPr lang="en-US"/>
              <a:t>Using insights from the dashboard, stakeholders conduct meetings to:</a:t>
            </a:r>
          </a:p>
          <a:p>
            <a:pPr algn="just">
              <a:buFont typeface="Arial" panose="020B0604020202020204" pitchFamily="34" charset="0"/>
              <a:buChar char="•"/>
            </a:pPr>
            <a:r>
              <a:rPr lang="en-US"/>
              <a:t>Identify regions worth investing in</a:t>
            </a:r>
          </a:p>
          <a:p>
            <a:pPr algn="just">
              <a:buFont typeface="Arial" panose="020B0604020202020204" pitchFamily="34" charset="0"/>
              <a:buChar char="•"/>
            </a:pPr>
            <a:r>
              <a:rPr lang="en-US"/>
              <a:t>Determine customer segments to target</a:t>
            </a:r>
          </a:p>
          <a:p>
            <a:pPr algn="just">
              <a:buFont typeface="Arial" panose="020B0604020202020204" pitchFamily="34" charset="0"/>
              <a:buChar char="•"/>
            </a:pPr>
            <a:r>
              <a:rPr lang="en-US"/>
              <a:t>Evaluate the effectiveness of discount strategies</a:t>
            </a:r>
          </a:p>
          <a:p>
            <a:pPr algn="just"/>
            <a:r>
              <a:rPr lang="en-US"/>
              <a:t>Growth strategies are proposed based on data-driven insights.</a:t>
            </a:r>
          </a:p>
        </p:txBody>
      </p:sp>
      <p:sp>
        <p:nvSpPr>
          <p:cNvPr id="6" name="Rectangle: Rounded Corners 5">
            <a:extLst>
              <a:ext uri="{FF2B5EF4-FFF2-40B4-BE49-F238E27FC236}">
                <a16:creationId xmlns:a16="http://schemas.microsoft.com/office/drawing/2014/main" id="{A276FD5B-0A0E-C0A0-E3FA-FB9FD2056479}"/>
              </a:ext>
            </a:extLst>
          </p:cNvPr>
          <p:cNvSpPr/>
          <p:nvPr/>
        </p:nvSpPr>
        <p:spPr>
          <a:xfrm>
            <a:off x="9167280" y="2000250"/>
            <a:ext cx="2736000" cy="4248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a:t>New products are launched in identified high-potential markets. Sell-in and sell-out data is continuously updated using the </a:t>
            </a:r>
            <a:r>
              <a:rPr lang="en-US" b="1"/>
              <a:t>EcomSales</a:t>
            </a:r>
            <a:r>
              <a:rPr lang="en-US"/>
              <a:t> table to monitor performance and adjust strategies in real time if necessary.</a:t>
            </a:r>
          </a:p>
        </p:txBody>
      </p:sp>
      <p:sp>
        <p:nvSpPr>
          <p:cNvPr id="7" name="Oval 6">
            <a:extLst>
              <a:ext uri="{FF2B5EF4-FFF2-40B4-BE49-F238E27FC236}">
                <a16:creationId xmlns:a16="http://schemas.microsoft.com/office/drawing/2014/main" id="{92FDF7C7-CB21-D6AA-CE02-602D021F7FE8}"/>
              </a:ext>
            </a:extLst>
          </p:cNvPr>
          <p:cNvSpPr/>
          <p:nvPr/>
        </p:nvSpPr>
        <p:spPr>
          <a:xfrm>
            <a:off x="813435" y="1182618"/>
            <a:ext cx="1657350" cy="53721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b="1" dirty="0">
                <a:solidFill>
                  <a:srgbClr val="0000FF"/>
                </a:solidFill>
                <a:latin typeface="Arial" panose="020B0604020202020204" pitchFamily="34" charset="0"/>
                <a:cs typeface="Arial" panose="020B0604020202020204" pitchFamily="34" charset="0"/>
              </a:rPr>
              <a:t>Step 1</a:t>
            </a:r>
          </a:p>
        </p:txBody>
      </p:sp>
      <p:sp>
        <p:nvSpPr>
          <p:cNvPr id="8" name="Oval 7">
            <a:extLst>
              <a:ext uri="{FF2B5EF4-FFF2-40B4-BE49-F238E27FC236}">
                <a16:creationId xmlns:a16="http://schemas.microsoft.com/office/drawing/2014/main" id="{314D4767-1F9E-9589-94AD-931104011584}"/>
              </a:ext>
            </a:extLst>
          </p:cNvPr>
          <p:cNvSpPr/>
          <p:nvPr/>
        </p:nvSpPr>
        <p:spPr>
          <a:xfrm>
            <a:off x="3777825" y="1182618"/>
            <a:ext cx="1657350" cy="53721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b="1" dirty="0">
                <a:solidFill>
                  <a:srgbClr val="0000FF"/>
                </a:solidFill>
                <a:latin typeface="Arial" panose="020B0604020202020204" pitchFamily="34" charset="0"/>
                <a:cs typeface="Arial" panose="020B0604020202020204" pitchFamily="34" charset="0"/>
              </a:rPr>
              <a:t>Step 2</a:t>
            </a:r>
          </a:p>
        </p:txBody>
      </p:sp>
      <p:sp>
        <p:nvSpPr>
          <p:cNvPr id="9" name="Oval 8">
            <a:extLst>
              <a:ext uri="{FF2B5EF4-FFF2-40B4-BE49-F238E27FC236}">
                <a16:creationId xmlns:a16="http://schemas.microsoft.com/office/drawing/2014/main" id="{D52E3712-AC0A-EB7D-6B04-7223C37CCA83}"/>
              </a:ext>
            </a:extLst>
          </p:cNvPr>
          <p:cNvSpPr/>
          <p:nvPr/>
        </p:nvSpPr>
        <p:spPr>
          <a:xfrm>
            <a:off x="6742215" y="1182618"/>
            <a:ext cx="1657350" cy="53721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b="1" dirty="0">
                <a:solidFill>
                  <a:srgbClr val="0000FF"/>
                </a:solidFill>
                <a:latin typeface="Arial" panose="020B0604020202020204" pitchFamily="34" charset="0"/>
                <a:cs typeface="Arial" panose="020B0604020202020204" pitchFamily="34" charset="0"/>
              </a:rPr>
              <a:t>Step 3</a:t>
            </a:r>
          </a:p>
        </p:txBody>
      </p:sp>
      <p:pic>
        <p:nvPicPr>
          <p:cNvPr id="11" name="Picture 2" descr="E-commerce - Free commerce icons">
            <a:extLst>
              <a:ext uri="{FF2B5EF4-FFF2-40B4-BE49-F238E27FC236}">
                <a16:creationId xmlns:a16="http://schemas.microsoft.com/office/drawing/2014/main" id="{A2E4D061-32CA-D1C4-6ED3-E5251D2410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65435" y="0"/>
            <a:ext cx="1261745" cy="1261745"/>
          </a:xfrm>
          <a:prstGeom prst="rect">
            <a:avLst/>
          </a:prstGeom>
          <a:noFill/>
          <a:extLst>
            <a:ext uri="{909E8E84-426E-40DD-AFC4-6F175D3DCCD1}">
              <a14:hiddenFill xmlns:a14="http://schemas.microsoft.com/office/drawing/2010/main">
                <a:solidFill>
                  <a:srgbClr val="FFFFFF"/>
                </a:solidFill>
              </a14:hiddenFill>
            </a:ext>
          </a:extLst>
        </p:spPr>
      </p:pic>
      <p:sp>
        <p:nvSpPr>
          <p:cNvPr id="10" name="Oval 9">
            <a:extLst>
              <a:ext uri="{FF2B5EF4-FFF2-40B4-BE49-F238E27FC236}">
                <a16:creationId xmlns:a16="http://schemas.microsoft.com/office/drawing/2014/main" id="{E8631657-1D41-77BC-9F4A-89C664C76220}"/>
              </a:ext>
            </a:extLst>
          </p:cNvPr>
          <p:cNvSpPr/>
          <p:nvPr/>
        </p:nvSpPr>
        <p:spPr>
          <a:xfrm>
            <a:off x="9721215" y="1182618"/>
            <a:ext cx="1657350" cy="53721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000" b="1" dirty="0">
                <a:solidFill>
                  <a:srgbClr val="0000FF"/>
                </a:solidFill>
                <a:latin typeface="Arial" panose="020B0604020202020204" pitchFamily="34" charset="0"/>
                <a:cs typeface="Arial" panose="020B0604020202020204" pitchFamily="34" charset="0"/>
              </a:rPr>
              <a:t>Step 4</a:t>
            </a:r>
          </a:p>
        </p:txBody>
      </p:sp>
    </p:spTree>
    <p:extLst>
      <p:ext uri="{BB962C8B-B14F-4D97-AF65-F5344CB8AC3E}">
        <p14:creationId xmlns:p14="http://schemas.microsoft.com/office/powerpoint/2010/main" val="388568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Report - Free commerce icons">
            <a:extLst>
              <a:ext uri="{FF2B5EF4-FFF2-40B4-BE49-F238E27FC236}">
                <a16:creationId xmlns:a16="http://schemas.microsoft.com/office/drawing/2014/main" id="{2103B568-A3EA-DC71-8ED3-5732407B80D8}"/>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0652592" y="5462337"/>
            <a:ext cx="1395663" cy="139566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E-commerce - Free commerce icons">
            <a:extLst>
              <a:ext uri="{FF2B5EF4-FFF2-40B4-BE49-F238E27FC236}">
                <a16:creationId xmlns:a16="http://schemas.microsoft.com/office/drawing/2014/main" id="{C2153EE0-A025-BC63-90A8-13DB523E0C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65435" y="0"/>
            <a:ext cx="1261745" cy="126174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1590CD4-1008-BCD7-76AD-331E12EC4075}"/>
              </a:ext>
            </a:extLst>
          </p:cNvPr>
          <p:cNvSpPr txBox="1"/>
          <p:nvPr/>
        </p:nvSpPr>
        <p:spPr>
          <a:xfrm>
            <a:off x="-430530" y="46097"/>
            <a:ext cx="12192000" cy="584775"/>
          </a:xfrm>
          <a:prstGeom prst="rect">
            <a:avLst/>
          </a:prstGeom>
          <a:noFill/>
        </p:spPr>
        <p:txBody>
          <a:bodyPr wrap="square" rtlCol="0">
            <a:spAutoFit/>
          </a:bodyPr>
          <a:lstStyle/>
          <a:p>
            <a:pPr algn="ctr"/>
            <a:r>
              <a:rPr lang="en-US" sz="3200" b="1" dirty="0">
                <a:solidFill>
                  <a:srgbClr val="0000FF"/>
                </a:solidFill>
                <a:latin typeface="Arial" panose="020B0604020202020204" pitchFamily="34" charset="0"/>
                <a:cs typeface="Arial" panose="020B0604020202020204" pitchFamily="34" charset="0"/>
              </a:rPr>
              <a:t>STAGE 2: DEFINE POV &amp; NORTHSTAR METRICS</a:t>
            </a:r>
          </a:p>
        </p:txBody>
      </p:sp>
      <p:graphicFrame>
        <p:nvGraphicFramePr>
          <p:cNvPr id="3" name="Table 2">
            <a:extLst>
              <a:ext uri="{FF2B5EF4-FFF2-40B4-BE49-F238E27FC236}">
                <a16:creationId xmlns:a16="http://schemas.microsoft.com/office/drawing/2014/main" id="{F82C4068-9739-2244-A909-8ACE024E93EF}"/>
              </a:ext>
            </a:extLst>
          </p:cNvPr>
          <p:cNvGraphicFramePr>
            <a:graphicFrameLocks noGrp="1"/>
          </p:cNvGraphicFramePr>
          <p:nvPr>
            <p:extLst>
              <p:ext uri="{D42A27DB-BD31-4B8C-83A1-F6EECF244321}">
                <p14:modId xmlns:p14="http://schemas.microsoft.com/office/powerpoint/2010/main" val="153367336"/>
              </p:ext>
            </p:extLst>
          </p:nvPr>
        </p:nvGraphicFramePr>
        <p:xfrm>
          <a:off x="248918" y="902197"/>
          <a:ext cx="11512552" cy="5640276"/>
        </p:xfrm>
        <a:graphic>
          <a:graphicData uri="http://schemas.openxmlformats.org/drawingml/2006/table">
            <a:tbl>
              <a:tblPr firstRow="1" bandRow="1">
                <a:tableStyleId>{5940675A-B579-460E-94D1-54222C63F5DA}</a:tableStyleId>
              </a:tblPr>
              <a:tblGrid>
                <a:gridCol w="5756276">
                  <a:extLst>
                    <a:ext uri="{9D8B030D-6E8A-4147-A177-3AD203B41FA5}">
                      <a16:colId xmlns:a16="http://schemas.microsoft.com/office/drawing/2014/main" val="1872165508"/>
                    </a:ext>
                  </a:extLst>
                </a:gridCol>
                <a:gridCol w="5756276">
                  <a:extLst>
                    <a:ext uri="{9D8B030D-6E8A-4147-A177-3AD203B41FA5}">
                      <a16:colId xmlns:a16="http://schemas.microsoft.com/office/drawing/2014/main" val="2936242059"/>
                    </a:ext>
                  </a:extLst>
                </a:gridCol>
              </a:tblGrid>
              <a:tr h="311668">
                <a:tc>
                  <a:txBody>
                    <a:bodyPr/>
                    <a:lstStyle/>
                    <a:p>
                      <a:pPr algn="ctr"/>
                      <a:r>
                        <a:rPr lang="en-US" sz="1600" b="1" dirty="0">
                          <a:solidFill>
                            <a:srgbClr val="0000FF"/>
                          </a:solidFill>
                          <a:latin typeface="Arial" panose="020B0604020202020204" pitchFamily="34" charset="0"/>
                          <a:cs typeface="Arial" panose="020B0604020202020204" pitchFamily="34" charset="0"/>
                        </a:rPr>
                        <a:t>NORTHSTAR 1</a:t>
                      </a:r>
                    </a:p>
                  </a:txBody>
                  <a:tcPr anchor="ctr"/>
                </a:tc>
                <a:tc>
                  <a:txBody>
                    <a:bodyPr/>
                    <a:lstStyle/>
                    <a:p>
                      <a:pPr algn="ctr"/>
                      <a:r>
                        <a:rPr lang="en-US" sz="1600" b="1" dirty="0">
                          <a:solidFill>
                            <a:srgbClr val="0000FF"/>
                          </a:solidFill>
                          <a:latin typeface="Arial" panose="020B0604020202020204" pitchFamily="34" charset="0"/>
                          <a:cs typeface="Arial" panose="020B0604020202020204" pitchFamily="34" charset="0"/>
                        </a:rPr>
                        <a:t>NORTHSTAR 2 (Optional)</a:t>
                      </a:r>
                    </a:p>
                  </a:txBody>
                  <a:tcPr anchor="ctr"/>
                </a:tc>
                <a:extLst>
                  <a:ext uri="{0D108BD9-81ED-4DB2-BD59-A6C34878D82A}">
                    <a16:rowId xmlns:a16="http://schemas.microsoft.com/office/drawing/2014/main" val="1897877214"/>
                  </a:ext>
                </a:extLst>
              </a:tr>
              <a:tr h="311668">
                <a:tc>
                  <a:txBody>
                    <a:bodyPr/>
                    <a:lstStyle/>
                    <a:p>
                      <a:pPr algn="just"/>
                      <a:r>
                        <a:rPr lang="en-US" sz="1600" b="1" dirty="0">
                          <a:latin typeface="Arial" panose="020B0604020202020204" pitchFamily="34" charset="0"/>
                          <a:cs typeface="Arial" panose="020B0604020202020204" pitchFamily="34" charset="0"/>
                        </a:rPr>
                        <a:t>What VALUE you want to measure?</a:t>
                      </a:r>
                    </a:p>
                  </a:txBody>
                  <a:tcPr anchor="ctr"/>
                </a:tc>
                <a:tc>
                  <a:txBody>
                    <a:bodyPr/>
                    <a:lstStyle/>
                    <a:p>
                      <a:pPr algn="just"/>
                      <a:r>
                        <a:rPr lang="en-US" sz="1600" b="1" dirty="0">
                          <a:latin typeface="Arial" panose="020B0604020202020204" pitchFamily="34" charset="0"/>
                          <a:cs typeface="Arial" panose="020B0604020202020204" pitchFamily="34" charset="0"/>
                        </a:rPr>
                        <a:t>What VALUE you want to measure?</a:t>
                      </a:r>
                    </a:p>
                  </a:txBody>
                  <a:tcPr anchor="ctr"/>
                </a:tc>
                <a:extLst>
                  <a:ext uri="{0D108BD9-81ED-4DB2-BD59-A6C34878D82A}">
                    <a16:rowId xmlns:a16="http://schemas.microsoft.com/office/drawing/2014/main" val="1602478463"/>
                  </a:ext>
                </a:extLst>
              </a:tr>
              <a:tr h="311668">
                <a:tc>
                  <a:txBody>
                    <a:bodyPr/>
                    <a:lstStyle/>
                    <a:p>
                      <a:pPr algn="just"/>
                      <a:r>
                        <a:rPr lang="en-US" sz="1600" dirty="0">
                          <a:latin typeface="Arial" panose="020B0604020202020204" pitchFamily="34" charset="0"/>
                          <a:cs typeface="Arial" panose="020B0604020202020204" pitchFamily="34" charset="0"/>
                        </a:rPr>
                        <a:t>Profit</a:t>
                      </a:r>
                    </a:p>
                  </a:txBody>
                  <a:tcPr anchor="ctr"/>
                </a:tc>
                <a:tc>
                  <a:txBody>
                    <a:bodyPr/>
                    <a:lstStyle/>
                    <a:p>
                      <a:pPr algn="just"/>
                      <a:r>
                        <a:rPr lang="en-US" sz="1600" dirty="0">
                          <a:latin typeface="Arial" panose="020B0604020202020204" pitchFamily="34" charset="0"/>
                          <a:cs typeface="Arial" panose="020B0604020202020204" pitchFamily="34" charset="0"/>
                        </a:rPr>
                        <a:t>Sales</a:t>
                      </a:r>
                    </a:p>
                  </a:txBody>
                  <a:tcPr anchor="ctr"/>
                </a:tc>
                <a:extLst>
                  <a:ext uri="{0D108BD9-81ED-4DB2-BD59-A6C34878D82A}">
                    <a16:rowId xmlns:a16="http://schemas.microsoft.com/office/drawing/2014/main" val="160091705"/>
                  </a:ext>
                </a:extLst>
              </a:tr>
              <a:tr h="475471">
                <a:tc>
                  <a:txBody>
                    <a:bodyPr/>
                    <a:lstStyle/>
                    <a:p>
                      <a:pPr algn="just"/>
                      <a:r>
                        <a:rPr lang="en-US" sz="1600" b="1" dirty="0">
                          <a:latin typeface="Arial" panose="020B0604020202020204" pitchFamily="34" charset="0"/>
                          <a:cs typeface="Arial" panose="020B0604020202020204" pitchFamily="34" charset="0"/>
                        </a:rPr>
                        <a:t>WHEN the value DELIVERY SUCCESS?</a:t>
                      </a:r>
                    </a:p>
                  </a:txBody>
                  <a:tcPr anchor="ctr"/>
                </a:tc>
                <a:tc>
                  <a:txBody>
                    <a:bodyPr/>
                    <a:lstStyle/>
                    <a:p>
                      <a:pPr algn="just"/>
                      <a:r>
                        <a:rPr lang="en-US" sz="1600" b="1" dirty="0">
                          <a:latin typeface="Arial" panose="020B0604020202020204" pitchFamily="34" charset="0"/>
                          <a:cs typeface="Arial" panose="020B0604020202020204" pitchFamily="34" charset="0"/>
                        </a:rPr>
                        <a:t>WHEN the value DELIVERY SUCCESS?</a:t>
                      </a:r>
                    </a:p>
                  </a:txBody>
                  <a:tcPr anchor="ctr"/>
                </a:tc>
                <a:extLst>
                  <a:ext uri="{0D108BD9-81ED-4DB2-BD59-A6C34878D82A}">
                    <a16:rowId xmlns:a16="http://schemas.microsoft.com/office/drawing/2014/main" val="1235871546"/>
                  </a:ext>
                </a:extLst>
              </a:tr>
              <a:tr h="1476463">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a:latin typeface="Arial" panose="020B0604020202020204" pitchFamily="34" charset="0"/>
                          <a:cs typeface="Arial" panose="020B0604020202020204" pitchFamily="34" charset="0"/>
                        </a:rPr>
                        <a:t>The value </a:t>
                      </a:r>
                      <a:r>
                        <a:rPr lang="en-US" sz="1600" b="1" dirty="0">
                          <a:latin typeface="Arial" panose="020B0604020202020204" pitchFamily="34" charset="0"/>
                          <a:cs typeface="Arial" panose="020B0604020202020204" pitchFamily="34" charset="0"/>
                        </a:rPr>
                        <a:t>"DELIVERY SUCCESS"</a:t>
                      </a:r>
                      <a:r>
                        <a:rPr lang="en-US" sz="1600" dirty="0">
                          <a:latin typeface="Arial" panose="020B0604020202020204" pitchFamily="34" charset="0"/>
                          <a:cs typeface="Arial" panose="020B0604020202020204" pitchFamily="34" charset="0"/>
                        </a:rPr>
                        <a:t> is achieved </a:t>
                      </a:r>
                      <a:r>
                        <a:rPr lang="en-US" sz="1600" b="1" dirty="0">
                          <a:latin typeface="Arial" panose="020B0604020202020204" pitchFamily="34" charset="0"/>
                          <a:cs typeface="Arial" panose="020B0604020202020204" pitchFamily="34" charset="0"/>
                        </a:rPr>
                        <a:t>when the profit meets or exceeds the annual or quarterly plan</a:t>
                      </a:r>
                      <a:r>
                        <a:rPr lang="en-US" sz="1600" dirty="0">
                          <a:latin typeface="Arial" panose="020B0604020202020204" pitchFamily="34" charset="0"/>
                          <a:cs typeface="Arial" panose="020B0604020202020204" pitchFamily="34" charset="0"/>
                        </a:rPr>
                        <a:t>.</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If the profit is </a:t>
                      </a:r>
                      <a:r>
                        <a:rPr lang="en-US" sz="1600" b="1" dirty="0">
                          <a:latin typeface="Arial" panose="020B0604020202020204" pitchFamily="34" charset="0"/>
                          <a:cs typeface="Arial" panose="020B0604020202020204" pitchFamily="34" charset="0"/>
                        </a:rPr>
                        <a:t>lower than expected</a:t>
                      </a:r>
                      <a:r>
                        <a:rPr lang="en-US" sz="1600" dirty="0">
                          <a:latin typeface="Arial" panose="020B0604020202020204" pitchFamily="34" charset="0"/>
                          <a:cs typeface="Arial" panose="020B0604020202020204" pitchFamily="34" charset="0"/>
                        </a:rPr>
                        <a:t>, then there must be insights or explanations provided in order to make adjustments.</a:t>
                      </a:r>
                    </a:p>
                  </a:txBody>
                  <a:tcPr anchor="ctr"/>
                </a:tc>
                <a:tc>
                  <a:txBody>
                    <a:bodyPr/>
                    <a:lstStyle/>
                    <a:p>
                      <a:pPr algn="just"/>
                      <a:r>
                        <a:rPr lang="en-US" sz="1600" dirty="0">
                          <a:latin typeface="Arial" panose="020B0604020202020204" pitchFamily="34" charset="0"/>
                          <a:cs typeface="Arial" panose="020B0604020202020204" pitchFamily="34" charset="0"/>
                        </a:rPr>
                        <a:t>Meets or exceeds the set revenue target.</a:t>
                      </a:r>
                    </a:p>
                  </a:txBody>
                  <a:tcPr anchor="ctr"/>
                </a:tc>
                <a:extLst>
                  <a:ext uri="{0D108BD9-81ED-4DB2-BD59-A6C34878D82A}">
                    <a16:rowId xmlns:a16="http://schemas.microsoft.com/office/drawing/2014/main" val="3115484800"/>
                  </a:ext>
                </a:extLst>
              </a:tr>
              <a:tr h="311668">
                <a:tc>
                  <a:txBody>
                    <a:bodyPr/>
                    <a:lstStyle/>
                    <a:p>
                      <a:pPr algn="just"/>
                      <a:r>
                        <a:rPr lang="en-US" sz="1600" b="1" dirty="0" err="1">
                          <a:latin typeface="Arial" panose="020B0604020202020204" pitchFamily="34" charset="0"/>
                          <a:cs typeface="Arial" panose="020B0604020202020204" pitchFamily="34" charset="0"/>
                        </a:rPr>
                        <a:t>Northstar</a:t>
                      </a:r>
                      <a:r>
                        <a:rPr lang="en-US" sz="1600" b="1" dirty="0">
                          <a:latin typeface="Arial" panose="020B0604020202020204" pitchFamily="34" charset="0"/>
                          <a:cs typeface="Arial" panose="020B0604020202020204" pitchFamily="34" charset="0"/>
                        </a:rPr>
                        <a:t> Metric Name</a:t>
                      </a:r>
                    </a:p>
                  </a:txBody>
                  <a:tcPr anchor="ctr"/>
                </a:tc>
                <a:tc>
                  <a:txBody>
                    <a:bodyPr/>
                    <a:lstStyle/>
                    <a:p>
                      <a:pPr algn="just"/>
                      <a:r>
                        <a:rPr lang="en-US" sz="1600" b="1" dirty="0" err="1">
                          <a:latin typeface="Arial" panose="020B0604020202020204" pitchFamily="34" charset="0"/>
                          <a:cs typeface="Arial" panose="020B0604020202020204" pitchFamily="34" charset="0"/>
                        </a:rPr>
                        <a:t>Northstar</a:t>
                      </a:r>
                      <a:r>
                        <a:rPr lang="en-US" sz="1600" b="1" dirty="0">
                          <a:latin typeface="Arial" panose="020B0604020202020204" pitchFamily="34" charset="0"/>
                          <a:cs typeface="Arial" panose="020B0604020202020204" pitchFamily="34" charset="0"/>
                        </a:rPr>
                        <a:t> Metric Name</a:t>
                      </a:r>
                    </a:p>
                  </a:txBody>
                  <a:tcPr anchor="ctr"/>
                </a:tc>
                <a:extLst>
                  <a:ext uri="{0D108BD9-81ED-4DB2-BD59-A6C34878D82A}">
                    <a16:rowId xmlns:a16="http://schemas.microsoft.com/office/drawing/2014/main" val="754046690"/>
                  </a:ext>
                </a:extLst>
              </a:tr>
              <a:tr h="311668">
                <a:tc>
                  <a:txBody>
                    <a:bodyPr/>
                    <a:lstStyle/>
                    <a:p>
                      <a:pPr algn="just"/>
                      <a:r>
                        <a:rPr lang="en-US" sz="1600" dirty="0">
                          <a:latin typeface="Arial" panose="020B0604020202020204" pitchFamily="34" charset="0"/>
                          <a:cs typeface="Arial" panose="020B0604020202020204" pitchFamily="34" charset="0"/>
                        </a:rPr>
                        <a:t>Profit</a:t>
                      </a:r>
                    </a:p>
                  </a:txBody>
                  <a:tcPr anchor="ctr"/>
                </a:tc>
                <a:tc>
                  <a:txBody>
                    <a:bodyPr/>
                    <a:lstStyle/>
                    <a:p>
                      <a:pPr algn="just"/>
                      <a:r>
                        <a:rPr lang="en-US" sz="1600" dirty="0">
                          <a:latin typeface="Arial" panose="020B0604020202020204" pitchFamily="34" charset="0"/>
                          <a:cs typeface="Arial" panose="020B0604020202020204" pitchFamily="34" charset="0"/>
                        </a:rPr>
                        <a:t>Sales</a:t>
                      </a:r>
                    </a:p>
                  </a:txBody>
                  <a:tcPr anchor="ctr"/>
                </a:tc>
                <a:extLst>
                  <a:ext uri="{0D108BD9-81ED-4DB2-BD59-A6C34878D82A}">
                    <a16:rowId xmlns:a16="http://schemas.microsoft.com/office/drawing/2014/main" val="2708388282"/>
                  </a:ext>
                </a:extLst>
              </a:tr>
              <a:tr h="311668">
                <a:tc>
                  <a:txBody>
                    <a:bodyPr/>
                    <a:lstStyle/>
                    <a:p>
                      <a:pPr algn="just"/>
                      <a:r>
                        <a:rPr lang="en-US" sz="1600" b="1" dirty="0">
                          <a:latin typeface="Arial" panose="020B0604020202020204" pitchFamily="34" charset="0"/>
                          <a:cs typeface="Arial" panose="020B0604020202020204" pitchFamily="34" charset="0"/>
                        </a:rPr>
                        <a:t>Why do you choose this metric?</a:t>
                      </a:r>
                    </a:p>
                  </a:txBody>
                  <a:tcPr anchor="ctr"/>
                </a:tc>
                <a:tc>
                  <a:txBody>
                    <a:bodyPr/>
                    <a:lstStyle/>
                    <a:p>
                      <a:pPr algn="just"/>
                      <a:r>
                        <a:rPr lang="en-US" sz="1600" b="1" dirty="0">
                          <a:latin typeface="Arial" panose="020B0604020202020204" pitchFamily="34" charset="0"/>
                          <a:cs typeface="Arial" panose="020B0604020202020204" pitchFamily="34" charset="0"/>
                        </a:rPr>
                        <a:t>Why do you choose this metric?</a:t>
                      </a:r>
                    </a:p>
                  </a:txBody>
                  <a:tcPr anchor="ctr"/>
                </a:tc>
                <a:extLst>
                  <a:ext uri="{0D108BD9-81ED-4DB2-BD59-A6C34878D82A}">
                    <a16:rowId xmlns:a16="http://schemas.microsoft.com/office/drawing/2014/main" val="3179862464"/>
                  </a:ext>
                </a:extLst>
              </a:tr>
              <a:tr h="1676662">
                <a:tc>
                  <a:txBody>
                    <a:bodyPr/>
                    <a:lstStyle/>
                    <a:p>
                      <a:pPr algn="just"/>
                      <a:r>
                        <a:rPr lang="en-US" sz="1600" dirty="0">
                          <a:latin typeface="Arial" panose="020B0604020202020204" pitchFamily="34" charset="0"/>
                          <a:cs typeface="Arial" panose="020B0604020202020204" pitchFamily="34" charset="0"/>
                        </a:rPr>
                        <a:t>Profit is selected as a key metric because it clearly reflects overall business performance and goal achievement. By comparing actual profit to planned targets, organizations can evaluate the success of their operations and identify areas that need improvement when targets are not met.</a:t>
                      </a:r>
                    </a:p>
                  </a:txBody>
                  <a:tcPr anchor="ctr"/>
                </a:tc>
                <a:tc>
                  <a:txBody>
                    <a:bodyPr/>
                    <a:lstStyle/>
                    <a:p>
                      <a:pPr algn="just"/>
                      <a:r>
                        <a:rPr lang="en-US" sz="1600" dirty="0">
                          <a:latin typeface="Arial" panose="020B0604020202020204" pitchFamily="34" charset="0"/>
                          <a:cs typeface="Arial" panose="020B0604020202020204" pitchFamily="34" charset="0"/>
                        </a:rPr>
                        <a:t>Sales or revenue is a fundamental metric that captures the value a business generates from its offerings. It provides insight into customer demand and market performance, while also serving as a basis for evaluating growth and informing key financial decisions.</a:t>
                      </a:r>
                    </a:p>
                  </a:txBody>
                  <a:tcPr anchor="ctr"/>
                </a:tc>
                <a:extLst>
                  <a:ext uri="{0D108BD9-81ED-4DB2-BD59-A6C34878D82A}">
                    <a16:rowId xmlns:a16="http://schemas.microsoft.com/office/drawing/2014/main" val="702935824"/>
                  </a:ext>
                </a:extLst>
              </a:tr>
            </a:tbl>
          </a:graphicData>
        </a:graphic>
      </p:graphicFrame>
    </p:spTree>
    <p:extLst>
      <p:ext uri="{BB962C8B-B14F-4D97-AF65-F5344CB8AC3E}">
        <p14:creationId xmlns:p14="http://schemas.microsoft.com/office/powerpoint/2010/main" val="629330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descr="Report - Free commerce icons">
            <a:extLst>
              <a:ext uri="{FF2B5EF4-FFF2-40B4-BE49-F238E27FC236}">
                <a16:creationId xmlns:a16="http://schemas.microsoft.com/office/drawing/2014/main" id="{3C1F23C0-593E-EE40-37AB-DDD0E0BA0D0F}"/>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0652592" y="5462337"/>
            <a:ext cx="1395663" cy="139566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E-commerce - Free commerce icons">
            <a:extLst>
              <a:ext uri="{FF2B5EF4-FFF2-40B4-BE49-F238E27FC236}">
                <a16:creationId xmlns:a16="http://schemas.microsoft.com/office/drawing/2014/main" id="{BA3F97D1-785E-7212-1E92-4B9F23B0EF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19765" y="0"/>
            <a:ext cx="1261745" cy="126174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1B8E427-B365-1194-B1C0-AD6EB6438396}"/>
              </a:ext>
            </a:extLst>
          </p:cNvPr>
          <p:cNvSpPr txBox="1"/>
          <p:nvPr/>
        </p:nvSpPr>
        <p:spPr>
          <a:xfrm>
            <a:off x="-110490" y="97752"/>
            <a:ext cx="12192000" cy="584775"/>
          </a:xfrm>
          <a:prstGeom prst="rect">
            <a:avLst/>
          </a:prstGeom>
          <a:noFill/>
        </p:spPr>
        <p:txBody>
          <a:bodyPr wrap="square" rtlCol="0">
            <a:spAutoFit/>
          </a:bodyPr>
          <a:lstStyle/>
          <a:p>
            <a:pPr algn="ctr"/>
            <a:r>
              <a:rPr lang="en-US" sz="3200" b="1" dirty="0">
                <a:solidFill>
                  <a:srgbClr val="0000FF"/>
                </a:solidFill>
                <a:latin typeface="Arial" panose="020B0604020202020204" pitchFamily="34" charset="0"/>
                <a:cs typeface="Arial" panose="020B0604020202020204" pitchFamily="34" charset="0"/>
              </a:rPr>
              <a:t>STAGE 2: DEFINE POV &amp; NORTHSTAR METRICS</a:t>
            </a:r>
          </a:p>
        </p:txBody>
      </p:sp>
      <p:graphicFrame>
        <p:nvGraphicFramePr>
          <p:cNvPr id="3" name="Table 2">
            <a:extLst>
              <a:ext uri="{FF2B5EF4-FFF2-40B4-BE49-F238E27FC236}">
                <a16:creationId xmlns:a16="http://schemas.microsoft.com/office/drawing/2014/main" id="{A0EDB041-B284-176D-EB85-3072EF00B653}"/>
              </a:ext>
            </a:extLst>
          </p:cNvPr>
          <p:cNvGraphicFramePr>
            <a:graphicFrameLocks noGrp="1"/>
          </p:cNvGraphicFramePr>
          <p:nvPr>
            <p:extLst>
              <p:ext uri="{D42A27DB-BD31-4B8C-83A1-F6EECF244321}">
                <p14:modId xmlns:p14="http://schemas.microsoft.com/office/powerpoint/2010/main" val="4161583490"/>
              </p:ext>
            </p:extLst>
          </p:nvPr>
        </p:nvGraphicFramePr>
        <p:xfrm>
          <a:off x="91440" y="902196"/>
          <a:ext cx="11990070" cy="1249680"/>
        </p:xfrm>
        <a:graphic>
          <a:graphicData uri="http://schemas.openxmlformats.org/drawingml/2006/table">
            <a:tbl>
              <a:tblPr firstRow="1" bandRow="1">
                <a:tableStyleId>{5940675A-B579-460E-94D1-54222C63F5DA}</a:tableStyleId>
              </a:tblPr>
              <a:tblGrid>
                <a:gridCol w="2398014">
                  <a:extLst>
                    <a:ext uri="{9D8B030D-6E8A-4147-A177-3AD203B41FA5}">
                      <a16:colId xmlns:a16="http://schemas.microsoft.com/office/drawing/2014/main" val="1187176223"/>
                    </a:ext>
                  </a:extLst>
                </a:gridCol>
                <a:gridCol w="2398014">
                  <a:extLst>
                    <a:ext uri="{9D8B030D-6E8A-4147-A177-3AD203B41FA5}">
                      <a16:colId xmlns:a16="http://schemas.microsoft.com/office/drawing/2014/main" val="1639853121"/>
                    </a:ext>
                  </a:extLst>
                </a:gridCol>
                <a:gridCol w="2398014">
                  <a:extLst>
                    <a:ext uri="{9D8B030D-6E8A-4147-A177-3AD203B41FA5}">
                      <a16:colId xmlns:a16="http://schemas.microsoft.com/office/drawing/2014/main" val="2435165693"/>
                    </a:ext>
                  </a:extLst>
                </a:gridCol>
                <a:gridCol w="2398014">
                  <a:extLst>
                    <a:ext uri="{9D8B030D-6E8A-4147-A177-3AD203B41FA5}">
                      <a16:colId xmlns:a16="http://schemas.microsoft.com/office/drawing/2014/main" val="2339107030"/>
                    </a:ext>
                  </a:extLst>
                </a:gridCol>
                <a:gridCol w="2398014">
                  <a:extLst>
                    <a:ext uri="{9D8B030D-6E8A-4147-A177-3AD203B41FA5}">
                      <a16:colId xmlns:a16="http://schemas.microsoft.com/office/drawing/2014/main" val="4271603993"/>
                    </a:ext>
                  </a:extLst>
                </a:gridCol>
              </a:tblGrid>
              <a:tr h="0">
                <a:tc rowSpan="3">
                  <a:txBody>
                    <a:bodyPr/>
                    <a:lstStyle/>
                    <a:p>
                      <a:r>
                        <a:rPr lang="en-US" sz="1600" b="1" dirty="0">
                          <a:latin typeface="Arial" panose="020B0604020202020204" pitchFamily="34" charset="0"/>
                          <a:cs typeface="Arial" panose="020B0604020202020204" pitchFamily="34" charset="0"/>
                        </a:rPr>
                        <a:t>Dimension data group</a:t>
                      </a:r>
                    </a:p>
                  </a:txBody>
                  <a:tcPr/>
                </a:tc>
                <a:tc>
                  <a:txBody>
                    <a:bodyPr/>
                    <a:lstStyle/>
                    <a:p>
                      <a:r>
                        <a:rPr lang="en-US" sz="1600" b="1" dirty="0">
                          <a:latin typeface="Arial" panose="020B0604020202020204" pitchFamily="34" charset="0"/>
                          <a:cs typeface="Arial" panose="020B0604020202020204" pitchFamily="34" charset="0"/>
                        </a:rPr>
                        <a:t>Group 1</a:t>
                      </a:r>
                    </a:p>
                  </a:txBody>
                  <a:tcPr/>
                </a:tc>
                <a:tc>
                  <a:txBody>
                    <a:bodyPr/>
                    <a:lstStyle/>
                    <a:p>
                      <a:r>
                        <a:rPr lang="en-US" sz="1600" b="1" dirty="0">
                          <a:latin typeface="Arial" panose="020B0604020202020204" pitchFamily="34" charset="0"/>
                          <a:cs typeface="Arial" panose="020B0604020202020204" pitchFamily="34" charset="0"/>
                        </a:rPr>
                        <a:t>Group 2</a:t>
                      </a:r>
                    </a:p>
                  </a:txBody>
                  <a:tcPr/>
                </a:tc>
                <a:tc>
                  <a:txBody>
                    <a:bodyPr/>
                    <a:lstStyle/>
                    <a:p>
                      <a:r>
                        <a:rPr lang="en-US" sz="1600" b="1" dirty="0">
                          <a:latin typeface="Arial" panose="020B0604020202020204" pitchFamily="34" charset="0"/>
                          <a:cs typeface="Arial" panose="020B0604020202020204" pitchFamily="34" charset="0"/>
                        </a:rPr>
                        <a:t>Group 3</a:t>
                      </a:r>
                    </a:p>
                  </a:txBody>
                  <a:tcPr/>
                </a:tc>
                <a:tc>
                  <a:txBody>
                    <a:bodyPr/>
                    <a:lstStyle/>
                    <a:p>
                      <a:r>
                        <a:rPr lang="en-US" sz="1600" b="1" dirty="0">
                          <a:latin typeface="Arial" panose="020B0604020202020204" pitchFamily="34" charset="0"/>
                          <a:cs typeface="Arial" panose="020B0604020202020204" pitchFamily="34" charset="0"/>
                        </a:rPr>
                        <a:t>Group 4</a:t>
                      </a:r>
                    </a:p>
                  </a:txBody>
                  <a:tcPr/>
                </a:tc>
                <a:extLst>
                  <a:ext uri="{0D108BD9-81ED-4DB2-BD59-A6C34878D82A}">
                    <a16:rowId xmlns:a16="http://schemas.microsoft.com/office/drawing/2014/main" val="158442831"/>
                  </a:ext>
                </a:extLst>
              </a:tr>
              <a:tr h="0">
                <a:tc vMerge="1">
                  <a:txBody>
                    <a:bodyPr/>
                    <a:lstStyle/>
                    <a:p>
                      <a:endParaRPr lang="en-US" dirty="0"/>
                    </a:p>
                  </a:txBody>
                  <a:tcPr/>
                </a:tc>
                <a:tc>
                  <a:txBody>
                    <a:bodyPr/>
                    <a:lstStyle/>
                    <a:p>
                      <a:r>
                        <a:rPr lang="en-US" sz="1600" dirty="0">
                          <a:latin typeface="Arial" panose="020B0604020202020204" pitchFamily="34" charset="0"/>
                          <a:cs typeface="Arial" panose="020B0604020202020204" pitchFamily="34" charset="0"/>
                        </a:rPr>
                        <a:t>Customer Type</a:t>
                      </a:r>
                    </a:p>
                  </a:txBody>
                  <a:tcPr/>
                </a:tc>
                <a:tc>
                  <a:txBody>
                    <a:bodyPr/>
                    <a:lstStyle/>
                    <a:p>
                      <a:r>
                        <a:rPr lang="en-US" sz="1600" dirty="0">
                          <a:latin typeface="Arial" panose="020B0604020202020204" pitchFamily="34" charset="0"/>
                          <a:cs typeface="Arial" panose="020B0604020202020204" pitchFamily="34" charset="0"/>
                        </a:rPr>
                        <a:t>Product</a:t>
                      </a:r>
                    </a:p>
                  </a:txBody>
                  <a:tcPr/>
                </a:tc>
                <a:tc>
                  <a:txBody>
                    <a:bodyPr/>
                    <a:lstStyle/>
                    <a:p>
                      <a:r>
                        <a:rPr lang="en-US" sz="1600" dirty="0">
                          <a:latin typeface="Arial" panose="020B0604020202020204" pitchFamily="34" charset="0"/>
                          <a:cs typeface="Arial" panose="020B0604020202020204" pitchFamily="34" charset="0"/>
                        </a:rPr>
                        <a:t>Location</a:t>
                      </a:r>
                    </a:p>
                  </a:txBody>
                  <a:tcPr/>
                </a:tc>
                <a:tc>
                  <a:txBody>
                    <a:bodyPr/>
                    <a:lstStyle/>
                    <a:p>
                      <a:r>
                        <a:rPr lang="en-US" sz="1600" dirty="0">
                          <a:latin typeface="Arial" panose="020B0604020202020204" pitchFamily="34" charset="0"/>
                          <a:cs typeface="Arial" panose="020B0604020202020204" pitchFamily="34" charset="0"/>
                        </a:rPr>
                        <a:t>Time</a:t>
                      </a:r>
                    </a:p>
                  </a:txBody>
                  <a:tcPr/>
                </a:tc>
                <a:extLst>
                  <a:ext uri="{0D108BD9-81ED-4DB2-BD59-A6C34878D82A}">
                    <a16:rowId xmlns:a16="http://schemas.microsoft.com/office/drawing/2014/main" val="2050996923"/>
                  </a:ext>
                </a:extLst>
              </a:tr>
              <a:tr h="0">
                <a:tc vMerge="1">
                  <a:txBody>
                    <a:bodyPr/>
                    <a:lstStyle/>
                    <a:p>
                      <a:endParaRPr lang="en-US" dirty="0"/>
                    </a:p>
                  </a:txBody>
                  <a:tcPr/>
                </a:tc>
                <a:tc>
                  <a:txBody>
                    <a:bodyPr/>
                    <a:lstStyle/>
                    <a:p>
                      <a:r>
                        <a:rPr lang="en-US" sz="1600" dirty="0">
                          <a:latin typeface="Arial" panose="020B0604020202020204" pitchFamily="34" charset="0"/>
                          <a:cs typeface="Arial" panose="020B0604020202020204" pitchFamily="34" charset="0"/>
                        </a:rPr>
                        <a:t>Demographic</a:t>
                      </a:r>
                    </a:p>
                  </a:txBody>
                  <a:tcPr/>
                </a:tc>
                <a:tc>
                  <a:txBody>
                    <a:bodyPr/>
                    <a:lstStyle/>
                    <a:p>
                      <a:r>
                        <a:rPr lang="en-US" sz="1600" dirty="0">
                          <a:latin typeface="Arial" panose="020B0604020202020204" pitchFamily="34" charset="0"/>
                          <a:cs typeface="Arial" panose="020B0604020202020204" pitchFamily="34" charset="0"/>
                        </a:rPr>
                        <a:t>Segment, Category, Product name</a:t>
                      </a:r>
                    </a:p>
                  </a:txBody>
                  <a:tcPr/>
                </a:tc>
                <a:tc>
                  <a:txBody>
                    <a:bodyPr/>
                    <a:lstStyle/>
                    <a:p>
                      <a:r>
                        <a:rPr lang="en-US" sz="1600" dirty="0">
                          <a:latin typeface="Arial" panose="020B0604020202020204" pitchFamily="34" charset="0"/>
                          <a:cs typeface="Arial" panose="020B0604020202020204" pitchFamily="34" charset="0"/>
                        </a:rPr>
                        <a:t>Market/Region/Country State</a:t>
                      </a:r>
                    </a:p>
                  </a:txBody>
                  <a:tcPr/>
                </a:tc>
                <a:tc>
                  <a:txBody>
                    <a:bodyPr/>
                    <a:lstStyle/>
                    <a:p>
                      <a:r>
                        <a:rPr lang="en-US" sz="1600" dirty="0">
                          <a:latin typeface="Arial" panose="020B0604020202020204" pitchFamily="34" charset="0"/>
                          <a:cs typeface="Arial" panose="020B0604020202020204" pitchFamily="34" charset="0"/>
                        </a:rPr>
                        <a:t>Year, Quarter, Month</a:t>
                      </a:r>
                    </a:p>
                  </a:txBody>
                  <a:tcPr/>
                </a:tc>
                <a:extLst>
                  <a:ext uri="{0D108BD9-81ED-4DB2-BD59-A6C34878D82A}">
                    <a16:rowId xmlns:a16="http://schemas.microsoft.com/office/drawing/2014/main" val="3302231709"/>
                  </a:ext>
                </a:extLst>
              </a:tr>
            </a:tbl>
          </a:graphicData>
        </a:graphic>
      </p:graphicFrame>
      <p:graphicFrame>
        <p:nvGraphicFramePr>
          <p:cNvPr id="4" name="Table 3">
            <a:extLst>
              <a:ext uri="{FF2B5EF4-FFF2-40B4-BE49-F238E27FC236}">
                <a16:creationId xmlns:a16="http://schemas.microsoft.com/office/drawing/2014/main" id="{38988696-D566-BD80-9469-7218A4D23DD9}"/>
              </a:ext>
            </a:extLst>
          </p:cNvPr>
          <p:cNvGraphicFramePr>
            <a:graphicFrameLocks noGrp="1"/>
          </p:cNvGraphicFramePr>
          <p:nvPr>
            <p:extLst>
              <p:ext uri="{D42A27DB-BD31-4B8C-83A1-F6EECF244321}">
                <p14:modId xmlns:p14="http://schemas.microsoft.com/office/powerpoint/2010/main" val="1780894179"/>
              </p:ext>
            </p:extLst>
          </p:nvPr>
        </p:nvGraphicFramePr>
        <p:xfrm>
          <a:off x="91441" y="2286000"/>
          <a:ext cx="6004560" cy="4239010"/>
        </p:xfrm>
        <a:graphic>
          <a:graphicData uri="http://schemas.openxmlformats.org/drawingml/2006/table">
            <a:tbl>
              <a:tblPr firstRow="1" bandRow="1">
                <a:tableStyleId>{5940675A-B579-460E-94D1-54222C63F5DA}</a:tableStyleId>
              </a:tblPr>
              <a:tblGrid>
                <a:gridCol w="789358">
                  <a:extLst>
                    <a:ext uri="{9D8B030D-6E8A-4147-A177-3AD203B41FA5}">
                      <a16:colId xmlns:a16="http://schemas.microsoft.com/office/drawing/2014/main" val="4176966870"/>
                    </a:ext>
                  </a:extLst>
                </a:gridCol>
                <a:gridCol w="2071181">
                  <a:extLst>
                    <a:ext uri="{9D8B030D-6E8A-4147-A177-3AD203B41FA5}">
                      <a16:colId xmlns:a16="http://schemas.microsoft.com/office/drawing/2014/main" val="261410673"/>
                    </a:ext>
                  </a:extLst>
                </a:gridCol>
                <a:gridCol w="3144021">
                  <a:extLst>
                    <a:ext uri="{9D8B030D-6E8A-4147-A177-3AD203B41FA5}">
                      <a16:colId xmlns:a16="http://schemas.microsoft.com/office/drawing/2014/main" val="284168799"/>
                    </a:ext>
                  </a:extLst>
                </a:gridCol>
              </a:tblGrid>
              <a:tr h="879592">
                <a:tc>
                  <a:txBody>
                    <a:bodyPr/>
                    <a:lstStyle/>
                    <a:p>
                      <a:pPr algn="ctr"/>
                      <a:r>
                        <a:rPr lang="en-US" sz="1600" b="1" dirty="0">
                          <a:latin typeface="Arial" panose="020B0604020202020204" pitchFamily="34" charset="0"/>
                          <a:cs typeface="Arial" panose="020B0604020202020204" pitchFamily="34" charset="0"/>
                        </a:rPr>
                        <a:t>View</a:t>
                      </a:r>
                    </a:p>
                  </a:txBody>
                  <a:tcPr anchor="ctr"/>
                </a:tc>
                <a:tc>
                  <a:txBody>
                    <a:bodyPr/>
                    <a:lstStyle/>
                    <a:p>
                      <a:pPr algn="ctr"/>
                      <a:r>
                        <a:rPr lang="en-US" sz="1600" b="1" dirty="0">
                          <a:latin typeface="Arial" panose="020B0604020202020204" pitchFamily="34" charset="0"/>
                          <a:cs typeface="Arial" panose="020B0604020202020204" pitchFamily="34" charset="0"/>
                        </a:rPr>
                        <a:t>Description</a:t>
                      </a:r>
                    </a:p>
                  </a:txBody>
                  <a:tcPr anchor="ctr"/>
                </a:tc>
                <a:tc>
                  <a:txBody>
                    <a:bodyPr/>
                    <a:lstStyle/>
                    <a:p>
                      <a:pPr algn="ctr"/>
                      <a:r>
                        <a:rPr lang="en-US" sz="1600" b="1" dirty="0">
                          <a:latin typeface="Arial" panose="020B0604020202020204" pitchFamily="34" charset="0"/>
                          <a:cs typeface="Arial" panose="020B0604020202020204" pitchFamily="34" charset="0"/>
                        </a:rPr>
                        <a:t>Why</a:t>
                      </a:r>
                    </a:p>
                  </a:txBody>
                  <a:tcPr anchor="ctr"/>
                </a:tc>
                <a:extLst>
                  <a:ext uri="{0D108BD9-81ED-4DB2-BD59-A6C34878D82A}">
                    <a16:rowId xmlns:a16="http://schemas.microsoft.com/office/drawing/2014/main" val="1541662860"/>
                  </a:ext>
                </a:extLst>
              </a:tr>
              <a:tr h="739960">
                <a:tc>
                  <a:txBody>
                    <a:bodyPr/>
                    <a:lstStyle/>
                    <a:p>
                      <a:pPr algn="l"/>
                      <a:r>
                        <a:rPr lang="en-US" sz="1600" dirty="0">
                          <a:latin typeface="Arial" panose="020B0604020202020204" pitchFamily="34" charset="0"/>
                          <a:cs typeface="Arial" panose="020B0604020202020204" pitchFamily="34" charset="0"/>
                        </a:rPr>
                        <a:t>View 1</a:t>
                      </a:r>
                    </a:p>
                  </a:txBody>
                  <a:tcPr anchor="ctr"/>
                </a:tc>
                <a:tc>
                  <a:txBody>
                    <a:bodyPr/>
                    <a:lstStyle/>
                    <a:p>
                      <a:pPr algn="l"/>
                      <a:r>
                        <a:rPr lang="en-US" sz="1600" dirty="0">
                          <a:latin typeface="Arial" panose="020B0604020202020204" pitchFamily="34" charset="0"/>
                          <a:cs typeface="Arial" panose="020B0604020202020204" pitchFamily="34" charset="0"/>
                        </a:rPr>
                        <a:t>Overview Performance</a:t>
                      </a:r>
                    </a:p>
                  </a:txBody>
                  <a:tcPr anchor="ctr"/>
                </a:tc>
                <a:tc>
                  <a:txBody>
                    <a:bodyPr/>
                    <a:lstStyle/>
                    <a:p>
                      <a:pPr algn="l"/>
                      <a:r>
                        <a:rPr lang="en-US" sz="1600" dirty="0">
                          <a:latin typeface="Arial" panose="020B0604020202020204" pitchFamily="34" charset="0"/>
                          <a:cs typeface="Arial" panose="020B0604020202020204" pitchFamily="34" charset="0"/>
                        </a:rPr>
                        <a:t>Can see overall business performance.</a:t>
                      </a:r>
                    </a:p>
                  </a:txBody>
                  <a:tcPr anchor="ctr"/>
                </a:tc>
                <a:extLst>
                  <a:ext uri="{0D108BD9-81ED-4DB2-BD59-A6C34878D82A}">
                    <a16:rowId xmlns:a16="http://schemas.microsoft.com/office/drawing/2014/main" val="3955785951"/>
                  </a:ext>
                </a:extLst>
              </a:tr>
              <a:tr h="739960">
                <a:tc>
                  <a:txBody>
                    <a:bodyPr/>
                    <a:lstStyle/>
                    <a:p>
                      <a:pPr algn="l"/>
                      <a:r>
                        <a:rPr lang="en-US" sz="1600" dirty="0">
                          <a:latin typeface="Arial" panose="020B0604020202020204" pitchFamily="34" charset="0"/>
                          <a:cs typeface="Arial" panose="020B0604020202020204" pitchFamily="34" charset="0"/>
                        </a:rPr>
                        <a:t>View 2</a:t>
                      </a:r>
                    </a:p>
                  </a:txBody>
                  <a:tcPr anchor="ctr"/>
                </a:tc>
                <a:tc>
                  <a:txBody>
                    <a:bodyPr/>
                    <a:lstStyle/>
                    <a:p>
                      <a:pPr algn="l"/>
                      <a:r>
                        <a:rPr lang="en-US" sz="1600" dirty="0">
                          <a:latin typeface="Arial" panose="020B0604020202020204" pitchFamily="34" charset="0"/>
                          <a:cs typeface="Arial" panose="020B0604020202020204" pitchFamily="34" charset="0"/>
                        </a:rPr>
                        <a:t>Market Analysis</a:t>
                      </a:r>
                    </a:p>
                  </a:txBody>
                  <a:tcPr anchor="ctr"/>
                </a:tc>
                <a:tc>
                  <a:txBody>
                    <a:bodyPr/>
                    <a:lstStyle/>
                    <a:p>
                      <a:pPr algn="l"/>
                      <a:r>
                        <a:rPr lang="en-US" sz="1600" dirty="0">
                          <a:latin typeface="Arial" panose="020B0604020202020204" pitchFamily="34" charset="0"/>
                          <a:cs typeface="Arial" panose="020B0604020202020204" pitchFamily="34" charset="0"/>
                        </a:rPr>
                        <a:t>Can identify potential market.</a:t>
                      </a:r>
                    </a:p>
                  </a:txBody>
                  <a:tcPr anchor="ctr"/>
                </a:tc>
                <a:extLst>
                  <a:ext uri="{0D108BD9-81ED-4DB2-BD59-A6C34878D82A}">
                    <a16:rowId xmlns:a16="http://schemas.microsoft.com/office/drawing/2014/main" val="316751471"/>
                  </a:ext>
                </a:extLst>
              </a:tr>
              <a:tr h="939749">
                <a:tc>
                  <a:txBody>
                    <a:bodyPr/>
                    <a:lstStyle/>
                    <a:p>
                      <a:pPr algn="l"/>
                      <a:r>
                        <a:rPr lang="en-US" sz="1600" dirty="0">
                          <a:latin typeface="Arial" panose="020B0604020202020204" pitchFamily="34" charset="0"/>
                          <a:cs typeface="Arial" panose="020B0604020202020204" pitchFamily="34" charset="0"/>
                        </a:rPr>
                        <a:t>View 3</a:t>
                      </a:r>
                    </a:p>
                  </a:txBody>
                  <a:tcPr anchor="ctr"/>
                </a:tc>
                <a:tc>
                  <a:txBody>
                    <a:bodyPr/>
                    <a:lstStyle/>
                    <a:p>
                      <a:pPr algn="l"/>
                      <a:r>
                        <a:rPr lang="en-US" sz="1600" dirty="0">
                          <a:latin typeface="Arial" panose="020B0604020202020204" pitchFamily="34" charset="0"/>
                          <a:cs typeface="Arial" panose="020B0604020202020204" pitchFamily="34" charset="0"/>
                        </a:rPr>
                        <a:t>Product Analysis</a:t>
                      </a:r>
                    </a:p>
                  </a:txBody>
                  <a:tcPr anchor="ctr"/>
                </a:tc>
                <a:tc>
                  <a:txBody>
                    <a:bodyPr/>
                    <a:lstStyle/>
                    <a:p>
                      <a:pPr algn="l"/>
                      <a:r>
                        <a:rPr lang="en-US" sz="1600" dirty="0">
                          <a:latin typeface="Arial" panose="020B0604020202020204" pitchFamily="34" charset="0"/>
                          <a:cs typeface="Arial" panose="020B0604020202020204" pitchFamily="34" charset="0"/>
                        </a:rPr>
                        <a:t>Identify potential products, then develop strategies to grow both the product and its category.</a:t>
                      </a:r>
                    </a:p>
                  </a:txBody>
                  <a:tcPr anchor="ctr"/>
                </a:tc>
                <a:extLst>
                  <a:ext uri="{0D108BD9-81ED-4DB2-BD59-A6C34878D82A}">
                    <a16:rowId xmlns:a16="http://schemas.microsoft.com/office/drawing/2014/main" val="3500382384"/>
                  </a:ext>
                </a:extLst>
              </a:tr>
              <a:tr h="939749">
                <a:tc>
                  <a:txBody>
                    <a:bodyPr/>
                    <a:lstStyle/>
                    <a:p>
                      <a:pPr algn="l"/>
                      <a:r>
                        <a:rPr lang="en-US" sz="1600" dirty="0">
                          <a:latin typeface="Arial" panose="020B0604020202020204" pitchFamily="34" charset="0"/>
                          <a:cs typeface="Arial" panose="020B0604020202020204" pitchFamily="34" charset="0"/>
                        </a:rPr>
                        <a:t>View 4</a:t>
                      </a:r>
                    </a:p>
                  </a:txBody>
                  <a:tcPr anchor="ctr"/>
                </a:tc>
                <a:tc>
                  <a:txBody>
                    <a:bodyPr/>
                    <a:lstStyle/>
                    <a:p>
                      <a:pPr algn="l"/>
                      <a:r>
                        <a:rPr lang="en-US" sz="1600" dirty="0">
                          <a:latin typeface="Arial" panose="020B0604020202020204" pitchFamily="34" charset="0"/>
                          <a:cs typeface="Arial" panose="020B0604020202020204" pitchFamily="34" charset="0"/>
                        </a:rPr>
                        <a:t>Sales Performance</a:t>
                      </a:r>
                    </a:p>
                  </a:txBody>
                  <a:tcPr anchor="ctr"/>
                </a:tc>
                <a:tc>
                  <a:txBody>
                    <a:bodyPr/>
                    <a:lstStyle/>
                    <a:p>
                      <a:pPr algn="l"/>
                      <a:r>
                        <a:rPr lang="en-US" sz="1600" dirty="0">
                          <a:latin typeface="Arial" panose="020B0604020202020204" pitchFamily="34" charset="0"/>
                          <a:cs typeface="Arial" panose="020B0604020202020204" pitchFamily="34" charset="0"/>
                        </a:rPr>
                        <a:t>Providing a clear view of how effectively a business is generating revenue.</a:t>
                      </a:r>
                    </a:p>
                  </a:txBody>
                  <a:tcPr anchor="ctr"/>
                </a:tc>
                <a:extLst>
                  <a:ext uri="{0D108BD9-81ED-4DB2-BD59-A6C34878D82A}">
                    <a16:rowId xmlns:a16="http://schemas.microsoft.com/office/drawing/2014/main" val="3506386202"/>
                  </a:ext>
                </a:extLst>
              </a:tr>
            </a:tbl>
          </a:graphicData>
        </a:graphic>
      </p:graphicFrame>
      <p:graphicFrame>
        <p:nvGraphicFramePr>
          <p:cNvPr id="5" name="Table 4">
            <a:extLst>
              <a:ext uri="{FF2B5EF4-FFF2-40B4-BE49-F238E27FC236}">
                <a16:creationId xmlns:a16="http://schemas.microsoft.com/office/drawing/2014/main" id="{C072C230-A963-F52A-FAB4-CCC4E296F0B8}"/>
              </a:ext>
            </a:extLst>
          </p:cNvPr>
          <p:cNvGraphicFramePr>
            <a:graphicFrameLocks noGrp="1"/>
          </p:cNvGraphicFramePr>
          <p:nvPr>
            <p:extLst>
              <p:ext uri="{D42A27DB-BD31-4B8C-83A1-F6EECF244321}">
                <p14:modId xmlns:p14="http://schemas.microsoft.com/office/powerpoint/2010/main" val="2018871751"/>
              </p:ext>
            </p:extLst>
          </p:nvPr>
        </p:nvGraphicFramePr>
        <p:xfrm>
          <a:off x="6309359" y="2286000"/>
          <a:ext cx="5772151" cy="4239008"/>
        </p:xfrm>
        <a:graphic>
          <a:graphicData uri="http://schemas.openxmlformats.org/drawingml/2006/table">
            <a:tbl>
              <a:tblPr firstRow="1" bandRow="1">
                <a:tableStyleId>{5940675A-B579-460E-94D1-54222C63F5DA}</a:tableStyleId>
              </a:tblPr>
              <a:tblGrid>
                <a:gridCol w="758805">
                  <a:extLst>
                    <a:ext uri="{9D8B030D-6E8A-4147-A177-3AD203B41FA5}">
                      <a16:colId xmlns:a16="http://schemas.microsoft.com/office/drawing/2014/main" val="4176966870"/>
                    </a:ext>
                  </a:extLst>
                </a:gridCol>
                <a:gridCol w="1991015">
                  <a:extLst>
                    <a:ext uri="{9D8B030D-6E8A-4147-A177-3AD203B41FA5}">
                      <a16:colId xmlns:a16="http://schemas.microsoft.com/office/drawing/2014/main" val="261410673"/>
                    </a:ext>
                  </a:extLst>
                </a:gridCol>
                <a:gridCol w="3022331">
                  <a:extLst>
                    <a:ext uri="{9D8B030D-6E8A-4147-A177-3AD203B41FA5}">
                      <a16:colId xmlns:a16="http://schemas.microsoft.com/office/drawing/2014/main" val="284168799"/>
                    </a:ext>
                  </a:extLst>
                </a:gridCol>
              </a:tblGrid>
              <a:tr h="610160">
                <a:tc>
                  <a:txBody>
                    <a:bodyPr/>
                    <a:lstStyle/>
                    <a:p>
                      <a:pPr algn="ctr"/>
                      <a:r>
                        <a:rPr lang="en-US" sz="1600" b="1" dirty="0">
                          <a:latin typeface="Arial" panose="020B0604020202020204" pitchFamily="34" charset="0"/>
                          <a:cs typeface="Arial" panose="020B0604020202020204" pitchFamily="34" charset="0"/>
                        </a:rPr>
                        <a:t>Formular</a:t>
                      </a:r>
                    </a:p>
                  </a:txBody>
                  <a:tcPr anchor="ctr"/>
                </a:tc>
                <a:tc>
                  <a:txBody>
                    <a:bodyPr/>
                    <a:lstStyle/>
                    <a:p>
                      <a:pPr algn="ctr"/>
                      <a:r>
                        <a:rPr lang="en-US" sz="1600" b="1" dirty="0">
                          <a:latin typeface="Arial" panose="020B0604020202020204" pitchFamily="34" charset="0"/>
                          <a:cs typeface="Arial" panose="020B0604020202020204" pitchFamily="34" charset="0"/>
                        </a:rPr>
                        <a:t>Profit</a:t>
                      </a:r>
                    </a:p>
                  </a:txBody>
                  <a:tcPr anchor="ctr"/>
                </a:tc>
                <a:tc>
                  <a:txBody>
                    <a:bodyPr/>
                    <a:lstStyle/>
                    <a:p>
                      <a:pPr algn="ctr"/>
                      <a:r>
                        <a:rPr lang="en-US" sz="1600" b="1" dirty="0">
                          <a:latin typeface="Arial" panose="020B0604020202020204" pitchFamily="34" charset="0"/>
                          <a:cs typeface="Arial" panose="020B0604020202020204" pitchFamily="34" charset="0"/>
                        </a:rPr>
                        <a:t>Revenue</a:t>
                      </a:r>
                    </a:p>
                  </a:txBody>
                  <a:tcPr anchor="ctr"/>
                </a:tc>
                <a:extLst>
                  <a:ext uri="{0D108BD9-81ED-4DB2-BD59-A6C34878D82A}">
                    <a16:rowId xmlns:a16="http://schemas.microsoft.com/office/drawing/2014/main" val="1541662860"/>
                  </a:ext>
                </a:extLst>
              </a:tr>
              <a:tr h="867070">
                <a:tc>
                  <a:txBody>
                    <a:bodyPr/>
                    <a:lstStyle/>
                    <a:p>
                      <a:pPr algn="l"/>
                      <a:r>
                        <a:rPr lang="en-US" sz="1600" dirty="0">
                          <a:latin typeface="Arial" panose="020B0604020202020204" pitchFamily="34" charset="0"/>
                          <a:cs typeface="Arial" panose="020B0604020202020204" pitchFamily="34" charset="0"/>
                        </a:rPr>
                        <a:t>View 1</a:t>
                      </a:r>
                    </a:p>
                  </a:txBody>
                  <a:tcPr anchor="ctr"/>
                </a:tc>
                <a:tc>
                  <a:txBody>
                    <a:bodyPr/>
                    <a:lstStyle/>
                    <a:p>
                      <a:pPr algn="l"/>
                      <a:r>
                        <a:rPr lang="en-US" sz="1600" dirty="0">
                          <a:latin typeface="Arial" panose="020B0604020202020204" pitchFamily="34" charset="0"/>
                          <a:cs typeface="Arial" panose="020B0604020202020204" pitchFamily="34" charset="0"/>
                        </a:rPr>
                        <a:t>Total profit = Sum(Profit)</a:t>
                      </a:r>
                    </a:p>
                  </a:txBody>
                  <a:tcPr anchor="ctr"/>
                </a:tc>
                <a:tc>
                  <a:txBody>
                    <a:bodyPr/>
                    <a:lstStyle/>
                    <a:p>
                      <a:pPr algn="l"/>
                      <a:r>
                        <a:rPr lang="en-US" sz="1600" dirty="0">
                          <a:latin typeface="Arial" panose="020B0604020202020204" pitchFamily="34" charset="0"/>
                          <a:cs typeface="Arial" panose="020B0604020202020204" pitchFamily="34" charset="0"/>
                        </a:rPr>
                        <a:t>Total revenue performance by location = SUM(Sales) across all countries/regions</a:t>
                      </a:r>
                    </a:p>
                  </a:txBody>
                  <a:tcPr anchor="ctr"/>
                </a:tc>
                <a:extLst>
                  <a:ext uri="{0D108BD9-81ED-4DB2-BD59-A6C34878D82A}">
                    <a16:rowId xmlns:a16="http://schemas.microsoft.com/office/drawing/2014/main" val="3955785951"/>
                  </a:ext>
                </a:extLst>
              </a:tr>
              <a:tr h="13808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Arial" panose="020B0604020202020204" pitchFamily="34" charset="0"/>
                          <a:cs typeface="Arial" panose="020B0604020202020204" pitchFamily="34" charset="0"/>
                        </a:rPr>
                        <a:t>View 2</a:t>
                      </a:r>
                    </a:p>
                  </a:txBody>
                  <a:tcPr anchor="ctr"/>
                </a:tc>
                <a:tc>
                  <a:txBody>
                    <a:bodyPr/>
                    <a:lstStyle/>
                    <a:p>
                      <a:pPr algn="l"/>
                      <a:r>
                        <a:rPr lang="en-US" sz="1600" dirty="0">
                          <a:latin typeface="Arial" panose="020B0604020202020204" pitchFamily="34" charset="0"/>
                          <a:cs typeface="Arial" panose="020B0604020202020204" pitchFamily="34" charset="0"/>
                        </a:rPr>
                        <a:t>Total profit performance by location = SUM(Profit) across all countries/regions</a:t>
                      </a:r>
                    </a:p>
                  </a:txBody>
                  <a:tcPr anchor="ctr"/>
                </a:tc>
                <a:tc>
                  <a:txBody>
                    <a:bodyPr/>
                    <a:lstStyle/>
                    <a:p>
                      <a:pPr algn="l"/>
                      <a:r>
                        <a:rPr lang="en-US" sz="1600" dirty="0">
                          <a:latin typeface="Arial" panose="020B0604020202020204" pitchFamily="34" charset="0"/>
                          <a:cs typeface="Arial" panose="020B0604020202020204" pitchFamily="34" charset="0"/>
                        </a:rPr>
                        <a:t>Total revenue performance by category = SUM(Sales) across all category</a:t>
                      </a:r>
                    </a:p>
                  </a:txBody>
                  <a:tcPr anchor="ctr"/>
                </a:tc>
                <a:extLst>
                  <a:ext uri="{0D108BD9-81ED-4DB2-BD59-A6C34878D82A}">
                    <a16:rowId xmlns:a16="http://schemas.microsoft.com/office/drawing/2014/main" val="316751471"/>
                  </a:ext>
                </a:extLst>
              </a:tr>
              <a:tr h="13808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Arial" panose="020B0604020202020204" pitchFamily="34" charset="0"/>
                          <a:cs typeface="Arial" panose="020B0604020202020204" pitchFamily="34" charset="0"/>
                        </a:rPr>
                        <a:t>View 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Arial" panose="020B0604020202020204" pitchFamily="34" charset="0"/>
                          <a:cs typeface="Arial" panose="020B0604020202020204" pitchFamily="34" charset="0"/>
                        </a:rPr>
                        <a:t>Total profit performance by category = SUM(Profit) across all category</a:t>
                      </a:r>
                    </a:p>
                  </a:txBody>
                  <a:tcPr anchor="ctr"/>
                </a:tc>
                <a:tc>
                  <a:txBody>
                    <a:bodyPr/>
                    <a:lstStyle/>
                    <a:p>
                      <a:pPr algn="l"/>
                      <a:r>
                        <a:rPr lang="en-US" sz="1600" dirty="0">
                          <a:latin typeface="Arial" panose="020B0604020202020204" pitchFamily="34" charset="0"/>
                          <a:cs typeface="Arial" panose="020B0604020202020204" pitchFamily="34" charset="0"/>
                        </a:rPr>
                        <a:t>Revenue by market = Sum(Sales) group by category</a:t>
                      </a:r>
                    </a:p>
                  </a:txBody>
                  <a:tcPr anchor="ctr"/>
                </a:tc>
                <a:extLst>
                  <a:ext uri="{0D108BD9-81ED-4DB2-BD59-A6C34878D82A}">
                    <a16:rowId xmlns:a16="http://schemas.microsoft.com/office/drawing/2014/main" val="3500382384"/>
                  </a:ext>
                </a:extLst>
              </a:tr>
            </a:tbl>
          </a:graphicData>
        </a:graphic>
      </p:graphicFrame>
    </p:spTree>
    <p:extLst>
      <p:ext uri="{BB962C8B-B14F-4D97-AF65-F5344CB8AC3E}">
        <p14:creationId xmlns:p14="http://schemas.microsoft.com/office/powerpoint/2010/main" val="1907759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Report - Free commerce icons">
            <a:extLst>
              <a:ext uri="{FF2B5EF4-FFF2-40B4-BE49-F238E27FC236}">
                <a16:creationId xmlns:a16="http://schemas.microsoft.com/office/drawing/2014/main" id="{87716139-ED66-D5F0-25D8-A8F9C929C5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2592" y="5462337"/>
            <a:ext cx="1395663" cy="139566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E-commerce - Free commerce icons">
            <a:extLst>
              <a:ext uri="{FF2B5EF4-FFF2-40B4-BE49-F238E27FC236}">
                <a16:creationId xmlns:a16="http://schemas.microsoft.com/office/drawing/2014/main" id="{B422106C-B968-D218-8004-3E9EB3F6B3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4790" y="-21551"/>
            <a:ext cx="1261745" cy="126174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2A2BCCD-D87A-9F38-F310-50ECFB51A4B8}"/>
              </a:ext>
            </a:extLst>
          </p:cNvPr>
          <p:cNvSpPr txBox="1"/>
          <p:nvPr/>
        </p:nvSpPr>
        <p:spPr>
          <a:xfrm>
            <a:off x="-258462" y="60401"/>
            <a:ext cx="12192000" cy="646331"/>
          </a:xfrm>
          <a:prstGeom prst="rect">
            <a:avLst/>
          </a:prstGeom>
          <a:noFill/>
        </p:spPr>
        <p:txBody>
          <a:bodyPr wrap="square" rtlCol="0">
            <a:spAutoFit/>
          </a:bodyPr>
          <a:lstStyle/>
          <a:p>
            <a:pPr algn="ctr"/>
            <a:r>
              <a:rPr lang="en-US" sz="3600" b="1" dirty="0">
                <a:solidFill>
                  <a:srgbClr val="0000FF"/>
                </a:solidFill>
                <a:latin typeface="Arial" panose="020B0604020202020204" pitchFamily="34" charset="0"/>
                <a:cs typeface="Arial" panose="020B0604020202020204" pitchFamily="34" charset="0"/>
              </a:rPr>
              <a:t>STAGE 3: IDEATE - BRAINSTORMING</a:t>
            </a:r>
          </a:p>
        </p:txBody>
      </p:sp>
      <p:graphicFrame>
        <p:nvGraphicFramePr>
          <p:cNvPr id="3" name="Table 2">
            <a:extLst>
              <a:ext uri="{FF2B5EF4-FFF2-40B4-BE49-F238E27FC236}">
                <a16:creationId xmlns:a16="http://schemas.microsoft.com/office/drawing/2014/main" id="{A7ABE2F5-5A28-46D3-EA77-22BA0B5A1DF4}"/>
              </a:ext>
            </a:extLst>
          </p:cNvPr>
          <p:cNvGraphicFramePr>
            <a:graphicFrameLocks noGrp="1"/>
          </p:cNvGraphicFramePr>
          <p:nvPr>
            <p:extLst>
              <p:ext uri="{D42A27DB-BD31-4B8C-83A1-F6EECF244321}">
                <p14:modId xmlns:p14="http://schemas.microsoft.com/office/powerpoint/2010/main" val="2043534528"/>
              </p:ext>
            </p:extLst>
          </p:nvPr>
        </p:nvGraphicFramePr>
        <p:xfrm>
          <a:off x="135465" y="707886"/>
          <a:ext cx="11870265" cy="1483360"/>
        </p:xfrm>
        <a:graphic>
          <a:graphicData uri="http://schemas.openxmlformats.org/drawingml/2006/table">
            <a:tbl>
              <a:tblPr firstRow="1" bandRow="1">
                <a:tableStyleId>{5940675A-B579-460E-94D1-54222C63F5DA}</a:tableStyleId>
              </a:tblPr>
              <a:tblGrid>
                <a:gridCol w="2374053">
                  <a:extLst>
                    <a:ext uri="{9D8B030D-6E8A-4147-A177-3AD203B41FA5}">
                      <a16:colId xmlns:a16="http://schemas.microsoft.com/office/drawing/2014/main" val="4252422815"/>
                    </a:ext>
                  </a:extLst>
                </a:gridCol>
                <a:gridCol w="2374053">
                  <a:extLst>
                    <a:ext uri="{9D8B030D-6E8A-4147-A177-3AD203B41FA5}">
                      <a16:colId xmlns:a16="http://schemas.microsoft.com/office/drawing/2014/main" val="2121580526"/>
                    </a:ext>
                  </a:extLst>
                </a:gridCol>
                <a:gridCol w="2374053">
                  <a:extLst>
                    <a:ext uri="{9D8B030D-6E8A-4147-A177-3AD203B41FA5}">
                      <a16:colId xmlns:a16="http://schemas.microsoft.com/office/drawing/2014/main" val="802210671"/>
                    </a:ext>
                  </a:extLst>
                </a:gridCol>
                <a:gridCol w="2374053">
                  <a:extLst>
                    <a:ext uri="{9D8B030D-6E8A-4147-A177-3AD203B41FA5}">
                      <a16:colId xmlns:a16="http://schemas.microsoft.com/office/drawing/2014/main" val="3077703074"/>
                    </a:ext>
                  </a:extLst>
                </a:gridCol>
                <a:gridCol w="2374053">
                  <a:extLst>
                    <a:ext uri="{9D8B030D-6E8A-4147-A177-3AD203B41FA5}">
                      <a16:colId xmlns:a16="http://schemas.microsoft.com/office/drawing/2014/main" val="2264602132"/>
                    </a:ext>
                  </a:extLst>
                </a:gridCol>
              </a:tblGrid>
              <a:tr h="370840">
                <a:tc rowSpan="4">
                  <a:txBody>
                    <a:bodyPr/>
                    <a:lstStyle/>
                    <a:p>
                      <a:pPr algn="ctr"/>
                      <a:r>
                        <a:rPr lang="en-US" sz="1600" b="1" dirty="0">
                          <a:latin typeface="Arial" panose="020B0604020202020204" pitchFamily="34" charset="0"/>
                          <a:cs typeface="Arial" panose="020B0604020202020204" pitchFamily="34" charset="0"/>
                        </a:rPr>
                        <a:t>Overview layer</a:t>
                      </a:r>
                    </a:p>
                  </a:txBody>
                  <a:tcPr anchor="ctr"/>
                </a:tc>
                <a:tc>
                  <a:txBody>
                    <a:bodyPr/>
                    <a:lstStyle/>
                    <a:p>
                      <a:pPr algn="ctr"/>
                      <a:r>
                        <a:rPr lang="en-US" sz="1600" b="1" dirty="0">
                          <a:solidFill>
                            <a:srgbClr val="0000FF"/>
                          </a:solidFill>
                          <a:latin typeface="Arial" panose="020B0604020202020204" pitchFamily="34" charset="0"/>
                          <a:cs typeface="Arial" panose="020B0604020202020204" pitchFamily="34" charset="0"/>
                        </a:rPr>
                        <a:t>Metric 1</a:t>
                      </a:r>
                    </a:p>
                  </a:txBody>
                  <a:tcPr anchor="ctr"/>
                </a:tc>
                <a:tc>
                  <a:txBody>
                    <a:bodyPr/>
                    <a:lstStyle/>
                    <a:p>
                      <a:pPr algn="ctr"/>
                      <a:r>
                        <a:rPr lang="en-US" sz="1600" b="1" dirty="0">
                          <a:solidFill>
                            <a:srgbClr val="0000FF"/>
                          </a:solidFill>
                          <a:latin typeface="Arial" panose="020B0604020202020204" pitchFamily="34" charset="0"/>
                          <a:cs typeface="Arial" panose="020B0604020202020204" pitchFamily="34" charset="0"/>
                        </a:rPr>
                        <a:t>Metric 2</a:t>
                      </a:r>
                    </a:p>
                  </a:txBody>
                  <a:tcPr anchor="ctr"/>
                </a:tc>
                <a:tc>
                  <a:txBody>
                    <a:bodyPr/>
                    <a:lstStyle/>
                    <a:p>
                      <a:pPr algn="ctr"/>
                      <a:r>
                        <a:rPr lang="en-US" sz="1600" b="1" dirty="0">
                          <a:solidFill>
                            <a:srgbClr val="0000FF"/>
                          </a:solidFill>
                          <a:latin typeface="Arial" panose="020B0604020202020204" pitchFamily="34" charset="0"/>
                          <a:cs typeface="Arial" panose="020B0604020202020204" pitchFamily="34" charset="0"/>
                        </a:rPr>
                        <a:t>Metric 3</a:t>
                      </a:r>
                    </a:p>
                  </a:txBody>
                  <a:tcPr anchor="ctr"/>
                </a:tc>
                <a:tc>
                  <a:txBody>
                    <a:bodyPr/>
                    <a:lstStyle/>
                    <a:p>
                      <a:pPr algn="ctr"/>
                      <a:r>
                        <a:rPr lang="en-US" sz="1600" b="1" dirty="0">
                          <a:solidFill>
                            <a:srgbClr val="0000FF"/>
                          </a:solidFill>
                          <a:latin typeface="Arial" panose="020B0604020202020204" pitchFamily="34" charset="0"/>
                          <a:cs typeface="Arial" panose="020B0604020202020204" pitchFamily="34" charset="0"/>
                        </a:rPr>
                        <a:t>Metric 4</a:t>
                      </a:r>
                    </a:p>
                  </a:txBody>
                  <a:tcPr anchor="ctr"/>
                </a:tc>
                <a:extLst>
                  <a:ext uri="{0D108BD9-81ED-4DB2-BD59-A6C34878D82A}">
                    <a16:rowId xmlns:a16="http://schemas.microsoft.com/office/drawing/2014/main" val="2549312441"/>
                  </a:ext>
                </a:extLst>
              </a:tr>
              <a:tr h="370840">
                <a:tc vMerge="1">
                  <a:txBody>
                    <a:bodyPr/>
                    <a:lstStyle/>
                    <a:p>
                      <a:endParaRPr lang="en-US" dirty="0"/>
                    </a:p>
                  </a:txBody>
                  <a:tcPr/>
                </a:tc>
                <a:tc>
                  <a:txBody>
                    <a:bodyPr/>
                    <a:lstStyle/>
                    <a:p>
                      <a:pPr algn="ctr"/>
                      <a:r>
                        <a:rPr lang="en-US" sz="1600" dirty="0">
                          <a:latin typeface="Arial" panose="020B0604020202020204" pitchFamily="34" charset="0"/>
                          <a:cs typeface="Arial" panose="020B0604020202020204" pitchFamily="34" charset="0"/>
                        </a:rPr>
                        <a:t>Profit</a:t>
                      </a:r>
                    </a:p>
                  </a:txBody>
                  <a:tcPr/>
                </a:tc>
                <a:tc>
                  <a:txBody>
                    <a:bodyPr/>
                    <a:lstStyle/>
                    <a:p>
                      <a:pPr algn="ctr"/>
                      <a:r>
                        <a:rPr lang="en-US" sz="1600" dirty="0">
                          <a:latin typeface="Arial" panose="020B0604020202020204" pitchFamily="34" charset="0"/>
                          <a:cs typeface="Arial" panose="020B0604020202020204" pitchFamily="34" charset="0"/>
                        </a:rPr>
                        <a:t>Revenue</a:t>
                      </a:r>
                    </a:p>
                  </a:txBody>
                  <a:tcPr/>
                </a:tc>
                <a:tc>
                  <a:txBody>
                    <a:bodyPr/>
                    <a:lstStyle/>
                    <a:p>
                      <a:pPr algn="ctr"/>
                      <a:r>
                        <a:rPr lang="en-US" sz="1600" dirty="0">
                          <a:latin typeface="Arial" panose="020B0604020202020204" pitchFamily="34" charset="0"/>
                          <a:cs typeface="Arial" panose="020B0604020202020204" pitchFamily="34" charset="0"/>
                        </a:rPr>
                        <a:t>Profit Margin</a:t>
                      </a:r>
                    </a:p>
                  </a:txBody>
                  <a:tcPr/>
                </a:tc>
                <a:tc>
                  <a:txBody>
                    <a:bodyPr/>
                    <a:lstStyle/>
                    <a:p>
                      <a:pPr algn="ctr"/>
                      <a:r>
                        <a:rPr lang="en-US" sz="1600" dirty="0">
                          <a:latin typeface="Arial" panose="020B0604020202020204" pitchFamily="34" charset="0"/>
                          <a:cs typeface="Arial" panose="020B0604020202020204" pitchFamily="34" charset="0"/>
                        </a:rPr>
                        <a:t>(%YoY) - Profit</a:t>
                      </a:r>
                    </a:p>
                  </a:txBody>
                  <a:tcPr/>
                </a:tc>
                <a:extLst>
                  <a:ext uri="{0D108BD9-81ED-4DB2-BD59-A6C34878D82A}">
                    <a16:rowId xmlns:a16="http://schemas.microsoft.com/office/drawing/2014/main" val="1114542933"/>
                  </a:ext>
                </a:extLst>
              </a:tr>
              <a:tr h="370840">
                <a:tc vMerge="1">
                  <a:txBody>
                    <a:bodyPr/>
                    <a:lstStyle/>
                    <a:p>
                      <a:endParaRPr lang="en-US" dirty="0"/>
                    </a:p>
                  </a:txBody>
                  <a:tcPr/>
                </a:tc>
                <a:tc>
                  <a:txBody>
                    <a:bodyPr/>
                    <a:lstStyle/>
                    <a:p>
                      <a:pPr marL="0" algn="ctr" defTabSz="914400" rtl="0" eaLnBrk="1" latinLnBrk="0" hangingPunct="1"/>
                      <a:r>
                        <a:rPr lang="en-US" sz="1600" b="1" kern="1200" dirty="0">
                          <a:solidFill>
                            <a:srgbClr val="0000FF"/>
                          </a:solidFill>
                          <a:latin typeface="Arial" panose="020B0604020202020204" pitchFamily="34" charset="0"/>
                          <a:ea typeface="+mn-ea"/>
                          <a:cs typeface="Arial" panose="020B0604020202020204" pitchFamily="34" charset="0"/>
                        </a:rPr>
                        <a:t>Metric 5</a:t>
                      </a:r>
                    </a:p>
                  </a:txBody>
                  <a:tcPr/>
                </a:tc>
                <a:tc>
                  <a:txBody>
                    <a:bodyPr/>
                    <a:lstStyle/>
                    <a:p>
                      <a:pPr marL="0" algn="ctr" defTabSz="914400" rtl="0" eaLnBrk="1" latinLnBrk="0" hangingPunct="1"/>
                      <a:r>
                        <a:rPr lang="en-US" sz="1600" b="1" kern="1200" dirty="0">
                          <a:solidFill>
                            <a:srgbClr val="0000FF"/>
                          </a:solidFill>
                          <a:latin typeface="Arial" panose="020B0604020202020204" pitchFamily="34" charset="0"/>
                          <a:ea typeface="+mn-ea"/>
                          <a:cs typeface="Arial" panose="020B0604020202020204" pitchFamily="34" charset="0"/>
                        </a:rPr>
                        <a:t>Metric 6</a:t>
                      </a:r>
                    </a:p>
                  </a:txBody>
                  <a:tcPr/>
                </a:tc>
                <a:tc>
                  <a:txBody>
                    <a:bodyPr/>
                    <a:lstStyle/>
                    <a:p>
                      <a:pPr marL="0" algn="ctr" defTabSz="914400" rtl="0" eaLnBrk="1" latinLnBrk="0" hangingPunct="1"/>
                      <a:r>
                        <a:rPr lang="en-US" sz="1600" b="1" kern="1200" dirty="0">
                          <a:solidFill>
                            <a:srgbClr val="0000FF"/>
                          </a:solidFill>
                          <a:latin typeface="Arial" panose="020B0604020202020204" pitchFamily="34" charset="0"/>
                          <a:ea typeface="+mn-ea"/>
                          <a:cs typeface="Arial" panose="020B0604020202020204" pitchFamily="34" charset="0"/>
                        </a:rPr>
                        <a:t>Metric 7</a:t>
                      </a:r>
                    </a:p>
                  </a:txBody>
                  <a:tcPr/>
                </a:tc>
                <a:tc>
                  <a:txBody>
                    <a:bodyPr/>
                    <a:lstStyle/>
                    <a:p>
                      <a:pPr marL="0" algn="ctr" defTabSz="914400" rtl="0" eaLnBrk="1" latinLnBrk="0" hangingPunct="1"/>
                      <a:r>
                        <a:rPr lang="en-US" sz="1600" b="1" kern="1200" dirty="0">
                          <a:solidFill>
                            <a:srgbClr val="0000FF"/>
                          </a:solidFill>
                          <a:latin typeface="Arial" panose="020B0604020202020204" pitchFamily="34" charset="0"/>
                          <a:ea typeface="+mn-ea"/>
                          <a:cs typeface="Arial" panose="020B0604020202020204" pitchFamily="34" charset="0"/>
                        </a:rPr>
                        <a:t>Metric 8</a:t>
                      </a:r>
                    </a:p>
                  </a:txBody>
                  <a:tcPr/>
                </a:tc>
                <a:extLst>
                  <a:ext uri="{0D108BD9-81ED-4DB2-BD59-A6C34878D82A}">
                    <a16:rowId xmlns:a16="http://schemas.microsoft.com/office/drawing/2014/main" val="79146344"/>
                  </a:ext>
                </a:extLst>
              </a:tr>
              <a:tr h="370840">
                <a:tc vMerge="1">
                  <a:txBody>
                    <a:bodyPr/>
                    <a:lstStyle/>
                    <a:p>
                      <a:endParaRPr lang="en-US" dirty="0"/>
                    </a:p>
                  </a:txBody>
                  <a:tcPr/>
                </a:tc>
                <a:tc>
                  <a:txBody>
                    <a:bodyPr/>
                    <a:lstStyle/>
                    <a:p>
                      <a:pPr algn="ctr"/>
                      <a:r>
                        <a:rPr lang="en-US" sz="1600" dirty="0">
                          <a:latin typeface="Arial" panose="020B0604020202020204" pitchFamily="34" charset="0"/>
                          <a:cs typeface="Arial" panose="020B0604020202020204" pitchFamily="34" charset="0"/>
                        </a:rPr>
                        <a:t>(%YoY) - Revenue</a:t>
                      </a:r>
                    </a:p>
                  </a:txBody>
                  <a:tcPr/>
                </a:tc>
                <a:tc>
                  <a:txBody>
                    <a:bodyPr/>
                    <a:lstStyle/>
                    <a:p>
                      <a:pPr algn="ctr"/>
                      <a:r>
                        <a:rPr lang="en-US" sz="1600" dirty="0">
                          <a:latin typeface="Arial" panose="020B0604020202020204" pitchFamily="34" charset="0"/>
                          <a:cs typeface="Arial" panose="020B0604020202020204" pitchFamily="34" charset="0"/>
                        </a:rPr>
                        <a:t>DOV</a:t>
                      </a:r>
                    </a:p>
                  </a:txBody>
                  <a:tcPr/>
                </a:tc>
                <a:tc>
                  <a:txBody>
                    <a:bodyPr/>
                    <a:lstStyle/>
                    <a:p>
                      <a:pPr algn="ctr"/>
                      <a:r>
                        <a:rPr lang="en-US" sz="1600" dirty="0">
                          <a:latin typeface="Arial" panose="020B0604020202020204" pitchFamily="34" charset="0"/>
                          <a:cs typeface="Arial" panose="020B0604020202020204" pitchFamily="34" charset="0"/>
                        </a:rPr>
                        <a:t>Return Rate</a:t>
                      </a:r>
                    </a:p>
                  </a:txBody>
                  <a:tcPr/>
                </a:tc>
                <a:tc>
                  <a:txBody>
                    <a:bodyPr/>
                    <a:lstStyle/>
                    <a:p>
                      <a:pPr algn="ctr"/>
                      <a:r>
                        <a:rPr lang="en-US" sz="1600" dirty="0">
                          <a:latin typeface="Arial" panose="020B0604020202020204" pitchFamily="34" charset="0"/>
                          <a:cs typeface="Arial" panose="020B0604020202020204" pitchFamily="34" charset="0"/>
                        </a:rPr>
                        <a:t>Total Order</a:t>
                      </a:r>
                    </a:p>
                  </a:txBody>
                  <a:tcPr/>
                </a:tc>
                <a:extLst>
                  <a:ext uri="{0D108BD9-81ED-4DB2-BD59-A6C34878D82A}">
                    <a16:rowId xmlns:a16="http://schemas.microsoft.com/office/drawing/2014/main" val="4255652075"/>
                  </a:ext>
                </a:extLst>
              </a:tr>
            </a:tbl>
          </a:graphicData>
        </a:graphic>
      </p:graphicFrame>
      <p:graphicFrame>
        <p:nvGraphicFramePr>
          <p:cNvPr id="4" name="Table 3">
            <a:extLst>
              <a:ext uri="{FF2B5EF4-FFF2-40B4-BE49-F238E27FC236}">
                <a16:creationId xmlns:a16="http://schemas.microsoft.com/office/drawing/2014/main" id="{6E632208-3BEB-7ADB-BE6B-117C42402478}"/>
              </a:ext>
            </a:extLst>
          </p:cNvPr>
          <p:cNvGraphicFramePr>
            <a:graphicFrameLocks noGrp="1"/>
          </p:cNvGraphicFramePr>
          <p:nvPr>
            <p:extLst>
              <p:ext uri="{D42A27DB-BD31-4B8C-83A1-F6EECF244321}">
                <p14:modId xmlns:p14="http://schemas.microsoft.com/office/powerpoint/2010/main" val="3860451575"/>
              </p:ext>
            </p:extLst>
          </p:nvPr>
        </p:nvGraphicFramePr>
        <p:xfrm>
          <a:off x="135466" y="2289810"/>
          <a:ext cx="11870264" cy="4297680"/>
        </p:xfrm>
        <a:graphic>
          <a:graphicData uri="http://schemas.openxmlformats.org/drawingml/2006/table">
            <a:tbl>
              <a:tblPr firstRow="1" bandRow="1">
                <a:tableStyleId>{5940675A-B579-460E-94D1-54222C63F5DA}</a:tableStyleId>
              </a:tblPr>
              <a:tblGrid>
                <a:gridCol w="2967566">
                  <a:extLst>
                    <a:ext uri="{9D8B030D-6E8A-4147-A177-3AD203B41FA5}">
                      <a16:colId xmlns:a16="http://schemas.microsoft.com/office/drawing/2014/main" val="503302425"/>
                    </a:ext>
                  </a:extLst>
                </a:gridCol>
                <a:gridCol w="2967566">
                  <a:extLst>
                    <a:ext uri="{9D8B030D-6E8A-4147-A177-3AD203B41FA5}">
                      <a16:colId xmlns:a16="http://schemas.microsoft.com/office/drawing/2014/main" val="2235204688"/>
                    </a:ext>
                  </a:extLst>
                </a:gridCol>
                <a:gridCol w="2967566">
                  <a:extLst>
                    <a:ext uri="{9D8B030D-6E8A-4147-A177-3AD203B41FA5}">
                      <a16:colId xmlns:a16="http://schemas.microsoft.com/office/drawing/2014/main" val="407406422"/>
                    </a:ext>
                  </a:extLst>
                </a:gridCol>
                <a:gridCol w="2967566">
                  <a:extLst>
                    <a:ext uri="{9D8B030D-6E8A-4147-A177-3AD203B41FA5}">
                      <a16:colId xmlns:a16="http://schemas.microsoft.com/office/drawing/2014/main" val="2210316985"/>
                    </a:ext>
                  </a:extLst>
                </a:gridCol>
              </a:tblGrid>
              <a:tr h="411669">
                <a:tc>
                  <a:txBody>
                    <a:bodyPr/>
                    <a:lstStyle/>
                    <a:p>
                      <a:pPr algn="ctr"/>
                      <a:r>
                        <a:rPr lang="en-US" sz="1400" b="1" dirty="0">
                          <a:latin typeface="Arial" panose="020B0604020202020204" pitchFamily="34" charset="0"/>
                          <a:cs typeface="Arial" panose="020B0604020202020204" pitchFamily="34" charset="0"/>
                        </a:rPr>
                        <a:t>Idea Name</a:t>
                      </a:r>
                    </a:p>
                  </a:txBody>
                  <a:tcPr anchor="ctr"/>
                </a:tc>
                <a:tc>
                  <a:txBody>
                    <a:bodyPr/>
                    <a:lstStyle/>
                    <a:p>
                      <a:pPr algn="ctr"/>
                      <a:r>
                        <a:rPr lang="en-US" sz="1400" b="1" dirty="0">
                          <a:latin typeface="Arial" panose="020B0604020202020204" pitchFamily="34" charset="0"/>
                          <a:cs typeface="Arial" panose="020B0604020202020204" pitchFamily="34" charset="0"/>
                        </a:rPr>
                        <a:t>Layer 0 dimension: just total</a:t>
                      </a:r>
                    </a:p>
                  </a:txBody>
                  <a:tcPr anchor="ctr"/>
                </a:tc>
                <a:tc>
                  <a:txBody>
                    <a:bodyPr/>
                    <a:lstStyle/>
                    <a:p>
                      <a:pPr algn="ctr"/>
                      <a:r>
                        <a:rPr lang="en-US" sz="1400" b="1" dirty="0">
                          <a:latin typeface="Arial" panose="020B0604020202020204" pitchFamily="34" charset="0"/>
                          <a:cs typeface="Arial" panose="020B0604020202020204" pitchFamily="34" charset="0"/>
                        </a:rPr>
                        <a:t>Layer 1 dimension: number is breakdown follow by </a:t>
                      </a:r>
                    </a:p>
                  </a:txBody>
                  <a:tcPr anchor="ctr"/>
                </a:tc>
                <a:tc>
                  <a:txBody>
                    <a:bodyPr/>
                    <a:lstStyle/>
                    <a:p>
                      <a:pPr algn="ctr"/>
                      <a:r>
                        <a:rPr lang="en-US" sz="1400" b="1" dirty="0">
                          <a:latin typeface="Arial" panose="020B0604020202020204" pitchFamily="34" charset="0"/>
                          <a:cs typeface="Arial" panose="020B0604020202020204" pitchFamily="34" charset="0"/>
                        </a:rPr>
                        <a:t>Layer 2 dimension</a:t>
                      </a:r>
                    </a:p>
                  </a:txBody>
                  <a:tcPr anchor="ctr"/>
                </a:tc>
                <a:extLst>
                  <a:ext uri="{0D108BD9-81ED-4DB2-BD59-A6C34878D82A}">
                    <a16:rowId xmlns:a16="http://schemas.microsoft.com/office/drawing/2014/main" val="484281145"/>
                  </a:ext>
                </a:extLst>
              </a:tr>
              <a:tr h="920201">
                <a:tc>
                  <a:txBody>
                    <a:bodyPr/>
                    <a:lstStyle/>
                    <a:p>
                      <a:pPr algn="l"/>
                      <a:r>
                        <a:rPr lang="en-US" sz="1400" dirty="0">
                          <a:latin typeface="Arial" panose="020B0604020202020204" pitchFamily="34" charset="0"/>
                          <a:cs typeface="Arial" panose="020B0604020202020204" pitchFamily="34" charset="0"/>
                        </a:rPr>
                        <a:t>View 1: Overview Performance</a:t>
                      </a:r>
                    </a:p>
                  </a:txBody>
                  <a:tcPr anchor="ctr"/>
                </a:tc>
                <a:tc>
                  <a:txBody>
                    <a:bodyPr/>
                    <a:lstStyle/>
                    <a:p>
                      <a:pPr marL="285750" indent="-285750" algn="l">
                        <a:buFontTx/>
                        <a:buChar char="-"/>
                      </a:pPr>
                      <a:r>
                        <a:rPr lang="en-US" sz="1400" dirty="0">
                          <a:latin typeface="Arial" panose="020B0604020202020204" pitchFamily="34" charset="0"/>
                          <a:cs typeface="Arial" panose="020B0604020202020204" pitchFamily="34" charset="0"/>
                        </a:rPr>
                        <a:t>Profit</a:t>
                      </a:r>
                    </a:p>
                    <a:p>
                      <a:pPr marL="285750" indent="-285750" algn="l">
                        <a:buFontTx/>
                        <a:buChar char="-"/>
                      </a:pPr>
                      <a:r>
                        <a:rPr lang="en-US" sz="1400" dirty="0">
                          <a:latin typeface="Arial" panose="020B0604020202020204" pitchFamily="34" charset="0"/>
                          <a:cs typeface="Arial" panose="020B0604020202020204" pitchFamily="34" charset="0"/>
                        </a:rPr>
                        <a:t>Revenue</a:t>
                      </a:r>
                    </a:p>
                    <a:p>
                      <a:pPr marL="285750" indent="-285750" algn="l">
                        <a:buFontTx/>
                        <a:buChar char="-"/>
                      </a:pPr>
                      <a:r>
                        <a:rPr lang="en-US" sz="1400" dirty="0">
                          <a:latin typeface="Arial" panose="020B0604020202020204" pitchFamily="34" charset="0"/>
                          <a:cs typeface="Arial" panose="020B0604020202020204" pitchFamily="34" charset="0"/>
                        </a:rPr>
                        <a:t>Profit margin</a:t>
                      </a:r>
                    </a:p>
                    <a:p>
                      <a:pPr marL="285750" indent="-285750" algn="l">
                        <a:buFontTx/>
                        <a:buChar char="-"/>
                      </a:pPr>
                      <a:r>
                        <a:rPr lang="en-US" sz="1400" dirty="0">
                          <a:latin typeface="Arial" panose="020B0604020202020204" pitchFamily="34" charset="0"/>
                          <a:cs typeface="Arial" panose="020B0604020202020204" pitchFamily="34" charset="0"/>
                        </a:rPr>
                        <a:t>Revenue growth</a:t>
                      </a:r>
                    </a:p>
                    <a:p>
                      <a:pPr marL="285750" indent="-285750" algn="l">
                        <a:buFontTx/>
                        <a:buChar char="-"/>
                      </a:pPr>
                      <a:r>
                        <a:rPr lang="en-US" sz="1400" dirty="0">
                          <a:latin typeface="Arial" panose="020B0604020202020204" pitchFamily="34" charset="0"/>
                          <a:cs typeface="Arial" panose="020B0604020202020204" pitchFamily="34" charset="0"/>
                        </a:rPr>
                        <a:t>Profit growth</a:t>
                      </a:r>
                    </a:p>
                  </a:txBody>
                  <a:tcPr anchor="ctr"/>
                </a:tc>
                <a:tc>
                  <a:txBody>
                    <a:bodyPr/>
                    <a:lstStyle/>
                    <a:p>
                      <a:pPr marL="285750" indent="-285750" algn="l">
                        <a:buFontTx/>
                        <a:buChar char="-"/>
                      </a:pPr>
                      <a:r>
                        <a:rPr lang="en-US" sz="1400" dirty="0">
                          <a:latin typeface="Arial" panose="020B0604020202020204" pitchFamily="34" charset="0"/>
                          <a:cs typeface="Arial" panose="020B0604020202020204" pitchFamily="34" charset="0"/>
                        </a:rPr>
                        <a:t>By time (Year, month)</a:t>
                      </a:r>
                    </a:p>
                    <a:p>
                      <a:pPr marL="285750" indent="-285750" algn="l">
                        <a:buFontTx/>
                        <a:buChar char="-"/>
                      </a:pPr>
                      <a:r>
                        <a:rPr lang="en-US" sz="1400" dirty="0">
                          <a:latin typeface="Arial" panose="020B0604020202020204" pitchFamily="34" charset="0"/>
                          <a:cs typeface="Arial" panose="020B0604020202020204" pitchFamily="34" charset="0"/>
                        </a:rPr>
                        <a:t>By region</a:t>
                      </a:r>
                    </a:p>
                  </a:txBody>
                  <a:tcPr anchor="ctr"/>
                </a:tc>
                <a:tc>
                  <a:txBody>
                    <a:bodyPr/>
                    <a:lstStyle/>
                    <a:p>
                      <a:pPr marL="285750" indent="-285750" algn="l">
                        <a:buFontTx/>
                        <a:buChar char="-"/>
                      </a:pPr>
                      <a:r>
                        <a:rPr lang="en-US" sz="1400" dirty="0">
                          <a:latin typeface="Arial" panose="020B0604020202020204" pitchFamily="34" charset="0"/>
                          <a:cs typeface="Arial" panose="020B0604020202020204" pitchFamily="34" charset="0"/>
                        </a:rPr>
                        <a:t>Time + Region</a:t>
                      </a:r>
                    </a:p>
                    <a:p>
                      <a:pPr marL="285750" indent="-285750" algn="l">
                        <a:buFontTx/>
                        <a:buChar char="-"/>
                      </a:pPr>
                      <a:r>
                        <a:rPr lang="en-US" sz="1400" dirty="0">
                          <a:latin typeface="Arial" panose="020B0604020202020204" pitchFamily="34" charset="0"/>
                          <a:cs typeface="Arial" panose="020B0604020202020204" pitchFamily="34" charset="0"/>
                        </a:rPr>
                        <a:t>Time + Segment</a:t>
                      </a:r>
                    </a:p>
                  </a:txBody>
                  <a:tcPr anchor="ctr"/>
                </a:tc>
                <a:extLst>
                  <a:ext uri="{0D108BD9-81ED-4DB2-BD59-A6C34878D82A}">
                    <a16:rowId xmlns:a16="http://schemas.microsoft.com/office/drawing/2014/main" val="3707551491"/>
                  </a:ext>
                </a:extLst>
              </a:tr>
              <a:tr h="750690">
                <a:tc>
                  <a:txBody>
                    <a:bodyPr/>
                    <a:lstStyle/>
                    <a:p>
                      <a:pPr algn="l"/>
                      <a:r>
                        <a:rPr lang="en-US" sz="1400" dirty="0">
                          <a:latin typeface="Arial" panose="020B0604020202020204" pitchFamily="34" charset="0"/>
                          <a:cs typeface="Arial" panose="020B0604020202020204" pitchFamily="34" charset="0"/>
                        </a:rPr>
                        <a:t>View 2: Market Analysis</a:t>
                      </a:r>
                    </a:p>
                  </a:txBody>
                  <a:tcPr anchor="ctr"/>
                </a:tc>
                <a:tc>
                  <a:txBody>
                    <a:bodyPr/>
                    <a:lstStyle/>
                    <a:p>
                      <a:pPr marL="285750" indent="-285750" algn="l">
                        <a:buFontTx/>
                        <a:buChar char="-"/>
                      </a:pPr>
                      <a:r>
                        <a:rPr lang="en-US" sz="1400" dirty="0">
                          <a:latin typeface="Arial" panose="020B0604020202020204" pitchFamily="34" charset="0"/>
                          <a:cs typeface="Arial" panose="020B0604020202020204" pitchFamily="34" charset="0"/>
                        </a:rPr>
                        <a:t>Profit</a:t>
                      </a:r>
                    </a:p>
                    <a:p>
                      <a:pPr marL="285750" indent="-285750" algn="l">
                        <a:buFontTx/>
                        <a:buChar char="-"/>
                      </a:pPr>
                      <a:r>
                        <a:rPr lang="en-US" sz="1400" dirty="0">
                          <a:latin typeface="Arial" panose="020B0604020202020204" pitchFamily="34" charset="0"/>
                          <a:cs typeface="Arial" panose="020B0604020202020204" pitchFamily="34" charset="0"/>
                        </a:rPr>
                        <a:t>Revenue</a:t>
                      </a:r>
                    </a:p>
                    <a:p>
                      <a:pPr marL="285750" indent="-285750" algn="l">
                        <a:buFontTx/>
                        <a:buChar char="-"/>
                      </a:pPr>
                      <a:r>
                        <a:rPr lang="en-US" sz="1400" dirty="0">
                          <a:latin typeface="Arial" panose="020B0604020202020204" pitchFamily="34" charset="0"/>
                          <a:cs typeface="Arial" panose="020B0604020202020204" pitchFamily="34" charset="0"/>
                        </a:rPr>
                        <a:t>Revenue growth</a:t>
                      </a:r>
                    </a:p>
                    <a:p>
                      <a:pPr marL="285750" indent="-285750" algn="l">
                        <a:buFontTx/>
                        <a:buChar char="-"/>
                      </a:pPr>
                      <a:r>
                        <a:rPr lang="en-US" sz="1400" dirty="0">
                          <a:latin typeface="Arial" panose="020B0604020202020204" pitchFamily="34" charset="0"/>
                          <a:cs typeface="Arial" panose="020B0604020202020204" pitchFamily="34" charset="0"/>
                        </a:rPr>
                        <a:t>Profit growth</a:t>
                      </a:r>
                    </a:p>
                  </a:txBody>
                  <a:tcPr anchor="ctr"/>
                </a:tc>
                <a:tc>
                  <a:txBody>
                    <a:bodyPr/>
                    <a:lstStyle/>
                    <a:p>
                      <a:pPr marL="285750" indent="-285750" algn="l" defTabSz="914400" rtl="0" eaLnBrk="1" latinLnBrk="0" hangingPunct="1">
                        <a:buFontTx/>
                        <a:buChar char="-"/>
                      </a:pPr>
                      <a:r>
                        <a:rPr lang="en-US" sz="1400" kern="1200" dirty="0">
                          <a:solidFill>
                            <a:schemeClr val="tx1"/>
                          </a:solidFill>
                          <a:latin typeface="Arial" panose="020B0604020202020204" pitchFamily="34" charset="0"/>
                          <a:ea typeface="+mn-ea"/>
                          <a:cs typeface="Arial" panose="020B0604020202020204" pitchFamily="34" charset="0"/>
                        </a:rPr>
                        <a:t>By Market/Country/State</a:t>
                      </a:r>
                    </a:p>
                  </a:txBody>
                  <a:tcPr anchor="ctr"/>
                </a:tc>
                <a:tc>
                  <a:txBody>
                    <a:bodyPr/>
                    <a:lstStyle/>
                    <a:p>
                      <a:pPr marL="285750" indent="-285750" algn="l" defTabSz="914400" rtl="0" eaLnBrk="1" latinLnBrk="0" hangingPunct="1">
                        <a:buFontTx/>
                        <a:buChar char="-"/>
                      </a:pPr>
                      <a:r>
                        <a:rPr lang="en-US" sz="1400" kern="1200" dirty="0">
                          <a:solidFill>
                            <a:schemeClr val="tx1"/>
                          </a:solidFill>
                          <a:latin typeface="Arial" panose="020B0604020202020204" pitchFamily="34" charset="0"/>
                          <a:ea typeface="+mn-ea"/>
                          <a:cs typeface="Arial" panose="020B0604020202020204" pitchFamily="34" charset="0"/>
                        </a:rPr>
                        <a:t>Market + Product Category</a:t>
                      </a:r>
                    </a:p>
                    <a:p>
                      <a:pPr marL="285750" indent="-285750" algn="l" defTabSz="914400" rtl="0" eaLnBrk="1" latinLnBrk="0" hangingPunct="1">
                        <a:buFontTx/>
                        <a:buChar char="-"/>
                      </a:pPr>
                      <a:r>
                        <a:rPr lang="en-US" sz="1400" kern="1200" dirty="0">
                          <a:solidFill>
                            <a:schemeClr val="tx1"/>
                          </a:solidFill>
                          <a:latin typeface="Arial" panose="020B0604020202020204" pitchFamily="34" charset="0"/>
                          <a:ea typeface="+mn-ea"/>
                          <a:cs typeface="Arial" panose="020B0604020202020204" pitchFamily="34" charset="0"/>
                        </a:rPr>
                        <a:t>Market + Segment</a:t>
                      </a:r>
                    </a:p>
                  </a:txBody>
                  <a:tcPr anchor="ctr"/>
                </a:tc>
                <a:extLst>
                  <a:ext uri="{0D108BD9-81ED-4DB2-BD59-A6C34878D82A}">
                    <a16:rowId xmlns:a16="http://schemas.microsoft.com/office/drawing/2014/main" val="9253540"/>
                  </a:ext>
                </a:extLst>
              </a:tr>
              <a:tr h="581180">
                <a:tc>
                  <a:txBody>
                    <a:bodyPr/>
                    <a:lstStyle/>
                    <a:p>
                      <a:pPr algn="l"/>
                      <a:r>
                        <a:rPr lang="en-US" sz="1400" dirty="0">
                          <a:latin typeface="Arial" panose="020B0604020202020204" pitchFamily="34" charset="0"/>
                          <a:cs typeface="Arial" panose="020B0604020202020204" pitchFamily="34" charset="0"/>
                        </a:rPr>
                        <a:t>View 3: Product Analysis</a:t>
                      </a:r>
                    </a:p>
                  </a:txBody>
                  <a:tcPr anchor="ctr"/>
                </a:tc>
                <a:tc>
                  <a:txBody>
                    <a:bodyPr/>
                    <a:lstStyle/>
                    <a:p>
                      <a:pPr marL="285750" indent="-285750" algn="l">
                        <a:buFontTx/>
                        <a:buChar char="-"/>
                      </a:pPr>
                      <a:r>
                        <a:rPr lang="en-US" sz="1400" dirty="0">
                          <a:latin typeface="Arial" panose="020B0604020202020204" pitchFamily="34" charset="0"/>
                          <a:cs typeface="Arial" panose="020B0604020202020204" pitchFamily="34" charset="0"/>
                        </a:rPr>
                        <a:t>Profit</a:t>
                      </a:r>
                    </a:p>
                    <a:p>
                      <a:pPr marL="285750" indent="-285750" algn="l">
                        <a:buFontTx/>
                        <a:buChar char="-"/>
                      </a:pPr>
                      <a:r>
                        <a:rPr lang="en-US" sz="1400" dirty="0">
                          <a:latin typeface="Arial" panose="020B0604020202020204" pitchFamily="34" charset="0"/>
                          <a:cs typeface="Arial" panose="020B0604020202020204" pitchFamily="34" charset="0"/>
                        </a:rPr>
                        <a:t>Revenue</a:t>
                      </a:r>
                    </a:p>
                    <a:p>
                      <a:pPr marL="285750" indent="-285750" algn="l">
                        <a:buFontTx/>
                        <a:buChar char="-"/>
                      </a:pPr>
                      <a:r>
                        <a:rPr lang="en-US" sz="1400" dirty="0">
                          <a:latin typeface="Arial" panose="020B0604020202020204" pitchFamily="34" charset="0"/>
                          <a:cs typeface="Arial" panose="020B0604020202020204" pitchFamily="34" charset="0"/>
                        </a:rPr>
                        <a:t>Profit by Product</a:t>
                      </a:r>
                    </a:p>
                  </a:txBody>
                  <a:tcPr anchor="ctr"/>
                </a:tc>
                <a:tc>
                  <a:txBody>
                    <a:bodyPr/>
                    <a:lstStyle/>
                    <a:p>
                      <a:pPr marL="285750" indent="-285750" algn="l" defTabSz="914400" rtl="0" eaLnBrk="1" latinLnBrk="0" hangingPunct="1">
                        <a:buFontTx/>
                        <a:buChar char="-"/>
                      </a:pPr>
                      <a:r>
                        <a:rPr lang="en-US" sz="1400" kern="1200" dirty="0">
                          <a:solidFill>
                            <a:schemeClr val="tx1"/>
                          </a:solidFill>
                          <a:latin typeface="Arial" panose="020B0604020202020204" pitchFamily="34" charset="0"/>
                          <a:ea typeface="+mn-ea"/>
                          <a:cs typeface="Arial" panose="020B0604020202020204" pitchFamily="34" charset="0"/>
                        </a:rPr>
                        <a:t>By Category/Sub-Category/Product name</a:t>
                      </a:r>
                    </a:p>
                  </a:txBody>
                  <a:tcPr anchor="ctr"/>
                </a:tc>
                <a:tc>
                  <a:txBody>
                    <a:bodyPr/>
                    <a:lstStyle/>
                    <a:p>
                      <a:pPr marL="285750" indent="-285750" algn="l" defTabSz="914400" rtl="0" eaLnBrk="1" latinLnBrk="0" hangingPunct="1">
                        <a:buFontTx/>
                        <a:buChar char="-"/>
                      </a:pPr>
                      <a:r>
                        <a:rPr lang="en-US" sz="1400" kern="1200" dirty="0">
                          <a:solidFill>
                            <a:schemeClr val="tx1"/>
                          </a:solidFill>
                          <a:latin typeface="Arial" panose="020B0604020202020204" pitchFamily="34" charset="0"/>
                          <a:ea typeface="+mn-ea"/>
                          <a:cs typeface="Arial" panose="020B0604020202020204" pitchFamily="34" charset="0"/>
                        </a:rPr>
                        <a:t>Category + Region</a:t>
                      </a:r>
                    </a:p>
                    <a:p>
                      <a:pPr marL="285750" indent="-285750" algn="l" defTabSz="914400" rtl="0" eaLnBrk="1" latinLnBrk="0" hangingPunct="1">
                        <a:buFontTx/>
                        <a:buChar char="-"/>
                      </a:pPr>
                      <a:r>
                        <a:rPr lang="en-US" sz="1400" kern="1200" dirty="0">
                          <a:solidFill>
                            <a:schemeClr val="tx1"/>
                          </a:solidFill>
                          <a:latin typeface="Arial" panose="020B0604020202020204" pitchFamily="34" charset="0"/>
                          <a:ea typeface="+mn-ea"/>
                          <a:cs typeface="Arial" panose="020B0604020202020204" pitchFamily="34" charset="0"/>
                        </a:rPr>
                        <a:t>Product + Time</a:t>
                      </a:r>
                    </a:p>
                  </a:txBody>
                  <a:tcPr anchor="ctr"/>
                </a:tc>
                <a:extLst>
                  <a:ext uri="{0D108BD9-81ED-4DB2-BD59-A6C34878D82A}">
                    <a16:rowId xmlns:a16="http://schemas.microsoft.com/office/drawing/2014/main" val="2313504507"/>
                  </a:ext>
                </a:extLst>
              </a:tr>
              <a:tr h="920201">
                <a:tc>
                  <a:txBody>
                    <a:bodyPr/>
                    <a:lstStyle/>
                    <a:p>
                      <a:pPr algn="l"/>
                      <a:r>
                        <a:rPr lang="en-US" sz="1400" dirty="0">
                          <a:latin typeface="Arial" panose="020B0604020202020204" pitchFamily="34" charset="0"/>
                          <a:cs typeface="Arial" panose="020B0604020202020204" pitchFamily="34" charset="0"/>
                        </a:rPr>
                        <a:t>View 4: Customer Analysis</a:t>
                      </a:r>
                    </a:p>
                  </a:txBody>
                  <a:tcPr anchor="ctr"/>
                </a:tc>
                <a:tc>
                  <a:txBody>
                    <a:bodyPr/>
                    <a:lstStyle/>
                    <a:p>
                      <a:pPr marL="285750" indent="-285750" algn="l">
                        <a:buFontTx/>
                        <a:buChar char="-"/>
                      </a:pPr>
                      <a:r>
                        <a:rPr lang="en-US" sz="1400" dirty="0">
                          <a:latin typeface="Arial" panose="020B0604020202020204" pitchFamily="34" charset="0"/>
                          <a:cs typeface="Arial" panose="020B0604020202020204" pitchFamily="34" charset="0"/>
                        </a:rPr>
                        <a:t>Total Customer</a:t>
                      </a:r>
                    </a:p>
                    <a:p>
                      <a:pPr marL="285750" indent="-285750" algn="l">
                        <a:buFontTx/>
                        <a:buChar char="-"/>
                      </a:pPr>
                      <a:r>
                        <a:rPr lang="en-US" sz="1400" dirty="0">
                          <a:latin typeface="Arial" panose="020B0604020202020204" pitchFamily="34" charset="0"/>
                          <a:cs typeface="Arial" panose="020B0604020202020204" pitchFamily="34" charset="0"/>
                        </a:rPr>
                        <a:t>Recency </a:t>
                      </a:r>
                    </a:p>
                    <a:p>
                      <a:pPr marL="285750" indent="-285750" algn="l">
                        <a:buFontTx/>
                        <a:buChar char="-"/>
                      </a:pPr>
                      <a:r>
                        <a:rPr lang="en-US" sz="1400" dirty="0">
                          <a:latin typeface="Arial" panose="020B0604020202020204" pitchFamily="34" charset="0"/>
                          <a:cs typeface="Arial" panose="020B0604020202020204" pitchFamily="34" charset="0"/>
                        </a:rPr>
                        <a:t>Frequency</a:t>
                      </a:r>
                    </a:p>
                    <a:p>
                      <a:pPr marL="285750" indent="-285750" algn="l">
                        <a:buFontTx/>
                        <a:buChar char="-"/>
                      </a:pPr>
                      <a:r>
                        <a:rPr lang="en-US" sz="1400" dirty="0">
                          <a:latin typeface="Arial" panose="020B0604020202020204" pitchFamily="34" charset="0"/>
                          <a:cs typeface="Arial" panose="020B0604020202020204" pitchFamily="34" charset="0"/>
                        </a:rPr>
                        <a:t>Monetary</a:t>
                      </a:r>
                    </a:p>
                  </a:txBody>
                  <a:tcPr anchor="ctr"/>
                </a:tc>
                <a:tc>
                  <a:txBody>
                    <a:bodyPr/>
                    <a:lstStyle/>
                    <a:p>
                      <a:pPr marL="285750" indent="-285750" algn="l" defTabSz="914400" rtl="0" eaLnBrk="1" latinLnBrk="0" hangingPunct="1">
                        <a:buFontTx/>
                        <a:buChar char="-"/>
                      </a:pPr>
                      <a:r>
                        <a:rPr lang="en-US" sz="1400" kern="1200" dirty="0">
                          <a:solidFill>
                            <a:schemeClr val="tx1"/>
                          </a:solidFill>
                          <a:latin typeface="Arial" panose="020B0604020202020204" pitchFamily="34" charset="0"/>
                          <a:ea typeface="+mn-ea"/>
                          <a:cs typeface="Arial" panose="020B0604020202020204" pitchFamily="34" charset="0"/>
                        </a:rPr>
                        <a:t>Gender</a:t>
                      </a:r>
                    </a:p>
                    <a:p>
                      <a:pPr marL="285750" indent="-285750" algn="l" defTabSz="914400" rtl="0" eaLnBrk="1" latinLnBrk="0" hangingPunct="1">
                        <a:buFontTx/>
                        <a:buChar char="-"/>
                      </a:pPr>
                      <a:r>
                        <a:rPr lang="en-US" sz="1400" kern="1200" dirty="0">
                          <a:solidFill>
                            <a:schemeClr val="tx1"/>
                          </a:solidFill>
                          <a:latin typeface="Arial" panose="020B0604020202020204" pitchFamily="34" charset="0"/>
                          <a:ea typeface="+mn-ea"/>
                          <a:cs typeface="Arial" panose="020B0604020202020204" pitchFamily="34" charset="0"/>
                        </a:rPr>
                        <a:t>Education level</a:t>
                      </a:r>
                    </a:p>
                    <a:p>
                      <a:pPr marL="285750" indent="-285750" algn="l" defTabSz="914400" rtl="0" eaLnBrk="1" latinLnBrk="0" hangingPunct="1">
                        <a:buFontTx/>
                        <a:buChar char="-"/>
                      </a:pPr>
                      <a:r>
                        <a:rPr lang="en-US" sz="1400" kern="1200" dirty="0">
                          <a:solidFill>
                            <a:schemeClr val="tx1"/>
                          </a:solidFill>
                          <a:latin typeface="Arial" panose="020B0604020202020204" pitchFamily="34" charset="0"/>
                          <a:ea typeface="+mn-ea"/>
                          <a:cs typeface="Arial" panose="020B0604020202020204" pitchFamily="34" charset="0"/>
                        </a:rPr>
                        <a:t>Income level</a:t>
                      </a:r>
                    </a:p>
                  </a:txBody>
                  <a:tcPr anchor="ctr"/>
                </a:tc>
                <a:tc>
                  <a:txBody>
                    <a:bodyPr/>
                    <a:lstStyle/>
                    <a:p>
                      <a:pPr marL="0" indent="0" algn="l" defTabSz="914400" rtl="0" eaLnBrk="1" latinLnBrk="0" hangingPunct="1">
                        <a:buFontTx/>
                        <a:buNone/>
                      </a:pPr>
                      <a:endParaRPr lang="en-US" sz="1400" kern="1200" dirty="0">
                        <a:solidFill>
                          <a:schemeClr val="tx1"/>
                        </a:solidFill>
                        <a:latin typeface="Arial" panose="020B0604020202020204" pitchFamily="34" charset="0"/>
                        <a:ea typeface="+mn-ea"/>
                        <a:cs typeface="Arial" panose="020B0604020202020204" pitchFamily="34" charset="0"/>
                      </a:endParaRPr>
                    </a:p>
                  </a:txBody>
                  <a:tcPr anchor="ctr"/>
                </a:tc>
                <a:extLst>
                  <a:ext uri="{0D108BD9-81ED-4DB2-BD59-A6C34878D82A}">
                    <a16:rowId xmlns:a16="http://schemas.microsoft.com/office/drawing/2014/main" val="1884326724"/>
                  </a:ext>
                </a:extLst>
              </a:tr>
            </a:tbl>
          </a:graphicData>
        </a:graphic>
      </p:graphicFrame>
    </p:spTree>
    <p:extLst>
      <p:ext uri="{BB962C8B-B14F-4D97-AF65-F5344CB8AC3E}">
        <p14:creationId xmlns:p14="http://schemas.microsoft.com/office/powerpoint/2010/main" val="9300816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TotalTime>
  <Words>1197</Words>
  <Application>Microsoft Office PowerPoint</Application>
  <PresentationFormat>Widescreen</PresentationFormat>
  <Paragraphs>189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Hung Pham Quang</dc:creator>
  <cp:lastModifiedBy>Hung Pham Quang</cp:lastModifiedBy>
  <cp:revision>1</cp:revision>
  <dcterms:created xsi:type="dcterms:W3CDTF">2025-05-19T15:48:17Z</dcterms:created>
  <dcterms:modified xsi:type="dcterms:W3CDTF">2025-05-21T09:48:33Z</dcterms:modified>
</cp:coreProperties>
</file>