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B4441-C035-452B-9170-B960252B5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EF82D4-8D66-41BC-8313-4195F90BC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E67529-9493-44FE-87BD-8BBF7F97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AAEBB-EDE4-4DA7-8D84-095F5B6B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7C83A0-B4B7-44FD-917C-B2F68215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71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75413-AB4C-4D3C-A109-515A5BEE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E1D855-D191-4235-9D07-B25A45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51AD26-2D05-4F05-8CEF-27736833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186497-20F8-4767-B166-74F5F082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D7B102-B4B3-4DB6-96EF-6B16DBFF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1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DFE23F-BCCC-44A6-AAED-42B160DC8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C07893-4673-44D1-9DC3-0308C8A59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797B2-B65B-42D1-A18F-D5316DCC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EEEFE-A021-40A3-82B9-0521FAB1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E675C6-FDB4-4E3E-8156-E5F54F60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4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1A1EA-3886-40A6-A2B4-3668B644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4F4EA-FF85-4F81-A2D4-6B8842078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8D108C-772B-41ED-B854-B32051AE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AEB699-C300-4025-8608-C412A825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BA1FA-F5EC-4516-B4AF-1A0DCC4E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86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986-B238-4AE5-AFD1-12786DDD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D31222-A56E-46DC-A48F-EBAE748E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500A8-40BB-4012-86D1-33542DDD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7DBD5F-BF64-4364-8444-7C7A814C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3A9990-A902-442F-A8F6-77DB0C41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78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81D01-9C5C-47F1-AF3F-F09D580A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6C81B-5524-4A89-963A-6534BB19F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A8FA44-0C55-4970-9AE8-B940C2245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DB6F97-2128-4962-BE8B-A237535C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8306E4-B5E9-40D6-926E-C2F9293E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339BD5-030B-42CA-A88F-71C7A0EF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19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50672-0F2B-483C-B47D-065E0B2B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688068-DF35-4928-821C-C86F6C21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DA33A6-D1EA-43BF-A736-1D07D89DC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B3BDE7-4589-40A0-B7FF-29B981ACF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843A4E-38AF-4755-ACE6-B84E22807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BD4F62-5697-4F0E-A0EB-4647F54D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EF4A38-6EC5-420C-B971-DA76C766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9936D9-D620-4219-9050-99F2DEC6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73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99B0A-DEA1-4FEC-9C60-39C58B32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3EACEC-A96D-42F0-94D2-36112E70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C1BF68-C041-4B10-A1AF-608F45D1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24E54B-EBCB-49C1-9A94-BDCB3E57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76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27EE0A-8EE0-412C-A1E4-F3BECFD9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593AE8-6995-4EB1-B9C2-DC453932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3EE152-6140-46B1-8150-60F4C031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19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A2832-D97B-4968-8C92-78E04B23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93BC-84CE-4B63-95E3-1548908E4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351725-46FD-4EFC-8899-B68FC9304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882D58-47BB-4A2F-9707-42502E7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C1BF27-3568-4543-B0D0-00EC7ABA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2F1EB8-FABE-4F05-B1AE-8E2A76D5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25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E4C4-32BA-4FEC-B686-E7869925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8C9D53-1CB4-4927-84D0-86134771F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8A3C16-B7F5-4D16-B701-492B4BAE8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F854B6-604A-4B24-B86B-BC604400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88CB6-B656-4E88-9965-5540E70A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4872C7-AC48-488E-B151-ED019E8F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06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ED8AAA-9747-4BD2-B6A9-E6AF1493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1E194A-E12D-4B07-B022-19CA9D9A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D1FE7-2FCF-4955-BFCB-4526ED758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0DA7F-3366-4243-8951-169B4E79F354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52FB91-FD15-4C3B-8DBE-38840148E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7271EC-D66C-423E-964A-CE5831875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8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716C8-942C-4007-AC97-42995234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i="0" dirty="0" err="1">
                <a:effectLst/>
                <a:latin typeface="Google Sans"/>
              </a:rPr>
              <a:t>Knowledge</a:t>
            </a:r>
            <a:r>
              <a:rPr lang="pt-BR" b="0" i="0" dirty="0">
                <a:effectLst/>
                <a:latin typeface="Google Sans"/>
              </a:rPr>
              <a:t> </a:t>
            </a:r>
            <a:r>
              <a:rPr lang="pt-BR" dirty="0"/>
              <a:t>Base – Sprint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A46229-5078-4069-A279-3488CC752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28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9FC6-9732-4AC1-9608-48AE5A97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Delegation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- Java </a:t>
            </a:r>
            <a:r>
              <a:rPr lang="pt-BR"/>
              <a:t>Delegate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B12106-59C9-4830-B594-3D6E370C9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087"/>
            <a:ext cx="10880188" cy="468578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Segue o mesmo conceito do </a:t>
            </a:r>
            <a:r>
              <a:rPr lang="pt-BR" dirty="0" err="1"/>
              <a:t>Delegate</a:t>
            </a:r>
            <a:r>
              <a:rPr lang="pt-BR" dirty="0"/>
              <a:t> </a:t>
            </a:r>
            <a:r>
              <a:rPr lang="pt-BR" dirty="0" err="1"/>
              <a:t>Variable</a:t>
            </a:r>
            <a:r>
              <a:rPr lang="pt-BR" dirty="0"/>
              <a:t> Mapping, aonde uma classe é chamada durante a execução do processo de um fluxo BPMN;</a:t>
            </a:r>
            <a:br>
              <a:rPr lang="pt-BR" dirty="0"/>
            </a:br>
            <a:endParaRPr lang="pt-BR" dirty="0"/>
          </a:p>
          <a:p>
            <a:r>
              <a:rPr lang="pt-BR" dirty="0"/>
              <a:t>Pode ser atribuída a Service </a:t>
            </a:r>
            <a:r>
              <a:rPr lang="pt-BR" dirty="0" err="1"/>
              <a:t>Tasks</a:t>
            </a:r>
            <a:r>
              <a:rPr lang="pt-BR" dirty="0"/>
              <a:t> como a propriedade </a:t>
            </a:r>
            <a:r>
              <a:rPr lang="pt-BR" b="1" dirty="0" err="1"/>
              <a:t>Implementation</a:t>
            </a:r>
            <a:r>
              <a:rPr lang="pt-BR" b="1" dirty="0"/>
              <a:t>, </a:t>
            </a:r>
            <a:r>
              <a:rPr lang="pt-BR" dirty="0"/>
              <a:t>definida como “Java </a:t>
            </a:r>
            <a:r>
              <a:rPr lang="pt-BR" dirty="0" err="1"/>
              <a:t>Class</a:t>
            </a:r>
            <a:r>
              <a:rPr lang="pt-BR" dirty="0"/>
              <a:t>”.</a:t>
            </a:r>
            <a:br>
              <a:rPr lang="pt-BR" dirty="0"/>
            </a:br>
            <a:endParaRPr lang="pt-BR" dirty="0"/>
          </a:p>
          <a:p>
            <a:r>
              <a:rPr lang="pt-BR" dirty="0"/>
              <a:t>Para que uma classe possua o comportamento de “interceptador” dentro do fluxo do </a:t>
            </a:r>
            <a:r>
              <a:rPr lang="pt-BR" dirty="0" err="1"/>
              <a:t>Camunda</a:t>
            </a:r>
            <a:r>
              <a:rPr lang="pt-BR" dirty="0"/>
              <a:t>, ela deverá implementar a interface </a:t>
            </a:r>
            <a:r>
              <a:rPr lang="pt-BR" dirty="0" err="1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org.camunda.bpm.engine.delegate.JavaDelegate</a:t>
            </a:r>
            <a:br>
              <a:rPr lang="pt-BR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>
              <a:solidFill>
                <a:srgbClr val="6A986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Necessário sobrescrever o método:</a:t>
            </a:r>
            <a:br>
              <a:rPr lang="pt-BR" dirty="0">
                <a:solidFill>
                  <a:srgbClr val="555555"/>
                </a:solidFill>
                <a:latin typeface="Menlo"/>
              </a:rPr>
            </a:br>
            <a:r>
              <a:rPr lang="pt-BR" dirty="0">
                <a:solidFill>
                  <a:srgbClr val="555555"/>
                </a:solidFill>
                <a:latin typeface="Menlo"/>
              </a:rPr>
              <a:t>	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6A98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DelegateExecution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b="0" i="0" dirty="0">
              <a:solidFill>
                <a:srgbClr val="555555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017ED0-6FCD-4893-81C1-F6C9186C9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9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C2710-6A9F-409C-BE66-5B0CF7E5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936" y="2766218"/>
            <a:ext cx="4831080" cy="1325563"/>
          </a:xfrm>
        </p:spPr>
        <p:txBody>
          <a:bodyPr>
            <a:noAutofit/>
          </a:bodyPr>
          <a:lstStyle/>
          <a:p>
            <a:r>
              <a:rPr lang="pt-BR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4915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A1A3B-F1C2-4B9D-9B9E-1795EE3F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veremos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EC1DD-DA11-4F24-8203-4DAFB73A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Activity</a:t>
            </a:r>
            <a:endParaRPr lang="pt-BR" dirty="0"/>
          </a:p>
          <a:p>
            <a:r>
              <a:rPr lang="pt-BR" dirty="0"/>
              <a:t>Service </a:t>
            </a:r>
            <a:r>
              <a:rPr lang="pt-BR" dirty="0" err="1"/>
              <a:t>Task</a:t>
            </a:r>
            <a:r>
              <a:rPr lang="pt-BR" dirty="0"/>
              <a:t> (as Java </a:t>
            </a:r>
            <a:r>
              <a:rPr lang="pt-BR" dirty="0" err="1"/>
              <a:t>Class</a:t>
            </a:r>
            <a:r>
              <a:rPr lang="pt-BR" dirty="0"/>
              <a:t>)</a:t>
            </a:r>
          </a:p>
          <a:p>
            <a:r>
              <a:rPr lang="pt-BR" dirty="0" err="1"/>
              <a:t>Delegation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  <a:p>
            <a:pPr lvl="1"/>
            <a:r>
              <a:rPr lang="pt-BR" dirty="0" err="1"/>
              <a:t>Delegate</a:t>
            </a:r>
            <a:r>
              <a:rPr lang="pt-BR" dirty="0"/>
              <a:t> </a:t>
            </a:r>
            <a:r>
              <a:rPr lang="pt-BR" dirty="0" err="1"/>
              <a:t>Variable</a:t>
            </a:r>
            <a:r>
              <a:rPr lang="pt-BR" dirty="0"/>
              <a:t> Mapping</a:t>
            </a:r>
          </a:p>
          <a:p>
            <a:pPr lvl="1"/>
            <a:r>
              <a:rPr lang="pt-BR" dirty="0"/>
              <a:t>Java </a:t>
            </a:r>
            <a:r>
              <a:rPr lang="pt-BR" dirty="0" err="1"/>
              <a:t>Delegate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01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5B177-2738-4890-8892-061B536F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Activity</a:t>
            </a:r>
            <a:r>
              <a:rPr lang="pt-BR" dirty="0"/>
              <a:t> - 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69490-BBC3-44D6-9C33-4F00C345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Trata-se de um elemento responsável por invocar um processo externo ao “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definition</a:t>
            </a:r>
            <a:r>
              <a:rPr lang="pt-BR" dirty="0"/>
              <a:t>” corrente;</a:t>
            </a:r>
          </a:p>
          <a:p>
            <a:r>
              <a:rPr lang="pt-BR" dirty="0"/>
              <a:t>Quando o fluxo se deparada com uma “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Activity</a:t>
            </a:r>
            <a:r>
              <a:rPr lang="pt-BR" dirty="0"/>
              <a:t>”, é criado uma nova instância do processo é criada para execução dos subprocessos;</a:t>
            </a:r>
          </a:p>
          <a:p>
            <a:r>
              <a:rPr lang="pt-BR" dirty="0"/>
              <a:t>A “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Activity</a:t>
            </a:r>
            <a:r>
              <a:rPr lang="pt-BR" dirty="0"/>
              <a:t>” aguarda a finalização do subprocesso em execução para que siga para o próximo passo.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406C8B-A7D6-4335-856B-6CE72A1A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335" y="4667472"/>
            <a:ext cx="3730065" cy="150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3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65422-E9B8-4046-AE15-1D3AEB48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Activity</a:t>
            </a:r>
            <a:r>
              <a:rPr lang="pt-BR" dirty="0"/>
              <a:t> - Configuração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24A4951-692C-4C92-A0D6-38286C52B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0078" y="1849714"/>
            <a:ext cx="2660374" cy="4490906"/>
          </a:xfr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940D70F-C072-4DF6-AD54-EA65FE1982EA}"/>
              </a:ext>
            </a:extLst>
          </p:cNvPr>
          <p:cNvSpPr txBox="1">
            <a:spLocks/>
          </p:cNvSpPr>
          <p:nvPr/>
        </p:nvSpPr>
        <p:spPr>
          <a:xfrm>
            <a:off x="838200" y="14943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Basicamente para que seja configurada uma </a:t>
            </a:r>
            <a:br>
              <a:rPr lang="pt-BR" dirty="0"/>
            </a:b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Activity</a:t>
            </a:r>
            <a:r>
              <a:rPr lang="pt-BR" dirty="0"/>
              <a:t>, basta definir o seu tipo (</a:t>
            </a:r>
            <a:r>
              <a:rPr lang="pt-BR" dirty="0" err="1"/>
              <a:t>CallActivity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e o nome do fluxo a ser invocado (</a:t>
            </a:r>
            <a:r>
              <a:rPr lang="pt-BR" dirty="0" err="1"/>
              <a:t>Called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);</a:t>
            </a:r>
          </a:p>
          <a:p>
            <a:r>
              <a:rPr lang="pt-BR" dirty="0"/>
              <a:t>Em nosso caso, tais propriedades serão definidas </a:t>
            </a:r>
            <a:br>
              <a:rPr lang="pt-BR" dirty="0"/>
            </a:br>
            <a:r>
              <a:rPr lang="pt-BR" dirty="0"/>
              <a:t>respectivamente como </a:t>
            </a:r>
            <a:r>
              <a:rPr lang="pt-BR" b="1" dirty="0"/>
              <a:t>BPMN </a:t>
            </a:r>
            <a:r>
              <a:rPr lang="pt-BR" dirty="0"/>
              <a:t>e o </a:t>
            </a:r>
            <a:r>
              <a:rPr lang="pt-BR" b="1" dirty="0"/>
              <a:t>nome</a:t>
            </a:r>
            <a:r>
              <a:rPr lang="pt-BR" dirty="0"/>
              <a:t> do diagrama</a:t>
            </a:r>
            <a:br>
              <a:rPr lang="pt-BR" dirty="0"/>
            </a:br>
            <a:r>
              <a:rPr lang="pt-BR" dirty="0"/>
              <a:t>de nosso subprocesso;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43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BB9CF-B6BF-427A-8BE3-3CC6A0E2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54110"/>
            <a:ext cx="10515600" cy="1325563"/>
          </a:xfrm>
        </p:spPr>
        <p:txBody>
          <a:bodyPr/>
          <a:lstStyle/>
          <a:p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Activity</a:t>
            </a:r>
            <a:r>
              <a:rPr lang="pt-BR" dirty="0"/>
              <a:t> – Diagrama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3774C4-CACA-44CD-94E3-DD5B5BFF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42" y="1076343"/>
            <a:ext cx="7144749" cy="578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2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54409-145C-4D76-818D-E05868F4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 </a:t>
            </a:r>
            <a:r>
              <a:rPr lang="pt-BR" dirty="0" err="1"/>
              <a:t>Task</a:t>
            </a:r>
            <a:r>
              <a:rPr lang="pt-BR" dirty="0"/>
              <a:t> (as Java </a:t>
            </a:r>
            <a:r>
              <a:rPr lang="pt-BR" dirty="0" err="1"/>
              <a:t>Class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D9785-502F-49CB-AD10-8D72D5BC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definir uma Service </a:t>
            </a:r>
            <a:r>
              <a:rPr lang="pt-BR" dirty="0" err="1"/>
              <a:t>Task</a:t>
            </a:r>
            <a:r>
              <a:rPr lang="pt-BR" dirty="0"/>
              <a:t> como sendo do tipo “Java </a:t>
            </a:r>
            <a:r>
              <a:rPr lang="pt-BR" dirty="0" err="1"/>
              <a:t>Class</a:t>
            </a:r>
            <a:r>
              <a:rPr lang="pt-BR" dirty="0"/>
              <a:t>”;</a:t>
            </a:r>
          </a:p>
          <a:p>
            <a:r>
              <a:rPr lang="pt-BR" dirty="0"/>
              <a:t>Isso nos permite com que uma classe Java possa ser invocada para realizar determinado trabalho;</a:t>
            </a:r>
          </a:p>
          <a:p>
            <a:r>
              <a:rPr lang="pt-BR" dirty="0"/>
              <a:t>No parâmetro “Java </a:t>
            </a:r>
            <a:r>
              <a:rPr lang="pt-BR" dirty="0" err="1"/>
              <a:t>Class</a:t>
            </a:r>
            <a:r>
              <a:rPr lang="pt-BR" dirty="0"/>
              <a:t>”, devemos informar o “caminho” até a classe que executará o trabalho;</a:t>
            </a:r>
          </a:p>
          <a:p>
            <a:r>
              <a:rPr lang="pt-BR" dirty="0"/>
              <a:t>A classe deve estar contida na mesma aplicação que o </a:t>
            </a:r>
            <a:r>
              <a:rPr lang="pt-BR" dirty="0" err="1"/>
              <a:t>process</a:t>
            </a:r>
            <a:r>
              <a:rPr lang="pt-BR" dirty="0"/>
              <a:t> server;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4C80E4-F0B6-4E99-926C-DF389A53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982" y="4760239"/>
            <a:ext cx="2932811" cy="190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6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3FAB1-2214-44F1-8AA5-5B7BFF5D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Delegation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- </a:t>
            </a:r>
            <a:r>
              <a:rPr lang="pt-BR" dirty="0" err="1"/>
              <a:t>Delegate</a:t>
            </a:r>
            <a:r>
              <a:rPr lang="pt-BR" dirty="0"/>
              <a:t> </a:t>
            </a:r>
            <a:r>
              <a:rPr lang="pt-BR" dirty="0" err="1"/>
              <a:t>Variable</a:t>
            </a:r>
            <a:r>
              <a:rPr lang="pt-BR" dirty="0"/>
              <a:t> Mapping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6C6F4F-FCF8-4913-BFE1-2D7207E0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9849" cy="4351338"/>
          </a:xfrm>
        </p:spPr>
        <p:txBody>
          <a:bodyPr>
            <a:normAutofit fontScale="92500"/>
          </a:bodyPr>
          <a:lstStyle/>
          <a:p>
            <a:r>
              <a:rPr lang="pt-BR" dirty="0"/>
              <a:t>Disponível somente para </a:t>
            </a:r>
            <a:r>
              <a:rPr lang="pt-BR" dirty="0" err="1"/>
              <a:t>Tasks</a:t>
            </a:r>
            <a:r>
              <a:rPr lang="pt-BR" dirty="0"/>
              <a:t> do tipo “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Activity</a:t>
            </a:r>
            <a:r>
              <a:rPr lang="pt-BR" dirty="0"/>
              <a:t>”;</a:t>
            </a:r>
          </a:p>
          <a:p>
            <a:r>
              <a:rPr lang="pt-BR" dirty="0"/>
              <a:t>Permite o mapeamento de variáveis de entrada e saída de uma “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Activity</a:t>
            </a:r>
            <a:r>
              <a:rPr lang="pt-BR" dirty="0"/>
              <a:t>”;</a:t>
            </a:r>
          </a:p>
          <a:p>
            <a:r>
              <a:rPr lang="pt-BR" dirty="0"/>
              <a:t>Para que uma classe proporcione tal comportamento, deverá implementar a interface a </a:t>
            </a:r>
            <a:r>
              <a:rPr lang="pt-PT" altLang="pt-BR" sz="2600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org.camunda.bpm.engine.delegate.DelegateVariableMapping </a:t>
            </a:r>
          </a:p>
          <a:p>
            <a:r>
              <a:rPr lang="pt-PT" altLang="pt-BR" dirty="0"/>
              <a:t>Os métodos a seguir deverão ser implementados:</a:t>
            </a:r>
            <a:br>
              <a:rPr lang="pt-PT" altLang="pt-BR" dirty="0"/>
            </a:br>
            <a:r>
              <a:rPr lang="pt-PT" altLang="pt-BR" dirty="0"/>
              <a:t>	</a:t>
            </a:r>
            <a:r>
              <a:rPr lang="pt-BR" sz="2600" dirty="0" err="1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mapInputVariables</a:t>
            </a:r>
            <a:r>
              <a:rPr lang="pt-BR" sz="2600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600" dirty="0" err="1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DelegateExecution</a:t>
            </a:r>
            <a:r>
              <a:rPr lang="pt-BR" sz="2600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600" dirty="0" err="1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VariableMap</a:t>
            </a:r>
            <a:r>
              <a:rPr lang="pt-BR" sz="2600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sz="2600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600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dirty="0" err="1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mapOutputVariables</a:t>
            </a:r>
            <a:r>
              <a:rPr lang="pt-BR" sz="2600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600" dirty="0" err="1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DelegateExecution</a:t>
            </a:r>
            <a:r>
              <a:rPr lang="pt-BR" sz="2600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600" dirty="0" err="1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VariableScope</a:t>
            </a:r>
            <a:r>
              <a:rPr lang="pt-BR" sz="2600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PT" altLang="pt-BR" sz="2600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altLang="pt-BR" sz="2600" dirty="0">
              <a:solidFill>
                <a:srgbClr val="6A986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91C84C-1707-4C59-A97D-40E05AE6F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9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721A9-B8E4-476F-BDCF-80F7AE9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6" y="340729"/>
            <a:ext cx="10515600" cy="1325563"/>
          </a:xfrm>
        </p:spPr>
        <p:txBody>
          <a:bodyPr/>
          <a:lstStyle/>
          <a:p>
            <a:r>
              <a:rPr lang="pt-BR" dirty="0" err="1"/>
              <a:t>Delegation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- </a:t>
            </a:r>
            <a:r>
              <a:rPr lang="pt-BR" dirty="0" err="1"/>
              <a:t>Delegate</a:t>
            </a:r>
            <a:r>
              <a:rPr lang="pt-BR" dirty="0"/>
              <a:t> </a:t>
            </a:r>
            <a:r>
              <a:rPr lang="pt-BR" dirty="0" err="1"/>
              <a:t>Variable</a:t>
            </a:r>
            <a:r>
              <a:rPr lang="pt-BR" dirty="0"/>
              <a:t> Mapping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67760B-4363-4687-8963-5A1E88F4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205"/>
            <a:ext cx="10515600" cy="435133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pt-BR" sz="2600" dirty="0" err="1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mapInputVariables</a:t>
            </a:r>
            <a:r>
              <a:rPr lang="pt-BR" sz="2600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600" dirty="0" err="1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DelegateExecution</a:t>
            </a:r>
            <a:r>
              <a:rPr lang="pt-BR" sz="2600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600" dirty="0" err="1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VariableMap</a:t>
            </a:r>
            <a:r>
              <a:rPr lang="pt-BR" sz="2600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rgbClr val="555555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555555"/>
                </a:solidFill>
                <a:latin typeface="Menlo"/>
              </a:rPr>
              <a:t>Corresponde a “contexto” de execução do fluxo principal aonde, é através desta variável que recuperamos as variáveis e outras informações pertinentes aos subprocessos;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555555"/>
                </a:solidFill>
                <a:latin typeface="Menlo"/>
              </a:rPr>
              <a:t>Corresponde as variáveis que serão repassadas para o subprocesso definido;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432C64F-51FA-4559-B141-E99FFEDDC344}"/>
              </a:ext>
            </a:extLst>
          </p:cNvPr>
          <p:cNvSpPr/>
          <p:nvPr/>
        </p:nvSpPr>
        <p:spPr>
          <a:xfrm>
            <a:off x="5261317" y="1613173"/>
            <a:ext cx="239151" cy="239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1E6F45A-08B1-4449-B1BA-D675C1351BCC}"/>
              </a:ext>
            </a:extLst>
          </p:cNvPr>
          <p:cNvSpPr/>
          <p:nvPr/>
        </p:nvSpPr>
        <p:spPr>
          <a:xfrm>
            <a:off x="9507415" y="1560054"/>
            <a:ext cx="239151" cy="239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021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721A9-B8E4-476F-BDCF-80F7AE9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6" y="340729"/>
            <a:ext cx="10515600" cy="1325563"/>
          </a:xfrm>
        </p:spPr>
        <p:txBody>
          <a:bodyPr/>
          <a:lstStyle/>
          <a:p>
            <a:r>
              <a:rPr lang="pt-BR" dirty="0" err="1"/>
              <a:t>Delegation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- </a:t>
            </a:r>
            <a:r>
              <a:rPr lang="pt-BR" dirty="0" err="1"/>
              <a:t>Delegate</a:t>
            </a:r>
            <a:r>
              <a:rPr lang="pt-BR" dirty="0"/>
              <a:t> </a:t>
            </a:r>
            <a:r>
              <a:rPr lang="pt-BR" dirty="0" err="1"/>
              <a:t>Variable</a:t>
            </a:r>
            <a:r>
              <a:rPr lang="pt-BR" dirty="0"/>
              <a:t> Mapping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67760B-4363-4687-8963-5A1E88F4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2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600" dirty="0" err="1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mapOutputVariables</a:t>
            </a:r>
            <a:r>
              <a:rPr lang="pt-BR" sz="2600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600" dirty="0" err="1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DelegateExecution</a:t>
            </a:r>
            <a:r>
              <a:rPr lang="pt-BR" sz="2600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600" dirty="0" err="1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VariableScope</a:t>
            </a:r>
            <a:r>
              <a:rPr lang="pt-BR" sz="2600" dirty="0">
                <a:solidFill>
                  <a:srgbClr val="6A98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rgbClr val="555555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555555"/>
                </a:solidFill>
                <a:latin typeface="Menlo"/>
              </a:rPr>
              <a:t>Corresponde a “contexto” de execução do fluxo principal aonde poderemos definir novas variáveis, decorrente do trabalho do subprocesso.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555555"/>
                </a:solidFill>
                <a:latin typeface="Menlo"/>
              </a:rPr>
              <a:t>Corresponde as variáveis devolvidas ao fim do subprocesso e capturadas pelo </a:t>
            </a:r>
            <a:r>
              <a:rPr lang="pt-BR" dirty="0" err="1">
                <a:solidFill>
                  <a:srgbClr val="555555"/>
                </a:solidFill>
                <a:latin typeface="Menlo"/>
              </a:rPr>
              <a:t>Delegate</a:t>
            </a:r>
            <a:r>
              <a:rPr lang="pt-BR" dirty="0">
                <a:solidFill>
                  <a:srgbClr val="555555"/>
                </a:solidFill>
                <a:latin typeface="Menlo"/>
              </a:rPr>
              <a:t> </a:t>
            </a:r>
            <a:r>
              <a:rPr lang="pt-BR" dirty="0" err="1">
                <a:solidFill>
                  <a:srgbClr val="555555"/>
                </a:solidFill>
                <a:latin typeface="Menlo"/>
              </a:rPr>
              <a:t>Variable</a:t>
            </a:r>
            <a:r>
              <a:rPr lang="pt-BR" dirty="0">
                <a:solidFill>
                  <a:srgbClr val="555555"/>
                </a:solidFill>
                <a:latin typeface="Menlo"/>
              </a:rPr>
              <a:t> Mapping;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432C64F-51FA-4559-B141-E99FFEDDC344}"/>
              </a:ext>
            </a:extLst>
          </p:cNvPr>
          <p:cNvSpPr/>
          <p:nvPr/>
        </p:nvSpPr>
        <p:spPr>
          <a:xfrm>
            <a:off x="5261317" y="1613173"/>
            <a:ext cx="239151" cy="239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1E6F45A-08B1-4449-B1BA-D675C1351BCC}"/>
              </a:ext>
            </a:extLst>
          </p:cNvPr>
          <p:cNvSpPr/>
          <p:nvPr/>
        </p:nvSpPr>
        <p:spPr>
          <a:xfrm>
            <a:off x="9684434" y="1616326"/>
            <a:ext cx="239151" cy="239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0315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500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Google Sans</vt:lpstr>
      <vt:lpstr>Menlo</vt:lpstr>
      <vt:lpstr>Tema do Office</vt:lpstr>
      <vt:lpstr>Knowledge Base – Sprint 5</vt:lpstr>
      <vt:lpstr>O que veremos ?</vt:lpstr>
      <vt:lpstr>Call Activity - Definição</vt:lpstr>
      <vt:lpstr>Call Activity - Configuração</vt:lpstr>
      <vt:lpstr>Call Activity – Diagrama </vt:lpstr>
      <vt:lpstr>Service Task (as Java Class)</vt:lpstr>
      <vt:lpstr>Delegation Code - Delegate Variable Mapping</vt:lpstr>
      <vt:lpstr>Delegation Code - Delegate Variable Mapping</vt:lpstr>
      <vt:lpstr>Delegation Code - Delegate Variable Mapping</vt:lpstr>
      <vt:lpstr>Delegation Code - Java Delegate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 Base – Sprint 5</dc:title>
  <dc:creator>Pedro Henrique Marcon Moraes</dc:creator>
  <cp:lastModifiedBy>Pedro Henrique Marcon Moraes</cp:lastModifiedBy>
  <cp:revision>8</cp:revision>
  <dcterms:created xsi:type="dcterms:W3CDTF">2021-03-07T21:03:36Z</dcterms:created>
  <dcterms:modified xsi:type="dcterms:W3CDTF">2021-03-08T10:46:25Z</dcterms:modified>
</cp:coreProperties>
</file>