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7" r:id="rId3"/>
    <p:sldId id="259" r:id="rId4"/>
    <p:sldId id="260" r:id="rId5"/>
    <p:sldId id="273" r:id="rId6"/>
    <p:sldId id="261" r:id="rId7"/>
    <p:sldId id="263" r:id="rId8"/>
    <p:sldId id="262" r:id="rId9"/>
    <p:sldId id="265" r:id="rId10"/>
    <p:sldId id="266" r:id="rId11"/>
    <p:sldId id="267" r:id="rId12"/>
    <p:sldId id="268" r:id="rId13"/>
    <p:sldId id="269" r:id="rId14"/>
    <p:sldId id="270" r:id="rId15"/>
    <p:sldId id="276" r:id="rId16"/>
    <p:sldId id="271" r:id="rId17"/>
    <p:sldId id="272" r:id="rId18"/>
    <p:sldId id="275"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AECFF-E857-47EF-91E2-1B04841DA48A}"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F2F80-6EE1-47E7-B3FD-8899B4A6C464}" type="slidenum">
              <a:rPr lang="en-US" smtClean="0"/>
              <a:t>‹#›</a:t>
            </a:fld>
            <a:endParaRPr lang="en-US"/>
          </a:p>
        </p:txBody>
      </p:sp>
    </p:spTree>
    <p:extLst>
      <p:ext uri="{BB962C8B-B14F-4D97-AF65-F5344CB8AC3E}">
        <p14:creationId xmlns:p14="http://schemas.microsoft.com/office/powerpoint/2010/main" val="375250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42924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8F4311-D602-49C1-B2BA-0A9A89BA6B4C}"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211670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F4311-D602-49C1-B2BA-0A9A89BA6B4C}"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106927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F4311-D602-49C1-B2BA-0A9A89BA6B4C}"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367414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12700" y="0"/>
            <a:ext cx="641351"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sz="1800"/>
          </a:p>
        </p:txBody>
      </p:sp>
      <p:sp>
        <p:nvSpPr>
          <p:cNvPr id="6" name="Rectangle 106"/>
          <p:cNvSpPr>
            <a:spLocks noChangeArrowheads="1"/>
          </p:cNvSpPr>
          <p:nvPr userDrawn="1"/>
        </p:nvSpPr>
        <p:spPr bwMode="gray">
          <a:xfrm>
            <a:off x="0" y="2590800"/>
            <a:ext cx="12192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extLst>
      <p:ext uri="{BB962C8B-B14F-4D97-AF65-F5344CB8AC3E}">
        <p14:creationId xmlns:p14="http://schemas.microsoft.com/office/powerpoint/2010/main" val="363901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12700" y="0"/>
            <a:ext cx="641351"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sz="1800"/>
          </a:p>
        </p:txBody>
      </p:sp>
      <p:sp>
        <p:nvSpPr>
          <p:cNvPr id="6" name="Rectangle 106"/>
          <p:cNvSpPr>
            <a:spLocks noChangeArrowheads="1"/>
          </p:cNvSpPr>
          <p:nvPr userDrawn="1"/>
        </p:nvSpPr>
        <p:spPr bwMode="gray">
          <a:xfrm>
            <a:off x="0" y="2590800"/>
            <a:ext cx="12192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extLst>
      <p:ext uri="{BB962C8B-B14F-4D97-AF65-F5344CB8AC3E}">
        <p14:creationId xmlns:p14="http://schemas.microsoft.com/office/powerpoint/2010/main" val="346028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5824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711200" y="1112837"/>
            <a:ext cx="112776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6020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430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8076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5773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285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560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F4311-D602-49C1-B2BA-0A9A89BA6B4C}"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3065950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5820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826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37685" y="133350"/>
            <a:ext cx="10949516"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239184" y="1282700"/>
            <a:ext cx="11724216"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9084734" y="6477000"/>
            <a:ext cx="2874433"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extLst>
      <p:ext uri="{BB962C8B-B14F-4D97-AF65-F5344CB8AC3E}">
        <p14:creationId xmlns:p14="http://schemas.microsoft.com/office/powerpoint/2010/main" val="61216151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19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F4311-D602-49C1-B2BA-0A9A89BA6B4C}"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38078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8F4311-D602-49C1-B2BA-0A9A89BA6B4C}"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353738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8F4311-D602-49C1-B2BA-0A9A89BA6B4C}"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192520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8F4311-D602-49C1-B2BA-0A9A89BA6B4C}"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97454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F4311-D602-49C1-B2BA-0A9A89BA6B4C}"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142823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8F4311-D602-49C1-B2BA-0A9A89BA6B4C}"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84386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8F4311-D602-49C1-B2BA-0A9A89BA6B4C}"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AE53E-1105-4227-9F9A-420EF7093A64}" type="slidenum">
              <a:rPr lang="en-US" smtClean="0"/>
              <a:t>‹#›</a:t>
            </a:fld>
            <a:endParaRPr lang="en-US"/>
          </a:p>
        </p:txBody>
      </p:sp>
    </p:spTree>
    <p:extLst>
      <p:ext uri="{BB962C8B-B14F-4D97-AF65-F5344CB8AC3E}">
        <p14:creationId xmlns:p14="http://schemas.microsoft.com/office/powerpoint/2010/main" val="179809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F4311-D602-49C1-B2BA-0A9A89BA6B4C}"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AE53E-1105-4227-9F9A-420EF7093A64}" type="slidenum">
              <a:rPr lang="en-US" smtClean="0"/>
              <a:t>‹#›</a:t>
            </a:fld>
            <a:endParaRPr lang="en-US"/>
          </a:p>
        </p:txBody>
      </p:sp>
    </p:spTree>
    <p:extLst>
      <p:ext uri="{BB962C8B-B14F-4D97-AF65-F5344CB8AC3E}">
        <p14:creationId xmlns:p14="http://schemas.microsoft.com/office/powerpoint/2010/main" val="257433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656167" y="190500"/>
            <a:ext cx="11518900"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12700" y="0"/>
            <a:ext cx="641351"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sz="1800"/>
          </a:p>
        </p:txBody>
      </p:sp>
    </p:spTree>
    <p:extLst>
      <p:ext uri="{BB962C8B-B14F-4D97-AF65-F5344CB8AC3E}">
        <p14:creationId xmlns:p14="http://schemas.microsoft.com/office/powerpoint/2010/main" val="26235231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viblo.asia/p/builder-design-pattern-tro-thu-dac-luc-cua-developers-bWrZnowwlxw" TargetMode="External"/><Relationship Id="rId2" Type="http://schemas.openxmlformats.org/officeDocument/2006/relationships/hyperlink" Target="https://github.com/phmquan/design-pattern" TargetMode="External"/><Relationship Id="rId1" Type="http://schemas.openxmlformats.org/officeDocument/2006/relationships/slideLayout" Target="../slideLayouts/slideLayout14.xml"/><Relationship Id="rId4" Type="http://schemas.openxmlformats.org/officeDocument/2006/relationships/hyperlink" Target="https://www.youtube.com/watch?v=k4EkJgY9P4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1981200" y="2590800"/>
            <a:ext cx="8686800" cy="1524000"/>
          </a:xfrm>
          <a:prstGeom prst="rect">
            <a:avLst/>
          </a:prstGeom>
          <a:ln>
            <a:miter lim="800000"/>
            <a:headEnd/>
            <a:tailEnd/>
          </a:ln>
        </p:spPr>
        <p:txBody>
          <a:bodyPr vert="horz" wrap="square" lIns="91440" tIns="45720" rIns="91440" bIns="45720" numCol="1" rtlCol="0" anchor="ctr" anchorCtr="0" compatLnSpc="1">
            <a:prstTxWarp prst="textNoShape">
              <a:avLst/>
            </a:prstTxWarp>
            <a:normAutofit/>
          </a:bodyPr>
          <a:lstStyle/>
          <a:p>
            <a:pPr algn="ctr">
              <a:defRPr/>
            </a:pPr>
            <a:r>
              <a:rPr lang="nl-NL" b="1" dirty="0">
                <a:solidFill>
                  <a:srgbClr val="222268"/>
                </a:solidFill>
                <a:effectLst>
                  <a:outerShdw blurRad="38100" dist="38100" dir="2700000" algn="tl">
                    <a:srgbClr val="C0C0C0"/>
                  </a:outerShdw>
                </a:effectLst>
                <a:cs typeface="Tahoma" charset="0"/>
              </a:rPr>
              <a:t>Builder Pattern</a:t>
            </a:r>
            <a:endParaRPr lang="vi-VN" b="1" dirty="0">
              <a:solidFill>
                <a:srgbClr val="222268"/>
              </a:solidFill>
              <a:effectLst>
                <a:outerShdw blurRad="38100" dist="38100" dir="2700000" algn="tl">
                  <a:srgbClr val="C0C0C0"/>
                </a:outerShdw>
              </a:effectLst>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959" y="25668"/>
            <a:ext cx="4762500" cy="24889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FE1B7E-DAD6-4BF2-A29B-F1BE7D8EEB5B}"/>
              </a:ext>
            </a:extLst>
          </p:cNvPr>
          <p:cNvSpPr txBox="1"/>
          <p:nvPr/>
        </p:nvSpPr>
        <p:spPr>
          <a:xfrm>
            <a:off x="3098800" y="4461933"/>
            <a:ext cx="6045200" cy="1200329"/>
          </a:xfrm>
          <a:prstGeom prst="rect">
            <a:avLst/>
          </a:prstGeom>
          <a:noFill/>
        </p:spPr>
        <p:txBody>
          <a:bodyPr wrap="square" rtlCol="0">
            <a:spAutoFit/>
          </a:bodyPr>
          <a:lstStyle/>
          <a:p>
            <a:r>
              <a:rPr lang="en-US" dirty="0" err="1"/>
              <a:t>Nhóm</a:t>
            </a:r>
            <a:r>
              <a:rPr lang="en-US" dirty="0"/>
              <a:t> 1</a:t>
            </a:r>
          </a:p>
          <a:p>
            <a:r>
              <a:rPr lang="en-US" dirty="0"/>
              <a:t>Phan </a:t>
            </a:r>
            <a:r>
              <a:rPr lang="en-US" dirty="0" err="1"/>
              <a:t>Hoàng</a:t>
            </a:r>
            <a:r>
              <a:rPr lang="en-US" dirty="0"/>
              <a:t> Minh </a:t>
            </a:r>
            <a:r>
              <a:rPr lang="en-US" dirty="0" err="1"/>
              <a:t>Quân</a:t>
            </a:r>
            <a:r>
              <a:rPr lang="en-US" dirty="0"/>
              <a:t> – 20520713</a:t>
            </a:r>
          </a:p>
          <a:p>
            <a:r>
              <a:rPr lang="en-US" dirty="0" err="1"/>
              <a:t>Trần</a:t>
            </a:r>
            <a:r>
              <a:rPr lang="en-US" dirty="0"/>
              <a:t> Gia </a:t>
            </a:r>
            <a:r>
              <a:rPr lang="en-US" dirty="0" err="1"/>
              <a:t>Bảo</a:t>
            </a:r>
            <a:r>
              <a:rPr lang="en-US" dirty="0"/>
              <a:t> – 21521863</a:t>
            </a:r>
          </a:p>
          <a:p>
            <a:r>
              <a:rPr lang="en-US" dirty="0" err="1"/>
              <a:t>Trần</a:t>
            </a:r>
            <a:r>
              <a:rPr lang="en-US" dirty="0"/>
              <a:t> </a:t>
            </a:r>
            <a:r>
              <a:rPr lang="en-US" dirty="0" err="1"/>
              <a:t>Đông</a:t>
            </a:r>
            <a:r>
              <a:rPr lang="en-US" dirty="0"/>
              <a:t> </a:t>
            </a:r>
            <a:r>
              <a:rPr lang="en-US" dirty="0" err="1"/>
              <a:t>Đông</a:t>
            </a:r>
            <a:r>
              <a:rPr lang="en-US" dirty="0"/>
              <a:t> - 21521957</a:t>
            </a:r>
          </a:p>
        </p:txBody>
      </p:sp>
    </p:spTree>
    <p:extLst>
      <p:ext uri="{BB962C8B-B14F-4D97-AF65-F5344CB8AC3E}">
        <p14:creationId xmlns:p14="http://schemas.microsoft.com/office/powerpoint/2010/main" val="41225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5. Code </a:t>
            </a:r>
            <a:r>
              <a:rPr lang="en-US" b="1" dirty="0" err="1">
                <a:solidFill>
                  <a:schemeClr val="tx1"/>
                </a:solidFill>
                <a:cs typeface="Tahoma" charset="0"/>
              </a:rPr>
              <a:t>Ví</a:t>
            </a:r>
            <a:r>
              <a:rPr lang="en-US" b="1" dirty="0">
                <a:solidFill>
                  <a:schemeClr val="tx1"/>
                </a:solidFill>
                <a:cs typeface="Tahoma" charset="0"/>
              </a:rPr>
              <a:t> </a:t>
            </a:r>
            <a:r>
              <a:rPr lang="en-US" b="1" dirty="0" err="1">
                <a:solidFill>
                  <a:schemeClr val="tx1"/>
                </a:solidFill>
                <a:cs typeface="Tahoma" charset="0"/>
              </a:rPr>
              <a:t>dụ</a:t>
            </a:r>
            <a:endParaRPr lang="en-US" dirty="0"/>
          </a:p>
        </p:txBody>
      </p:sp>
      <p:pic>
        <p:nvPicPr>
          <p:cNvPr id="6" name="Picture 5">
            <a:extLst>
              <a:ext uri="{FF2B5EF4-FFF2-40B4-BE49-F238E27FC236}">
                <a16:creationId xmlns:a16="http://schemas.microsoft.com/office/drawing/2014/main" id="{627A76AD-C8DF-4D0A-A4E1-BE1878C29815}"/>
              </a:ext>
            </a:extLst>
          </p:cNvPr>
          <p:cNvPicPr>
            <a:picLocks noChangeAspect="1"/>
          </p:cNvPicPr>
          <p:nvPr/>
        </p:nvPicPr>
        <p:blipFill>
          <a:blip r:embed="rId2"/>
          <a:stretch>
            <a:fillRect/>
          </a:stretch>
        </p:blipFill>
        <p:spPr>
          <a:xfrm>
            <a:off x="3060308" y="838201"/>
            <a:ext cx="6071384" cy="6019800"/>
          </a:xfrm>
          <a:prstGeom prst="rect">
            <a:avLst/>
          </a:prstGeom>
        </p:spPr>
      </p:pic>
    </p:spTree>
    <p:extLst>
      <p:ext uri="{BB962C8B-B14F-4D97-AF65-F5344CB8AC3E}">
        <p14:creationId xmlns:p14="http://schemas.microsoft.com/office/powerpoint/2010/main" val="408333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5. Code </a:t>
            </a:r>
            <a:r>
              <a:rPr lang="en-US" b="1" dirty="0" err="1">
                <a:solidFill>
                  <a:schemeClr val="tx1"/>
                </a:solidFill>
                <a:cs typeface="Tahoma" charset="0"/>
              </a:rPr>
              <a:t>Ví</a:t>
            </a:r>
            <a:r>
              <a:rPr lang="en-US" b="1" dirty="0">
                <a:solidFill>
                  <a:schemeClr val="tx1"/>
                </a:solidFill>
                <a:cs typeface="Tahoma" charset="0"/>
              </a:rPr>
              <a:t> </a:t>
            </a:r>
            <a:r>
              <a:rPr lang="en-US" b="1" dirty="0" err="1">
                <a:solidFill>
                  <a:schemeClr val="tx1"/>
                </a:solidFill>
                <a:cs typeface="Tahoma" charset="0"/>
              </a:rPr>
              <a:t>dụ</a:t>
            </a:r>
            <a:endParaRPr lang="en-US" dirty="0"/>
          </a:p>
        </p:txBody>
      </p:sp>
      <p:pic>
        <p:nvPicPr>
          <p:cNvPr id="6" name="Picture 5">
            <a:extLst>
              <a:ext uri="{FF2B5EF4-FFF2-40B4-BE49-F238E27FC236}">
                <a16:creationId xmlns:a16="http://schemas.microsoft.com/office/drawing/2014/main" id="{9AB80C04-9807-4A71-8691-FF3E08BED8DB}"/>
              </a:ext>
            </a:extLst>
          </p:cNvPr>
          <p:cNvPicPr>
            <a:picLocks noChangeAspect="1"/>
          </p:cNvPicPr>
          <p:nvPr/>
        </p:nvPicPr>
        <p:blipFill>
          <a:blip r:embed="rId2"/>
          <a:stretch>
            <a:fillRect/>
          </a:stretch>
        </p:blipFill>
        <p:spPr>
          <a:xfrm>
            <a:off x="3272697" y="2679683"/>
            <a:ext cx="6103805" cy="1498633"/>
          </a:xfrm>
          <a:prstGeom prst="rect">
            <a:avLst/>
          </a:prstGeom>
        </p:spPr>
      </p:pic>
    </p:spTree>
    <p:extLst>
      <p:ext uri="{BB962C8B-B14F-4D97-AF65-F5344CB8AC3E}">
        <p14:creationId xmlns:p14="http://schemas.microsoft.com/office/powerpoint/2010/main" val="71864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5. Code </a:t>
            </a:r>
            <a:r>
              <a:rPr lang="en-US" b="1" dirty="0" err="1">
                <a:solidFill>
                  <a:schemeClr val="tx1"/>
                </a:solidFill>
                <a:cs typeface="Tahoma" charset="0"/>
              </a:rPr>
              <a:t>Ví</a:t>
            </a:r>
            <a:r>
              <a:rPr lang="en-US" b="1" dirty="0">
                <a:solidFill>
                  <a:schemeClr val="tx1"/>
                </a:solidFill>
                <a:cs typeface="Tahoma" charset="0"/>
              </a:rPr>
              <a:t> </a:t>
            </a:r>
            <a:r>
              <a:rPr lang="en-US" b="1" dirty="0" err="1">
                <a:solidFill>
                  <a:schemeClr val="tx1"/>
                </a:solidFill>
                <a:cs typeface="Tahoma" charset="0"/>
              </a:rPr>
              <a:t>dụ</a:t>
            </a:r>
            <a:endParaRPr lang="en-US" dirty="0"/>
          </a:p>
        </p:txBody>
      </p:sp>
      <p:pic>
        <p:nvPicPr>
          <p:cNvPr id="6" name="Picture 5">
            <a:extLst>
              <a:ext uri="{FF2B5EF4-FFF2-40B4-BE49-F238E27FC236}">
                <a16:creationId xmlns:a16="http://schemas.microsoft.com/office/drawing/2014/main" id="{7C21E261-2333-4DFC-B868-86B1C78E05C2}"/>
              </a:ext>
            </a:extLst>
          </p:cNvPr>
          <p:cNvPicPr>
            <a:picLocks noChangeAspect="1"/>
          </p:cNvPicPr>
          <p:nvPr/>
        </p:nvPicPr>
        <p:blipFill>
          <a:blip r:embed="rId2"/>
          <a:stretch>
            <a:fillRect/>
          </a:stretch>
        </p:blipFill>
        <p:spPr>
          <a:xfrm>
            <a:off x="2125562" y="838200"/>
            <a:ext cx="8398076" cy="5989133"/>
          </a:xfrm>
          <a:prstGeom prst="rect">
            <a:avLst/>
          </a:prstGeom>
        </p:spPr>
      </p:pic>
    </p:spTree>
    <p:extLst>
      <p:ext uri="{BB962C8B-B14F-4D97-AF65-F5344CB8AC3E}">
        <p14:creationId xmlns:p14="http://schemas.microsoft.com/office/powerpoint/2010/main" val="1591255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5. Code </a:t>
            </a:r>
            <a:r>
              <a:rPr lang="en-US" b="1" dirty="0" err="1">
                <a:solidFill>
                  <a:schemeClr val="tx1"/>
                </a:solidFill>
                <a:cs typeface="Tahoma" charset="0"/>
              </a:rPr>
              <a:t>Ví</a:t>
            </a:r>
            <a:r>
              <a:rPr lang="en-US" b="1" dirty="0">
                <a:solidFill>
                  <a:schemeClr val="tx1"/>
                </a:solidFill>
                <a:cs typeface="Tahoma" charset="0"/>
              </a:rPr>
              <a:t> </a:t>
            </a:r>
            <a:r>
              <a:rPr lang="en-US" b="1" dirty="0" err="1">
                <a:solidFill>
                  <a:schemeClr val="tx1"/>
                </a:solidFill>
                <a:cs typeface="Tahoma" charset="0"/>
              </a:rPr>
              <a:t>dụ</a:t>
            </a:r>
            <a:endParaRPr lang="en-US" dirty="0"/>
          </a:p>
        </p:txBody>
      </p:sp>
      <p:pic>
        <p:nvPicPr>
          <p:cNvPr id="6" name="Picture 5">
            <a:extLst>
              <a:ext uri="{FF2B5EF4-FFF2-40B4-BE49-F238E27FC236}">
                <a16:creationId xmlns:a16="http://schemas.microsoft.com/office/drawing/2014/main" id="{C895EA38-50BA-426E-A477-933B94217B12}"/>
              </a:ext>
            </a:extLst>
          </p:cNvPr>
          <p:cNvPicPr>
            <a:picLocks noChangeAspect="1"/>
          </p:cNvPicPr>
          <p:nvPr/>
        </p:nvPicPr>
        <p:blipFill>
          <a:blip r:embed="rId2"/>
          <a:stretch>
            <a:fillRect/>
          </a:stretch>
        </p:blipFill>
        <p:spPr>
          <a:xfrm>
            <a:off x="3036468" y="838200"/>
            <a:ext cx="6119063" cy="6062134"/>
          </a:xfrm>
          <a:prstGeom prst="rect">
            <a:avLst/>
          </a:prstGeom>
        </p:spPr>
      </p:pic>
    </p:spTree>
    <p:extLst>
      <p:ext uri="{BB962C8B-B14F-4D97-AF65-F5344CB8AC3E}">
        <p14:creationId xmlns:p14="http://schemas.microsoft.com/office/powerpoint/2010/main" val="56913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2488-15AE-4AB7-8BA1-67DF6BDC3985}"/>
              </a:ext>
            </a:extLst>
          </p:cNvPr>
          <p:cNvSpPr>
            <a:spLocks noGrp="1"/>
          </p:cNvSpPr>
          <p:nvPr>
            <p:ph type="title"/>
          </p:nvPr>
        </p:nvSpPr>
        <p:spPr/>
        <p:txBody>
          <a:bodyPr/>
          <a:lstStyle/>
          <a:p>
            <a:r>
              <a:rPr lang="en-US" dirty="0"/>
              <a:t>5. Code </a:t>
            </a:r>
            <a:r>
              <a:rPr lang="en-US" dirty="0" err="1"/>
              <a:t>ví</a:t>
            </a:r>
            <a:r>
              <a:rPr lang="en-US" dirty="0"/>
              <a:t> </a:t>
            </a:r>
            <a:r>
              <a:rPr lang="en-US" dirty="0" err="1"/>
              <a:t>dụ</a:t>
            </a:r>
            <a:r>
              <a:rPr lang="en-US" dirty="0"/>
              <a:t> (</a:t>
            </a:r>
            <a:r>
              <a:rPr lang="en-US" dirty="0" err="1"/>
              <a:t>Kết</a:t>
            </a:r>
            <a:r>
              <a:rPr lang="en-US" dirty="0"/>
              <a:t> </a:t>
            </a:r>
            <a:r>
              <a:rPr lang="en-US" dirty="0" err="1"/>
              <a:t>quả</a:t>
            </a:r>
            <a:r>
              <a:rPr lang="en-US" dirty="0"/>
              <a:t>)</a:t>
            </a:r>
          </a:p>
        </p:txBody>
      </p:sp>
      <p:pic>
        <p:nvPicPr>
          <p:cNvPr id="5" name="Content Placeholder 4">
            <a:extLst>
              <a:ext uri="{FF2B5EF4-FFF2-40B4-BE49-F238E27FC236}">
                <a16:creationId xmlns:a16="http://schemas.microsoft.com/office/drawing/2014/main" id="{B9F15344-EE30-4A0F-B537-907C73005DEB}"/>
              </a:ext>
            </a:extLst>
          </p:cNvPr>
          <p:cNvPicPr>
            <a:picLocks noGrp="1" noChangeAspect="1"/>
          </p:cNvPicPr>
          <p:nvPr>
            <p:ph idx="1"/>
          </p:nvPr>
        </p:nvPicPr>
        <p:blipFill>
          <a:blip r:embed="rId2"/>
          <a:stretch>
            <a:fillRect/>
          </a:stretch>
        </p:blipFill>
        <p:spPr>
          <a:xfrm>
            <a:off x="609600" y="2876473"/>
            <a:ext cx="11582400" cy="1105054"/>
          </a:xfrm>
        </p:spPr>
      </p:pic>
    </p:spTree>
    <p:extLst>
      <p:ext uri="{BB962C8B-B14F-4D97-AF65-F5344CB8AC3E}">
        <p14:creationId xmlns:p14="http://schemas.microsoft.com/office/powerpoint/2010/main" val="291814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6. </a:t>
            </a:r>
            <a:r>
              <a:rPr lang="en-US" b="1" dirty="0" err="1">
                <a:solidFill>
                  <a:schemeClr val="tx1"/>
                </a:solidFill>
                <a:cs typeface="Tahoma" charset="0"/>
              </a:rPr>
              <a:t>Ưu</a:t>
            </a:r>
            <a:r>
              <a:rPr lang="en-US" b="1" dirty="0">
                <a:solidFill>
                  <a:schemeClr val="tx1"/>
                </a:solidFill>
                <a:cs typeface="Tahoma" charset="0"/>
              </a:rPr>
              <a:t> </a:t>
            </a:r>
            <a:r>
              <a:rPr lang="en-US" b="1" dirty="0" err="1">
                <a:solidFill>
                  <a:schemeClr val="tx1"/>
                </a:solidFill>
                <a:cs typeface="Tahoma" charset="0"/>
              </a:rPr>
              <a:t>điểm</a:t>
            </a:r>
            <a:endParaRPr lang="en-US" dirty="0"/>
          </a:p>
        </p:txBody>
      </p:sp>
      <p:sp>
        <p:nvSpPr>
          <p:cNvPr id="2" name="Content Placeholder 1">
            <a:extLst>
              <a:ext uri="{FF2B5EF4-FFF2-40B4-BE49-F238E27FC236}">
                <a16:creationId xmlns:a16="http://schemas.microsoft.com/office/drawing/2014/main" id="{963DC3FF-C087-9BF8-6025-E92E6ABB5A97}"/>
              </a:ext>
            </a:extLst>
          </p:cNvPr>
          <p:cNvSpPr>
            <a:spLocks noGrp="1"/>
          </p:cNvSpPr>
          <p:nvPr>
            <p:ph idx="1"/>
          </p:nvPr>
        </p:nvSpPr>
        <p:spPr/>
        <p:txBody>
          <a:bodyPr/>
          <a:lstStyle/>
          <a:p>
            <a:r>
              <a:rPr lang="vi-VN" sz="2400" b="0" i="0" dirty="0" err="1">
                <a:solidFill>
                  <a:srgbClr val="1B1B1B"/>
                </a:solidFill>
                <a:effectLst/>
                <a:latin typeface="Open Sans" panose="020B0604020202020204" pitchFamily="34" charset="0"/>
              </a:rPr>
              <a:t>Có</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thể</a:t>
            </a:r>
            <a:r>
              <a:rPr lang="vi-VN" sz="2400" b="0" i="0" dirty="0">
                <a:solidFill>
                  <a:srgbClr val="1B1B1B"/>
                </a:solidFill>
                <a:effectLst/>
                <a:latin typeface="Open Sans" panose="020B0604020202020204" pitchFamily="34" charset="0"/>
              </a:rPr>
              <a:t> xây </a:t>
            </a:r>
            <a:r>
              <a:rPr lang="vi-VN" sz="2400" b="0" i="0" dirty="0" err="1">
                <a:solidFill>
                  <a:srgbClr val="1B1B1B"/>
                </a:solidFill>
                <a:effectLst/>
                <a:latin typeface="Open Sans" panose="020B0604020202020204" pitchFamily="34" charset="0"/>
              </a:rPr>
              <a:t>dựng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đối</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tượng</a:t>
            </a:r>
            <a:r>
              <a:rPr lang="vi-VN" sz="2400" b="0" i="0" dirty="0">
                <a:solidFill>
                  <a:srgbClr val="1B1B1B"/>
                </a:solidFill>
                <a:effectLst/>
                <a:latin typeface="Open Sans" panose="020B0604020202020204" pitchFamily="34" charset="0"/>
              </a:rPr>
              <a:t> theo </a:t>
            </a:r>
            <a:r>
              <a:rPr lang="vi-VN" sz="2400" b="0" i="0" dirty="0" err="1">
                <a:solidFill>
                  <a:srgbClr val="1B1B1B"/>
                </a:solidFill>
                <a:effectLst/>
                <a:latin typeface="Open Sans" panose="020B0604020202020204" pitchFamily="34" charset="0"/>
              </a:rPr>
              <a:t>từng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bước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trì</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hoãn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bước</a:t>
            </a:r>
            <a:r>
              <a:rPr lang="vi-VN" sz="2400" b="0" i="0" dirty="0">
                <a:solidFill>
                  <a:srgbClr val="1B1B1B"/>
                </a:solidFill>
                <a:effectLst/>
                <a:latin typeface="Open Sans" panose="020B0604020202020204" pitchFamily="34" charset="0"/>
              </a:rPr>
              <a:t> xây </a:t>
            </a:r>
            <a:r>
              <a:rPr lang="vi-VN" sz="2400" b="0" i="0" dirty="0" err="1">
                <a:solidFill>
                  <a:srgbClr val="1B1B1B"/>
                </a:solidFill>
                <a:effectLst/>
                <a:latin typeface="Open Sans" panose="020B0604020202020204" pitchFamily="34" charset="0"/>
              </a:rPr>
              <a:t>dựng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hoặc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chạy</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bước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một</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cách</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đệ</a:t>
            </a:r>
            <a:r>
              <a:rPr lang="vi-VN" sz="2400" b="0" i="0" dirty="0">
                <a:solidFill>
                  <a:srgbClr val="1B1B1B"/>
                </a:solidFill>
                <a:effectLst/>
                <a:latin typeface="Open Sans" panose="020B0604020202020204" pitchFamily="34" charset="0"/>
              </a:rPr>
              <a:t> quy</a:t>
            </a:r>
          </a:p>
          <a:p>
            <a:pPr algn="l">
              <a:buFont typeface="Arial" panose="020B0604020202020204" pitchFamily="34" charset="0"/>
              <a:buChar char="•"/>
            </a:pPr>
            <a:r>
              <a:rPr lang="vi-VN" sz="2400" b="0" i="0" dirty="0" err="1">
                <a:solidFill>
                  <a:srgbClr val="1B1B1B"/>
                </a:solidFill>
                <a:effectLst/>
                <a:latin typeface="Open Sans" panose="020B0604020202020204" pitchFamily="34" charset="0"/>
              </a:rPr>
              <a:t>Có</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thể</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sử</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dụng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lại</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cùng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một</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Construction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Code</a:t>
            </a:r>
            <a:r>
              <a:rPr lang="vi-VN" sz="2400" b="0" i="0" dirty="0">
                <a:solidFill>
                  <a:srgbClr val="1B1B1B"/>
                </a:solidFill>
                <a:effectLst/>
                <a:latin typeface="Open Sans" panose="020B0604020202020204" pitchFamily="34" charset="0"/>
              </a:rPr>
              <a:t> khi xây </a:t>
            </a:r>
            <a:r>
              <a:rPr lang="vi-VN" sz="2400" b="0" i="0" dirty="0" err="1">
                <a:solidFill>
                  <a:srgbClr val="1B1B1B"/>
                </a:solidFill>
                <a:effectLst/>
                <a:latin typeface="Open Sans" panose="020B0604020202020204" pitchFamily="34" charset="0"/>
              </a:rPr>
              <a:t>dựng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thể</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hiện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khác</a:t>
            </a:r>
            <a:r>
              <a:rPr lang="vi-VN" sz="2400" b="0" i="0" dirty="0">
                <a:solidFill>
                  <a:srgbClr val="1B1B1B"/>
                </a:solidFill>
                <a:effectLst/>
                <a:latin typeface="Open Sans" panose="020B0604020202020204" pitchFamily="34" charset="0"/>
              </a:rPr>
              <a:t> nhau </a:t>
            </a:r>
            <a:r>
              <a:rPr lang="vi-VN" sz="2400" b="0" i="0" dirty="0" err="1">
                <a:solidFill>
                  <a:srgbClr val="1B1B1B"/>
                </a:solidFill>
                <a:effectLst/>
                <a:latin typeface="Open Sans" panose="020B0604020202020204" pitchFamily="34" charset="0"/>
              </a:rPr>
              <a:t>của</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sản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phẩm</a:t>
            </a:r>
            <a:r>
              <a:rPr lang="vi-VN" sz="2400" b="0" i="0" dirty="0">
                <a:solidFill>
                  <a:srgbClr val="1B1B1B"/>
                </a:solidFill>
                <a:effectLst/>
                <a:latin typeface="Open Sans" panose="020B0604020202020204" pitchFamily="34" charset="0"/>
              </a:rPr>
              <a:t>.</a:t>
            </a:r>
          </a:p>
          <a:p>
            <a:pPr algn="l">
              <a:buFont typeface="Arial" panose="020B0604020202020204" pitchFamily="34" charset="0"/>
              <a:buChar char="•"/>
            </a:pPr>
            <a:r>
              <a:rPr lang="vi-VN" sz="2400" b="0" i="0" dirty="0">
                <a:solidFill>
                  <a:srgbClr val="1B1B1B"/>
                </a:solidFill>
                <a:effectLst/>
                <a:latin typeface="Open Sans" panose="020B0604020202020204" pitchFamily="34" charset="0"/>
              </a:rPr>
              <a:t>Nguyên </a:t>
            </a:r>
            <a:r>
              <a:rPr lang="vi-VN" sz="2400" b="0" i="0" dirty="0" err="1">
                <a:solidFill>
                  <a:srgbClr val="1B1B1B"/>
                </a:solidFill>
                <a:effectLst/>
                <a:latin typeface="Open Sans" panose="020B0604020202020204" pitchFamily="34" charset="0"/>
              </a:rPr>
              <a:t>tắc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Trách</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nhiệm</a:t>
            </a:r>
            <a:r>
              <a:rPr lang="vi-VN" sz="2400" b="0" i="0" dirty="0">
                <a:solidFill>
                  <a:srgbClr val="1B1B1B"/>
                </a:solidFill>
                <a:effectLst/>
                <a:latin typeface="Open Sans" panose="020B0604020202020204" pitchFamily="34" charset="0"/>
              </a:rPr>
              <a:t> Đơn </a:t>
            </a:r>
            <a:r>
              <a:rPr lang="vi-VN" sz="2400" b="0" i="0" dirty="0" err="1">
                <a:solidFill>
                  <a:srgbClr val="1B1B1B"/>
                </a:solidFill>
                <a:effectLst/>
                <a:latin typeface="Open Sans" panose="020B0604020202020204" pitchFamily="34" charset="0"/>
              </a:rPr>
              <a:t>lẻ</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Có</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thể</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tách</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biệt</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Construction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Code</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phức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tạp</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khỏi</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Business</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Logic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Layer</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của</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sản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phẩm</a:t>
            </a:r>
            <a:r>
              <a:rPr lang="vi-VN" sz="2400" b="0" i="0" dirty="0">
                <a:solidFill>
                  <a:srgbClr val="1B1B1B"/>
                </a:solidFill>
                <a:effectLst/>
                <a:latin typeface="Open Sans" panose="020B0604020202020204" pitchFamily="34" charset="0"/>
              </a:rPr>
              <a:t>.</a:t>
            </a:r>
          </a:p>
          <a:p>
            <a:pPr algn="l">
              <a:buFont typeface="Arial" panose="020B0604020202020204" pitchFamily="34" charset="0"/>
              <a:buChar char="•"/>
            </a:pPr>
            <a:r>
              <a:rPr lang="vi-VN" sz="2400" b="0" i="0" dirty="0">
                <a:solidFill>
                  <a:srgbClr val="1B1B1B"/>
                </a:solidFill>
                <a:effectLst/>
                <a:latin typeface="Open Sans" panose="020B0604020202020204" pitchFamily="34" charset="0"/>
              </a:rPr>
              <a:t>Cho </a:t>
            </a:r>
            <a:r>
              <a:rPr lang="vi-VN" sz="2400" b="0" i="0" dirty="0" err="1">
                <a:solidFill>
                  <a:srgbClr val="1B1B1B"/>
                </a:solidFill>
                <a:effectLst/>
                <a:latin typeface="Open Sans" panose="020B0604020202020204" pitchFamily="34" charset="0"/>
              </a:rPr>
              <a:t>phép</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bạn</a:t>
            </a:r>
            <a:r>
              <a:rPr lang="vi-VN" sz="2400" b="0" i="0" dirty="0">
                <a:solidFill>
                  <a:srgbClr val="1B1B1B"/>
                </a:solidFill>
                <a:effectLst/>
                <a:latin typeface="Open Sans" panose="020B0604020202020204" pitchFamily="34" charset="0"/>
              </a:rPr>
              <a:t> thay </a:t>
            </a:r>
            <a:r>
              <a:rPr lang="vi-VN" sz="2400" b="0" i="0" dirty="0" err="1">
                <a:solidFill>
                  <a:srgbClr val="1B1B1B"/>
                </a:solidFill>
                <a:effectLst/>
                <a:latin typeface="Open Sans" panose="020B0604020202020204" pitchFamily="34" charset="0"/>
              </a:rPr>
              <a:t>đổi</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thể</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hiện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khác</a:t>
            </a:r>
            <a:r>
              <a:rPr lang="vi-VN" sz="2400" b="0" i="0" dirty="0">
                <a:solidFill>
                  <a:srgbClr val="1B1B1B"/>
                </a:solidFill>
                <a:effectLst/>
                <a:latin typeface="Open Sans" panose="020B0604020202020204" pitchFamily="34" charset="0"/>
              </a:rPr>
              <a:t> nhau </a:t>
            </a:r>
            <a:r>
              <a:rPr lang="vi-VN" sz="2400" b="0" i="0" dirty="0" err="1">
                <a:solidFill>
                  <a:srgbClr val="1B1B1B"/>
                </a:solidFill>
                <a:effectLst/>
                <a:latin typeface="Open Sans" panose="020B0604020202020204" pitchFamily="34" charset="0"/>
              </a:rPr>
              <a:t>của</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từng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sản</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phẩm</a:t>
            </a:r>
            <a:r>
              <a:rPr lang="vi-VN" sz="2400" b="0" i="0" dirty="0">
                <a:solidFill>
                  <a:srgbClr val="1B1B1B"/>
                </a:solidFill>
                <a:effectLst/>
                <a:latin typeface="Open Sans" panose="020B0604020202020204" pitchFamily="34" charset="0"/>
              </a:rPr>
              <a:t>.</a:t>
            </a:r>
          </a:p>
          <a:p>
            <a:pPr algn="l">
              <a:buFont typeface="Arial" panose="020B0604020202020204" pitchFamily="34" charset="0"/>
              <a:buChar char="•"/>
            </a:pPr>
            <a:r>
              <a:rPr lang="vi-VN" sz="2400" b="0" i="0" dirty="0" err="1">
                <a:solidFill>
                  <a:srgbClr val="1B1B1B"/>
                </a:solidFill>
                <a:effectLst/>
                <a:latin typeface="Open Sans" panose="020B0604020202020204" pitchFamily="34" charset="0"/>
              </a:rPr>
              <a:t>Tính</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đóng</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gói</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code</a:t>
            </a:r>
            <a:r>
              <a:rPr lang="vi-VN" sz="2400" b="0" i="0" dirty="0">
                <a:solidFill>
                  <a:srgbClr val="1B1B1B"/>
                </a:solidFill>
                <a:effectLst/>
                <a:latin typeface="Open Sans" panose="020B0604020202020204" pitchFamily="34" charset="0"/>
              </a:rPr>
              <a:t> cho </a:t>
            </a:r>
            <a:r>
              <a:rPr lang="vi-VN" sz="2400" b="0" i="0" dirty="0" err="1">
                <a:solidFill>
                  <a:srgbClr val="1B1B1B"/>
                </a:solidFill>
                <a:effectLst/>
                <a:latin typeface="Open Sans" panose="020B0604020202020204" pitchFamily="34" charset="0"/>
              </a:rPr>
              <a:t>construction</a:t>
            </a:r>
            <a:r>
              <a:rPr lang="vi-VN" sz="2400" b="0" i="0" dirty="0">
                <a:solidFill>
                  <a:srgbClr val="1B1B1B"/>
                </a:solidFill>
                <a:effectLst/>
                <a:latin typeface="Open Sans" panose="020B0604020202020204" pitchFamily="34" charset="0"/>
              </a:rPr>
              <a:t>.</a:t>
            </a:r>
          </a:p>
          <a:p>
            <a:pPr algn="l">
              <a:buFont typeface="Arial" panose="020B0604020202020204" pitchFamily="34" charset="0"/>
              <a:buChar char="•"/>
            </a:pPr>
            <a:r>
              <a:rPr lang="vi-VN" sz="2400" b="0" i="0" dirty="0">
                <a:solidFill>
                  <a:srgbClr val="1B1B1B"/>
                </a:solidFill>
                <a:effectLst/>
                <a:latin typeface="Open Sans" panose="020B0604020202020204" pitchFamily="34" charset="0"/>
              </a:rPr>
              <a:t>Cung </a:t>
            </a:r>
            <a:r>
              <a:rPr lang="vi-VN" sz="2400" b="0" i="0" dirty="0" err="1">
                <a:solidFill>
                  <a:srgbClr val="1B1B1B"/>
                </a:solidFill>
                <a:effectLst/>
                <a:latin typeface="Open Sans" panose="020B0604020202020204" pitchFamily="34" charset="0"/>
              </a:rPr>
              <a:t>cấp</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khả</a:t>
            </a:r>
            <a:r>
              <a:rPr lang="vi-VN" sz="2400" b="0" i="0" dirty="0">
                <a:solidFill>
                  <a:srgbClr val="1B1B1B"/>
                </a:solidFill>
                <a:effectLst/>
                <a:latin typeface="Open Sans" panose="020B0604020202020204" pitchFamily="34" charset="0"/>
              </a:rPr>
              <a:t> năng </a:t>
            </a:r>
            <a:r>
              <a:rPr lang="vi-VN" sz="2400" b="0" i="0" dirty="0" err="1">
                <a:solidFill>
                  <a:srgbClr val="1B1B1B"/>
                </a:solidFill>
                <a:effectLst/>
                <a:latin typeface="Open Sans" panose="020B0604020202020204" pitchFamily="34" charset="0"/>
              </a:rPr>
              <a:t>kiểm</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soát</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các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bước</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của</a:t>
            </a:r>
            <a:r>
              <a:rPr lang="vi-VN" sz="2400" b="0" i="0" dirty="0">
                <a:solidFill>
                  <a:srgbClr val="1B1B1B"/>
                </a:solidFill>
                <a:effectLst/>
                <a:latin typeface="Open Sans" panose="020B0604020202020204" pitchFamily="34" charset="0"/>
              </a:rPr>
              <a:t> quy </a:t>
            </a:r>
            <a:r>
              <a:rPr lang="vi-VN" sz="2400" b="0" i="0" dirty="0" err="1">
                <a:solidFill>
                  <a:srgbClr val="1B1B1B"/>
                </a:solidFill>
                <a:effectLst/>
                <a:latin typeface="Open Sans" panose="020B0604020202020204" pitchFamily="34" charset="0"/>
              </a:rPr>
              <a:t>trình</a:t>
            </a:r>
            <a:r>
              <a:rPr lang="vi-VN" sz="2400" b="0" i="0" dirty="0">
                <a:solidFill>
                  <a:srgbClr val="1B1B1B"/>
                </a:solidFill>
                <a:effectLst/>
                <a:latin typeface="Open Sans" panose="020B0604020202020204" pitchFamily="34" charset="0"/>
              </a:rPr>
              <a:t> </a:t>
            </a:r>
            <a:r>
              <a:rPr lang="vi-VN" sz="2400" b="0" i="0" dirty="0" err="1">
                <a:solidFill>
                  <a:srgbClr val="1B1B1B"/>
                </a:solidFill>
                <a:effectLst/>
                <a:latin typeface="Open Sans" panose="020B0604020202020204" pitchFamily="34" charset="0"/>
              </a:rPr>
              <a:t>construction</a:t>
            </a:r>
            <a:r>
              <a:rPr lang="vi-VN" sz="2400" b="0" i="0" dirty="0">
                <a:solidFill>
                  <a:srgbClr val="1B1B1B"/>
                </a:solidFill>
                <a:effectLst/>
                <a:latin typeface="Open Sans" panose="020B0604020202020204" pitchFamily="34" charset="0"/>
              </a:rPr>
              <a:t>.</a:t>
            </a:r>
          </a:p>
          <a:p>
            <a:endParaRPr lang="en-VN" dirty="0"/>
          </a:p>
        </p:txBody>
      </p:sp>
    </p:spTree>
    <p:extLst>
      <p:ext uri="{BB962C8B-B14F-4D97-AF65-F5344CB8AC3E}">
        <p14:creationId xmlns:p14="http://schemas.microsoft.com/office/powerpoint/2010/main" val="272565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7. </a:t>
            </a:r>
            <a:r>
              <a:rPr lang="en-US" b="1" dirty="0" err="1">
                <a:solidFill>
                  <a:schemeClr val="tx1"/>
                </a:solidFill>
                <a:cs typeface="Tahoma" charset="0"/>
              </a:rPr>
              <a:t>Nhược</a:t>
            </a:r>
            <a:r>
              <a:rPr lang="en-US" b="1" dirty="0">
                <a:solidFill>
                  <a:schemeClr val="tx1"/>
                </a:solidFill>
                <a:cs typeface="Tahoma" charset="0"/>
              </a:rPr>
              <a:t> </a:t>
            </a:r>
            <a:r>
              <a:rPr lang="en-US" b="1" dirty="0" err="1">
                <a:solidFill>
                  <a:schemeClr val="tx1"/>
                </a:solidFill>
                <a:cs typeface="Tahoma" charset="0"/>
              </a:rPr>
              <a:t>điểm</a:t>
            </a:r>
            <a:endParaRPr lang="en-US" dirty="0"/>
          </a:p>
        </p:txBody>
      </p:sp>
      <p:sp>
        <p:nvSpPr>
          <p:cNvPr id="2" name="Content Placeholder 1">
            <a:extLst>
              <a:ext uri="{FF2B5EF4-FFF2-40B4-BE49-F238E27FC236}">
                <a16:creationId xmlns:a16="http://schemas.microsoft.com/office/drawing/2014/main" id="{963DC3FF-C087-9BF8-6025-E92E6ABB5A97}"/>
              </a:ext>
            </a:extLst>
          </p:cNvPr>
          <p:cNvSpPr>
            <a:spLocks noGrp="1"/>
          </p:cNvSpPr>
          <p:nvPr>
            <p:ph idx="1"/>
          </p:nvPr>
        </p:nvSpPr>
        <p:spPr>
          <a:xfrm>
            <a:off x="685800" y="1064710"/>
            <a:ext cx="11277600" cy="5516563"/>
          </a:xfrm>
        </p:spPr>
        <p:txBody>
          <a:bodyPr/>
          <a:lstStyle/>
          <a:p>
            <a:pPr algn="l">
              <a:buFont typeface="Arial" panose="020B0604020202020204" pitchFamily="34" charset="0"/>
              <a:buChar char="•"/>
            </a:pPr>
            <a:r>
              <a:rPr lang="vi-VN" sz="2400" b="0" i="0" dirty="0" err="1">
                <a:solidFill>
                  <a:srgbClr val="1B1B1B"/>
                </a:solidFill>
                <a:effectLst/>
                <a:latin typeface="Open Sans" panose="020B0606030504020204" pitchFamily="34" charset="0"/>
              </a:rPr>
              <a:t>Độ</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phức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tạp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tổng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thể</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của</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mã</a:t>
            </a:r>
            <a:r>
              <a:rPr lang="vi-VN" sz="2400" b="0" i="0" dirty="0">
                <a:solidFill>
                  <a:srgbClr val="1B1B1B"/>
                </a:solidFill>
                <a:effectLst/>
                <a:latin typeface="Open Sans" panose="020B0606030504020204" pitchFamily="34" charset="0"/>
              </a:rPr>
              <a:t> tăng lên </a:t>
            </a:r>
            <a:r>
              <a:rPr lang="vi-VN" sz="2400" b="0" i="0" dirty="0" err="1">
                <a:solidFill>
                  <a:srgbClr val="1B1B1B"/>
                </a:solidFill>
                <a:effectLst/>
                <a:latin typeface="Open Sans" panose="020B0606030504020204" pitchFamily="34" charset="0"/>
              </a:rPr>
              <a:t>vì</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bạn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cần</a:t>
            </a:r>
            <a:r>
              <a:rPr lang="vi-VN" sz="2400" b="0" i="0" dirty="0">
                <a:solidFill>
                  <a:srgbClr val="1B1B1B"/>
                </a:solidFill>
                <a:effectLst/>
                <a:latin typeface="Open Sans" panose="020B0606030504020204" pitchFamily="34" charset="0"/>
              </a:rPr>
              <a:t> xây </a:t>
            </a:r>
            <a:r>
              <a:rPr lang="vi-VN" sz="2400" b="0" i="0" dirty="0" err="1">
                <a:solidFill>
                  <a:srgbClr val="1B1B1B"/>
                </a:solidFill>
                <a:effectLst/>
                <a:latin typeface="Open Sans" panose="020B0606030504020204" pitchFamily="34" charset="0"/>
              </a:rPr>
              <a:t>dựng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nhiều</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class</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mới</a:t>
            </a:r>
            <a:r>
              <a:rPr lang="vi-VN" sz="2400" b="0" i="0" dirty="0">
                <a:solidFill>
                  <a:srgbClr val="1B1B1B"/>
                </a:solidFill>
                <a:effectLst/>
                <a:latin typeface="Open Sans" panose="020B0606030504020204" pitchFamily="34" charset="0"/>
              </a:rPr>
              <a:t>.</a:t>
            </a:r>
          </a:p>
          <a:p>
            <a:pPr algn="l">
              <a:buFont typeface="Arial" panose="020B0604020202020204" pitchFamily="34" charset="0"/>
              <a:buChar char="•"/>
            </a:pPr>
            <a:r>
              <a:rPr lang="vi-VN" sz="2400" b="0" i="0" dirty="0" err="1">
                <a:solidFill>
                  <a:srgbClr val="1B1B1B"/>
                </a:solidFill>
                <a:effectLst/>
                <a:latin typeface="Open Sans" panose="020B0606030504020204" pitchFamily="34" charset="0"/>
              </a:rPr>
              <a:t>Mỗi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ConcreteBuilder</a:t>
            </a:r>
            <a:r>
              <a:rPr lang="vi-VN" sz="2400" b="0" i="0" dirty="0">
                <a:solidFill>
                  <a:srgbClr val="1B1B1B"/>
                </a:solidFill>
                <a:effectLst/>
                <a:latin typeface="Open Sans" panose="020B0606030504020204" pitchFamily="34" charset="0"/>
              </a:rPr>
              <a:t> riêng </a:t>
            </a:r>
            <a:r>
              <a:rPr lang="vi-VN" sz="2400" b="0" i="0" dirty="0" err="1">
                <a:solidFill>
                  <a:srgbClr val="1B1B1B"/>
                </a:solidFill>
                <a:effectLst/>
                <a:latin typeface="Open Sans" panose="020B0606030504020204" pitchFamily="34" charset="0"/>
              </a:rPr>
              <a:t>biệt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phải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được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tạo</a:t>
            </a:r>
            <a:r>
              <a:rPr lang="vi-VN" sz="2400" b="0" i="0" dirty="0">
                <a:solidFill>
                  <a:srgbClr val="1B1B1B"/>
                </a:solidFill>
                <a:effectLst/>
                <a:latin typeface="Open Sans" panose="020B0606030504020204" pitchFamily="34" charset="0"/>
              </a:rPr>
              <a:t> cho </a:t>
            </a:r>
            <a:r>
              <a:rPr lang="vi-VN" sz="2400" b="0" i="0" dirty="0" err="1">
                <a:solidFill>
                  <a:srgbClr val="1B1B1B"/>
                </a:solidFill>
                <a:effectLst/>
                <a:latin typeface="Open Sans" panose="020B0606030504020204" pitchFamily="34" charset="0"/>
              </a:rPr>
              <a:t>từng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loại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sản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phẩm</a:t>
            </a:r>
            <a:r>
              <a:rPr lang="vi-VN" sz="2400" b="0" i="0" dirty="0">
                <a:solidFill>
                  <a:srgbClr val="1B1B1B"/>
                </a:solidFill>
                <a:effectLst/>
                <a:latin typeface="Open Sans" panose="020B0606030504020204" pitchFamily="34" charset="0"/>
              </a:rPr>
              <a:t>.</a:t>
            </a:r>
          </a:p>
          <a:p>
            <a:pPr algn="l">
              <a:buFont typeface="Arial" panose="020B0604020202020204" pitchFamily="34" charset="0"/>
              <a:buChar char="•"/>
            </a:pPr>
            <a:r>
              <a:rPr lang="vi-VN" sz="2400" b="0" i="0" dirty="0" err="1">
                <a:solidFill>
                  <a:srgbClr val="1B1B1B"/>
                </a:solidFill>
                <a:effectLst/>
                <a:latin typeface="Open Sans" panose="020B0606030504020204" pitchFamily="34" charset="0"/>
              </a:rPr>
              <a:t>Các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lớp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Builder</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phải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có</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thể</a:t>
            </a:r>
            <a:r>
              <a:rPr lang="vi-VN" sz="2400" b="0" i="0" dirty="0">
                <a:solidFill>
                  <a:srgbClr val="1B1B1B"/>
                </a:solidFill>
                <a:effectLst/>
                <a:latin typeface="Open Sans" panose="020B0606030504020204" pitchFamily="34" charset="0"/>
              </a:rPr>
              <a:t> thay </a:t>
            </a:r>
            <a:r>
              <a:rPr lang="vi-VN" sz="2400" b="0" i="0" dirty="0" err="1">
                <a:solidFill>
                  <a:srgbClr val="1B1B1B"/>
                </a:solidFill>
                <a:effectLst/>
                <a:latin typeface="Open Sans" panose="020B0606030504020204" pitchFamily="34" charset="0"/>
              </a:rPr>
              <a:t>đổi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được</a:t>
            </a:r>
            <a:endParaRPr lang="vi-VN" sz="2400" b="0" i="0" dirty="0">
              <a:solidFill>
                <a:srgbClr val="1B1B1B"/>
              </a:solidFill>
              <a:effectLst/>
              <a:latin typeface="Open Sans" panose="020B0606030504020204" pitchFamily="34" charset="0"/>
            </a:endParaRPr>
          </a:p>
          <a:p>
            <a:pPr marL="0" indent="0">
              <a:buNone/>
            </a:pPr>
            <a:endParaRPr lang="en-VN" dirty="0"/>
          </a:p>
        </p:txBody>
      </p:sp>
    </p:spTree>
    <p:extLst>
      <p:ext uri="{BB962C8B-B14F-4D97-AF65-F5344CB8AC3E}">
        <p14:creationId xmlns:p14="http://schemas.microsoft.com/office/powerpoint/2010/main" val="226742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77BF-5274-445C-928A-E56D620A1509}"/>
              </a:ext>
            </a:extLst>
          </p:cNvPr>
          <p:cNvSpPr>
            <a:spLocks noGrp="1"/>
          </p:cNvSpPr>
          <p:nvPr>
            <p:ph type="title"/>
          </p:nvPr>
        </p:nvSpPr>
        <p:spPr/>
        <p:txBody>
          <a:bodyPr/>
          <a:lstStyle/>
          <a:p>
            <a:r>
              <a:rPr lang="en-US" dirty="0"/>
              <a:t>8. </a:t>
            </a:r>
            <a:r>
              <a:rPr lang="en-US" dirty="0" err="1"/>
              <a:t>Áp</a:t>
            </a:r>
            <a:r>
              <a:rPr lang="en-US" dirty="0"/>
              <a:t> </a:t>
            </a:r>
            <a:r>
              <a:rPr lang="en-US" dirty="0" err="1"/>
              <a:t>dụng</a:t>
            </a:r>
            <a:r>
              <a:rPr lang="en-US" dirty="0"/>
              <a:t> </a:t>
            </a:r>
            <a:r>
              <a:rPr lang="en-US" dirty="0" err="1"/>
              <a:t>mẫu</a:t>
            </a:r>
            <a:r>
              <a:rPr lang="en-US" dirty="0"/>
              <a:t> </a:t>
            </a:r>
            <a:r>
              <a:rPr lang="en-US" dirty="0" err="1"/>
              <a:t>trong</a:t>
            </a:r>
            <a:r>
              <a:rPr lang="en-US" dirty="0"/>
              <a:t> </a:t>
            </a:r>
            <a:r>
              <a:rPr lang="en-US" dirty="0" err="1"/>
              <a:t>thực</a:t>
            </a:r>
            <a:r>
              <a:rPr lang="en-US" dirty="0"/>
              <a:t> </a:t>
            </a:r>
            <a:r>
              <a:rPr lang="en-US" dirty="0" err="1"/>
              <a:t>tiễn</a:t>
            </a:r>
            <a:endParaRPr lang="en-US" dirty="0"/>
          </a:p>
        </p:txBody>
      </p:sp>
      <p:sp>
        <p:nvSpPr>
          <p:cNvPr id="3" name="Content Placeholder 2">
            <a:extLst>
              <a:ext uri="{FF2B5EF4-FFF2-40B4-BE49-F238E27FC236}">
                <a16:creationId xmlns:a16="http://schemas.microsoft.com/office/drawing/2014/main" id="{B36A6715-C00A-4A8A-9A0F-0E1527ABB91D}"/>
              </a:ext>
            </a:extLst>
          </p:cNvPr>
          <p:cNvSpPr>
            <a:spLocks noGrp="1"/>
          </p:cNvSpPr>
          <p:nvPr>
            <p:ph idx="1"/>
          </p:nvPr>
        </p:nvSpPr>
        <p:spPr/>
        <p:txBody>
          <a:bodyPr/>
          <a:lstStyle/>
          <a:p>
            <a:pPr marL="0" indent="0">
              <a:buNone/>
            </a:pPr>
            <a:r>
              <a:rPr lang="vi-VN" sz="2400" dirty="0"/>
              <a:t>API </a:t>
            </a:r>
            <a:r>
              <a:rPr lang="vi-VN" sz="2400" dirty="0" err="1"/>
              <a:t>của</a:t>
            </a:r>
            <a:r>
              <a:rPr lang="vi-VN" sz="2400" dirty="0"/>
              <a:t> </a:t>
            </a:r>
            <a:r>
              <a:rPr lang="vi-VN" sz="2400" dirty="0" err="1"/>
              <a:t>Java</a:t>
            </a:r>
            <a:r>
              <a:rPr lang="vi-VN" sz="2400" dirty="0"/>
              <a:t> (</a:t>
            </a:r>
            <a:r>
              <a:rPr lang="vi-VN" sz="2400" dirty="0" err="1"/>
              <a:t>StringBuilder</a:t>
            </a:r>
            <a:r>
              <a:rPr lang="vi-VN" sz="2400" dirty="0"/>
              <a:t>)</a:t>
            </a:r>
            <a:endParaRPr lang="en-US" sz="2400" dirty="0"/>
          </a:p>
          <a:p>
            <a:r>
              <a:rPr lang="vi-VN" sz="2400" dirty="0" err="1"/>
              <a:t>Sản</a:t>
            </a:r>
            <a:r>
              <a:rPr lang="vi-VN" sz="2400" dirty="0"/>
              <a:t> </a:t>
            </a:r>
            <a:r>
              <a:rPr lang="vi-VN" sz="2400" dirty="0" err="1"/>
              <a:t>phẩm</a:t>
            </a:r>
            <a:r>
              <a:rPr lang="vi-VN" sz="2400" dirty="0"/>
              <a:t> </a:t>
            </a:r>
            <a:r>
              <a:rPr lang="vi-VN" sz="2400" dirty="0" err="1"/>
              <a:t>phần</a:t>
            </a:r>
            <a:r>
              <a:rPr lang="vi-VN" sz="2400" dirty="0"/>
              <a:t> </a:t>
            </a:r>
            <a:r>
              <a:rPr lang="vi-VN" sz="2400" dirty="0" err="1"/>
              <a:t>mềm</a:t>
            </a:r>
            <a:r>
              <a:rPr lang="vi-VN" sz="2400" dirty="0"/>
              <a:t>: </a:t>
            </a:r>
            <a:r>
              <a:rPr lang="vi-VN" sz="2400" dirty="0" err="1"/>
              <a:t>Java</a:t>
            </a:r>
            <a:r>
              <a:rPr lang="vi-VN" sz="2400" dirty="0"/>
              <a:t> SDK (Standard </a:t>
            </a:r>
            <a:r>
              <a:rPr lang="vi-VN" sz="2400" dirty="0" err="1"/>
              <a:t>Development</a:t>
            </a:r>
            <a:r>
              <a:rPr lang="vi-VN" sz="2400" dirty="0"/>
              <a:t> </a:t>
            </a:r>
            <a:r>
              <a:rPr lang="vi-VN" sz="2400" dirty="0" err="1"/>
              <a:t>Kit</a:t>
            </a:r>
            <a:r>
              <a:rPr lang="vi-VN" sz="2400" dirty="0"/>
              <a:t>)</a:t>
            </a:r>
            <a:r>
              <a:rPr lang="en-US" sz="2400" dirty="0"/>
              <a:t>.</a:t>
            </a:r>
          </a:p>
          <a:p>
            <a:r>
              <a:rPr lang="vi-VN" sz="2400" dirty="0" err="1"/>
              <a:t>Ví</a:t>
            </a:r>
            <a:r>
              <a:rPr lang="vi-VN" sz="2400" dirty="0"/>
              <a:t> </a:t>
            </a:r>
            <a:r>
              <a:rPr lang="vi-VN" sz="2400" dirty="0" err="1"/>
              <a:t>dụ</a:t>
            </a:r>
            <a:r>
              <a:rPr lang="vi-VN" sz="2400" dirty="0"/>
              <a:t> </a:t>
            </a:r>
            <a:r>
              <a:rPr lang="vi-VN" sz="2400" dirty="0" err="1"/>
              <a:t>cụ</a:t>
            </a:r>
            <a:r>
              <a:rPr lang="vi-VN" sz="2400" dirty="0"/>
              <a:t> </a:t>
            </a:r>
            <a:r>
              <a:rPr lang="vi-VN" sz="2400" dirty="0" err="1"/>
              <a:t>thể</a:t>
            </a:r>
            <a:r>
              <a:rPr lang="vi-VN" sz="2400" dirty="0"/>
              <a:t>: </a:t>
            </a:r>
            <a:r>
              <a:rPr lang="vi-VN" sz="2400" dirty="0" err="1"/>
              <a:t>Lớp</a:t>
            </a:r>
            <a:r>
              <a:rPr lang="vi-VN" sz="2400" dirty="0"/>
              <a:t> </a:t>
            </a:r>
            <a:r>
              <a:rPr lang="vi-VN" sz="2400" dirty="0" err="1"/>
              <a:t>StringBuilder</a:t>
            </a:r>
            <a:r>
              <a:rPr lang="vi-VN" sz="2400" dirty="0"/>
              <a:t> trong </a:t>
            </a:r>
            <a:r>
              <a:rPr lang="vi-VN" sz="2400" dirty="0" err="1"/>
              <a:t>Java</a:t>
            </a:r>
            <a:r>
              <a:rPr lang="vi-VN" sz="2400" dirty="0"/>
              <a:t> </a:t>
            </a:r>
            <a:r>
              <a:rPr lang="vi-VN" sz="2400" dirty="0" err="1"/>
              <a:t>là</a:t>
            </a:r>
            <a:r>
              <a:rPr lang="vi-VN" sz="2400" dirty="0"/>
              <a:t> </a:t>
            </a:r>
            <a:r>
              <a:rPr lang="vi-VN" sz="2400" dirty="0" err="1"/>
              <a:t>một</a:t>
            </a:r>
            <a:r>
              <a:rPr lang="vi-VN" sz="2400" dirty="0"/>
              <a:t> </a:t>
            </a:r>
            <a:r>
              <a:rPr lang="vi-VN" sz="2400" dirty="0" err="1"/>
              <a:t>ví</a:t>
            </a:r>
            <a:r>
              <a:rPr lang="vi-VN" sz="2400" dirty="0"/>
              <a:t> </a:t>
            </a:r>
            <a:r>
              <a:rPr lang="vi-VN" sz="2400" dirty="0" err="1"/>
              <a:t>dụ</a:t>
            </a:r>
            <a:r>
              <a:rPr lang="vi-VN" sz="2400" dirty="0"/>
              <a:t> kinh </a:t>
            </a:r>
            <a:r>
              <a:rPr lang="vi-VN" sz="2400" dirty="0" err="1"/>
              <a:t>điển</a:t>
            </a:r>
            <a:r>
              <a:rPr lang="vi-VN" sz="2400" dirty="0"/>
              <a:t> </a:t>
            </a:r>
            <a:r>
              <a:rPr lang="vi-VN" sz="2400" dirty="0" err="1"/>
              <a:t>về</a:t>
            </a:r>
            <a:r>
              <a:rPr lang="vi-VN" sz="2400" dirty="0"/>
              <a:t> </a:t>
            </a:r>
            <a:r>
              <a:rPr lang="vi-VN" sz="2400" dirty="0" err="1"/>
              <a:t>Builder</a:t>
            </a:r>
            <a:r>
              <a:rPr lang="vi-VN" sz="2400" dirty="0"/>
              <a:t> </a:t>
            </a:r>
            <a:r>
              <a:rPr lang="vi-VN" sz="2400" dirty="0" err="1"/>
              <a:t>Pattern</a:t>
            </a:r>
            <a:r>
              <a:rPr lang="vi-VN" sz="2400" dirty="0"/>
              <a:t>. </a:t>
            </a:r>
            <a:r>
              <a:rPr lang="vi-VN" sz="2400" dirty="0" err="1"/>
              <a:t>Lớp</a:t>
            </a:r>
            <a:r>
              <a:rPr lang="vi-VN" sz="2400" dirty="0"/>
              <a:t> </a:t>
            </a:r>
            <a:r>
              <a:rPr lang="vi-VN" sz="2400" dirty="0" err="1"/>
              <a:t>này</a:t>
            </a:r>
            <a:r>
              <a:rPr lang="vi-VN" sz="2400" dirty="0"/>
              <a:t> cho </a:t>
            </a:r>
            <a:r>
              <a:rPr lang="vi-VN" sz="2400" dirty="0" err="1"/>
              <a:t>phép</a:t>
            </a:r>
            <a:r>
              <a:rPr lang="vi-VN" sz="2400" dirty="0"/>
              <a:t> </a:t>
            </a:r>
            <a:r>
              <a:rPr lang="vi-VN" sz="2400" dirty="0" err="1"/>
              <a:t>bạn</a:t>
            </a:r>
            <a:r>
              <a:rPr lang="vi-VN" sz="2400" dirty="0"/>
              <a:t> xây </a:t>
            </a:r>
            <a:r>
              <a:rPr lang="vi-VN" sz="2400" dirty="0" err="1"/>
              <a:t>dựng</a:t>
            </a:r>
            <a:r>
              <a:rPr lang="vi-VN" sz="2400" dirty="0"/>
              <a:t> </a:t>
            </a:r>
            <a:r>
              <a:rPr lang="vi-VN" sz="2400" dirty="0" err="1"/>
              <a:t>các</a:t>
            </a:r>
            <a:r>
              <a:rPr lang="vi-VN" sz="2400" dirty="0"/>
              <a:t> </a:t>
            </a:r>
            <a:r>
              <a:rPr lang="vi-VN" sz="2400" dirty="0" err="1"/>
              <a:t>chuỗi</a:t>
            </a:r>
            <a:r>
              <a:rPr lang="vi-VN" sz="2400" dirty="0"/>
              <a:t> </a:t>
            </a:r>
            <a:r>
              <a:rPr lang="vi-VN" sz="2400" dirty="0" err="1"/>
              <a:t>một</a:t>
            </a:r>
            <a:r>
              <a:rPr lang="vi-VN" sz="2400" dirty="0"/>
              <a:t> </a:t>
            </a:r>
            <a:r>
              <a:rPr lang="vi-VN" sz="2400" dirty="0" err="1"/>
              <a:t>cách</a:t>
            </a:r>
            <a:r>
              <a:rPr lang="vi-VN" sz="2400" dirty="0"/>
              <a:t> </a:t>
            </a:r>
            <a:r>
              <a:rPr lang="vi-VN" sz="2400" dirty="0" err="1"/>
              <a:t>hiệu</a:t>
            </a:r>
            <a:r>
              <a:rPr lang="vi-VN" sz="2400" dirty="0"/>
              <a:t> </a:t>
            </a:r>
            <a:r>
              <a:rPr lang="vi-VN" sz="2400" dirty="0" err="1"/>
              <a:t>quả</a:t>
            </a:r>
            <a:r>
              <a:rPr lang="vi-VN" sz="2400" dirty="0"/>
              <a:t> </a:t>
            </a:r>
            <a:r>
              <a:rPr lang="vi-VN" sz="2400" dirty="0" err="1"/>
              <a:t>mà</a:t>
            </a:r>
            <a:r>
              <a:rPr lang="vi-VN" sz="2400" dirty="0"/>
              <a:t> không </a:t>
            </a:r>
            <a:r>
              <a:rPr lang="vi-VN" sz="2400" dirty="0" err="1"/>
              <a:t>cần</a:t>
            </a:r>
            <a:r>
              <a:rPr lang="vi-VN" sz="2400" dirty="0"/>
              <a:t> </a:t>
            </a:r>
            <a:r>
              <a:rPr lang="vi-VN" sz="2400" dirty="0" err="1"/>
              <a:t>tạo</a:t>
            </a:r>
            <a:r>
              <a:rPr lang="vi-VN" sz="2400" dirty="0"/>
              <a:t> </a:t>
            </a:r>
            <a:r>
              <a:rPr lang="vi-VN" sz="2400" dirty="0" err="1"/>
              <a:t>nhiều</a:t>
            </a:r>
            <a:r>
              <a:rPr lang="vi-VN" sz="2400" dirty="0"/>
              <a:t> </a:t>
            </a:r>
            <a:r>
              <a:rPr lang="vi-VN" sz="2400" dirty="0" err="1"/>
              <a:t>đối</a:t>
            </a:r>
            <a:r>
              <a:rPr lang="vi-VN" sz="2400" dirty="0"/>
              <a:t> </a:t>
            </a:r>
            <a:r>
              <a:rPr lang="vi-VN" sz="2400" dirty="0" err="1"/>
              <a:t>tượng</a:t>
            </a:r>
            <a:r>
              <a:rPr lang="vi-VN" sz="2400" dirty="0"/>
              <a:t> trung gian. Khi </a:t>
            </a:r>
            <a:r>
              <a:rPr lang="vi-VN" sz="2400" dirty="0" err="1"/>
              <a:t>bạn</a:t>
            </a:r>
            <a:r>
              <a:rPr lang="vi-VN" sz="2400" dirty="0"/>
              <a:t> </a:t>
            </a:r>
            <a:r>
              <a:rPr lang="vi-VN" sz="2400" dirty="0" err="1"/>
              <a:t>muốn</a:t>
            </a:r>
            <a:r>
              <a:rPr lang="vi-VN" sz="2400" dirty="0"/>
              <a:t> </a:t>
            </a:r>
            <a:r>
              <a:rPr lang="vi-VN" sz="2400" dirty="0" err="1"/>
              <a:t>tạo</a:t>
            </a:r>
            <a:r>
              <a:rPr lang="vi-VN" sz="2400" dirty="0"/>
              <a:t> ra </a:t>
            </a:r>
            <a:r>
              <a:rPr lang="vi-VN" sz="2400" dirty="0" err="1"/>
              <a:t>một</a:t>
            </a:r>
            <a:r>
              <a:rPr lang="vi-VN" sz="2400" dirty="0"/>
              <a:t> </a:t>
            </a:r>
            <a:r>
              <a:rPr lang="vi-VN" sz="2400" dirty="0" err="1"/>
              <a:t>chuỗi</a:t>
            </a:r>
            <a:r>
              <a:rPr lang="vi-VN" sz="2400" dirty="0"/>
              <a:t> </a:t>
            </a:r>
            <a:r>
              <a:rPr lang="vi-VN" sz="2400" dirty="0" err="1"/>
              <a:t>dài</a:t>
            </a:r>
            <a:r>
              <a:rPr lang="vi-VN" sz="2400" dirty="0"/>
              <a:t> </a:t>
            </a:r>
            <a:r>
              <a:rPr lang="vi-VN" sz="2400" dirty="0" err="1"/>
              <a:t>từ</a:t>
            </a:r>
            <a:r>
              <a:rPr lang="vi-VN" sz="2400" dirty="0"/>
              <a:t> </a:t>
            </a:r>
            <a:r>
              <a:rPr lang="vi-VN" sz="2400" dirty="0" err="1"/>
              <a:t>các</a:t>
            </a:r>
            <a:r>
              <a:rPr lang="vi-VN" sz="2400" dirty="0"/>
              <a:t> </a:t>
            </a:r>
            <a:r>
              <a:rPr lang="vi-VN" sz="2400" dirty="0" err="1"/>
              <a:t>chuỗi</a:t>
            </a:r>
            <a:r>
              <a:rPr lang="vi-VN" sz="2400" dirty="0"/>
              <a:t> </a:t>
            </a:r>
            <a:r>
              <a:rPr lang="vi-VN" sz="2400" dirty="0" err="1"/>
              <a:t>nhỏ</a:t>
            </a:r>
            <a:r>
              <a:rPr lang="vi-VN" sz="2400" dirty="0"/>
              <a:t> hơn, thay </a:t>
            </a:r>
            <a:r>
              <a:rPr lang="vi-VN" sz="2400" dirty="0" err="1"/>
              <a:t>vì</a:t>
            </a:r>
            <a:r>
              <a:rPr lang="vi-VN" sz="2400" dirty="0"/>
              <a:t> </a:t>
            </a:r>
            <a:r>
              <a:rPr lang="vi-VN" sz="2400" dirty="0" err="1"/>
              <a:t>sử</a:t>
            </a:r>
            <a:r>
              <a:rPr lang="vi-VN" sz="2400" dirty="0"/>
              <a:t> </a:t>
            </a:r>
            <a:r>
              <a:rPr lang="vi-VN" sz="2400" dirty="0" err="1"/>
              <a:t>dụng</a:t>
            </a:r>
            <a:r>
              <a:rPr lang="vi-VN" sz="2400" dirty="0"/>
              <a:t> </a:t>
            </a:r>
            <a:r>
              <a:rPr lang="vi-VN" sz="2400" dirty="0" err="1"/>
              <a:t>phép</a:t>
            </a:r>
            <a:r>
              <a:rPr lang="vi-VN" sz="2400" dirty="0"/>
              <a:t> </a:t>
            </a:r>
            <a:r>
              <a:rPr lang="vi-VN" sz="2400" dirty="0" err="1"/>
              <a:t>cộng</a:t>
            </a:r>
            <a:r>
              <a:rPr lang="vi-VN" sz="2400" dirty="0"/>
              <a:t> </a:t>
            </a:r>
            <a:r>
              <a:rPr lang="vi-VN" sz="2400" dirty="0" err="1"/>
              <a:t>chuỗi</a:t>
            </a:r>
            <a:r>
              <a:rPr lang="vi-VN" sz="2400" dirty="0"/>
              <a:t> </a:t>
            </a:r>
            <a:r>
              <a:rPr lang="vi-VN" sz="2400" dirty="0" err="1"/>
              <a:t>nhiều</a:t>
            </a:r>
            <a:r>
              <a:rPr lang="vi-VN" sz="2400" dirty="0"/>
              <a:t> </a:t>
            </a:r>
            <a:r>
              <a:rPr lang="vi-VN" sz="2400" dirty="0" err="1"/>
              <a:t>lần</a:t>
            </a:r>
            <a:r>
              <a:rPr lang="vi-VN" sz="2400" dirty="0"/>
              <a:t> (</a:t>
            </a:r>
            <a:r>
              <a:rPr lang="vi-VN" sz="2400" dirty="0" err="1"/>
              <a:t>tạo</a:t>
            </a:r>
            <a:r>
              <a:rPr lang="vi-VN" sz="2400" dirty="0"/>
              <a:t> ra </a:t>
            </a:r>
            <a:r>
              <a:rPr lang="vi-VN" sz="2400" dirty="0" err="1"/>
              <a:t>các</a:t>
            </a:r>
            <a:r>
              <a:rPr lang="vi-VN" sz="2400" dirty="0"/>
              <a:t> </a:t>
            </a:r>
            <a:r>
              <a:rPr lang="vi-VN" sz="2400" dirty="0" err="1"/>
              <a:t>đối</a:t>
            </a:r>
            <a:r>
              <a:rPr lang="vi-VN" sz="2400" dirty="0"/>
              <a:t> </a:t>
            </a:r>
            <a:r>
              <a:rPr lang="vi-VN" sz="2400" dirty="0" err="1"/>
              <a:t>tượng</a:t>
            </a:r>
            <a:r>
              <a:rPr lang="vi-VN" sz="2400" dirty="0"/>
              <a:t> không </a:t>
            </a:r>
            <a:r>
              <a:rPr lang="vi-VN" sz="2400" dirty="0" err="1"/>
              <a:t>cần</a:t>
            </a:r>
            <a:r>
              <a:rPr lang="vi-VN" sz="2400" dirty="0"/>
              <a:t> </a:t>
            </a:r>
            <a:r>
              <a:rPr lang="vi-VN" sz="2400" dirty="0" err="1"/>
              <a:t>thiết</a:t>
            </a:r>
            <a:r>
              <a:rPr lang="vi-VN" sz="2400" dirty="0"/>
              <a:t>), </a:t>
            </a:r>
            <a:r>
              <a:rPr lang="vi-VN" sz="2400" dirty="0" err="1"/>
              <a:t>bạn</a:t>
            </a:r>
            <a:r>
              <a:rPr lang="vi-VN" sz="2400" dirty="0"/>
              <a:t> </a:t>
            </a:r>
            <a:r>
              <a:rPr lang="vi-VN" sz="2400" dirty="0" err="1"/>
              <a:t>có</a:t>
            </a:r>
            <a:r>
              <a:rPr lang="vi-VN" sz="2400" dirty="0"/>
              <a:t> </a:t>
            </a:r>
            <a:r>
              <a:rPr lang="vi-VN" sz="2400" dirty="0" err="1"/>
              <a:t>thể</a:t>
            </a:r>
            <a:r>
              <a:rPr lang="vi-VN" sz="2400" dirty="0"/>
              <a:t> </a:t>
            </a:r>
            <a:r>
              <a:rPr lang="vi-VN" sz="2400" dirty="0" err="1"/>
              <a:t>dùng</a:t>
            </a:r>
            <a:r>
              <a:rPr lang="vi-VN" sz="2400" dirty="0"/>
              <a:t> </a:t>
            </a:r>
            <a:r>
              <a:rPr lang="vi-VN" sz="2400" dirty="0" err="1"/>
              <a:t>StringBuilder</a:t>
            </a:r>
            <a:r>
              <a:rPr lang="vi-VN" sz="2400" dirty="0"/>
              <a:t> </a:t>
            </a:r>
            <a:r>
              <a:rPr lang="vi-VN" sz="2400" dirty="0" err="1"/>
              <a:t>để</a:t>
            </a:r>
            <a:r>
              <a:rPr lang="vi-VN" sz="2400" dirty="0"/>
              <a:t> thêm </a:t>
            </a:r>
            <a:r>
              <a:rPr lang="vi-VN" sz="2400" dirty="0" err="1"/>
              <a:t>từng</a:t>
            </a:r>
            <a:r>
              <a:rPr lang="vi-VN" sz="2400" dirty="0"/>
              <a:t> </a:t>
            </a:r>
            <a:r>
              <a:rPr lang="vi-VN" sz="2400" dirty="0" err="1"/>
              <a:t>phần</a:t>
            </a:r>
            <a:r>
              <a:rPr lang="vi-VN" sz="2400" dirty="0"/>
              <a:t> </a:t>
            </a:r>
            <a:r>
              <a:rPr lang="vi-VN" sz="2400" dirty="0" err="1"/>
              <a:t>của</a:t>
            </a:r>
            <a:r>
              <a:rPr lang="vi-VN" sz="2400" dirty="0"/>
              <a:t> </a:t>
            </a:r>
            <a:r>
              <a:rPr lang="vi-VN" sz="2400" dirty="0" err="1"/>
              <a:t>chuỗi</a:t>
            </a:r>
            <a:r>
              <a:rPr lang="vi-VN" sz="2400" dirty="0"/>
              <a:t> theo </a:t>
            </a:r>
            <a:r>
              <a:rPr lang="vi-VN" sz="2400" dirty="0" err="1"/>
              <a:t>từng</a:t>
            </a:r>
            <a:r>
              <a:rPr lang="vi-VN" sz="2400" dirty="0"/>
              <a:t> </a:t>
            </a:r>
            <a:r>
              <a:rPr lang="vi-VN" sz="2400" dirty="0" err="1"/>
              <a:t>bước</a:t>
            </a:r>
            <a:r>
              <a:rPr lang="vi-VN" sz="2400" dirty="0"/>
              <a:t> </a:t>
            </a:r>
            <a:r>
              <a:rPr lang="vi-VN" sz="2400" dirty="0" err="1"/>
              <a:t>và</a:t>
            </a:r>
            <a:r>
              <a:rPr lang="vi-VN" sz="2400" dirty="0"/>
              <a:t> sau </a:t>
            </a:r>
            <a:r>
              <a:rPr lang="vi-VN" sz="2400" dirty="0" err="1"/>
              <a:t>đó</a:t>
            </a:r>
            <a:r>
              <a:rPr lang="vi-VN" sz="2400" dirty="0"/>
              <a:t> </a:t>
            </a:r>
            <a:r>
              <a:rPr lang="vi-VN" sz="2400" dirty="0" err="1"/>
              <a:t>tạo</a:t>
            </a:r>
            <a:r>
              <a:rPr lang="vi-VN" sz="2400" dirty="0"/>
              <a:t> ra </a:t>
            </a:r>
            <a:r>
              <a:rPr lang="vi-VN" sz="2400" dirty="0" err="1"/>
              <a:t>chuỗi</a:t>
            </a:r>
            <a:r>
              <a:rPr lang="vi-VN" sz="2400" dirty="0"/>
              <a:t> </a:t>
            </a:r>
            <a:r>
              <a:rPr lang="vi-VN" sz="2400" dirty="0" err="1"/>
              <a:t>cuối</a:t>
            </a:r>
            <a:r>
              <a:rPr lang="vi-VN" sz="2400" dirty="0"/>
              <a:t> </a:t>
            </a:r>
            <a:r>
              <a:rPr lang="vi-VN" sz="2400" dirty="0" err="1"/>
              <a:t>cùng</a:t>
            </a:r>
            <a:r>
              <a:rPr lang="vi-VN" sz="2400" dirty="0"/>
              <a:t> </a:t>
            </a:r>
            <a:r>
              <a:rPr lang="vi-VN" sz="2400" dirty="0" err="1"/>
              <a:t>một</a:t>
            </a:r>
            <a:r>
              <a:rPr lang="vi-VN" sz="2400" dirty="0"/>
              <a:t> </a:t>
            </a:r>
            <a:r>
              <a:rPr lang="vi-VN" sz="2400" dirty="0" err="1"/>
              <a:t>cách</a:t>
            </a:r>
            <a:r>
              <a:rPr lang="vi-VN" sz="2400" dirty="0"/>
              <a:t> </a:t>
            </a:r>
            <a:r>
              <a:rPr lang="vi-VN" sz="2400" dirty="0" err="1"/>
              <a:t>hiệu</a:t>
            </a:r>
            <a:r>
              <a:rPr lang="vi-VN" sz="2400" dirty="0"/>
              <a:t> </a:t>
            </a:r>
            <a:r>
              <a:rPr lang="vi-VN" sz="2400" dirty="0" err="1"/>
              <a:t>quả</a:t>
            </a:r>
            <a:r>
              <a:rPr lang="vi-VN" sz="2400" dirty="0"/>
              <a:t>.</a:t>
            </a:r>
            <a:endParaRPr lang="en-US" sz="2400" dirty="0"/>
          </a:p>
        </p:txBody>
      </p:sp>
      <p:pic>
        <p:nvPicPr>
          <p:cNvPr id="10" name="Picture 9">
            <a:extLst>
              <a:ext uri="{FF2B5EF4-FFF2-40B4-BE49-F238E27FC236}">
                <a16:creationId xmlns:a16="http://schemas.microsoft.com/office/drawing/2014/main" id="{CD603C88-2228-466A-A237-328CFB7C55A5}"/>
              </a:ext>
            </a:extLst>
          </p:cNvPr>
          <p:cNvPicPr>
            <a:picLocks noChangeAspect="1"/>
          </p:cNvPicPr>
          <p:nvPr/>
        </p:nvPicPr>
        <p:blipFill>
          <a:blip r:embed="rId2"/>
          <a:stretch>
            <a:fillRect/>
          </a:stretch>
        </p:blipFill>
        <p:spPr>
          <a:xfrm>
            <a:off x="2718916" y="4529570"/>
            <a:ext cx="6754168" cy="1371791"/>
          </a:xfrm>
          <a:prstGeom prst="rect">
            <a:avLst/>
          </a:prstGeom>
        </p:spPr>
      </p:pic>
    </p:spTree>
    <p:extLst>
      <p:ext uri="{BB962C8B-B14F-4D97-AF65-F5344CB8AC3E}">
        <p14:creationId xmlns:p14="http://schemas.microsoft.com/office/powerpoint/2010/main" val="400152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4771-1E21-4C82-858E-758ACC729EE8}"/>
              </a:ext>
            </a:extLst>
          </p:cNvPr>
          <p:cNvSpPr>
            <a:spLocks noGrp="1"/>
          </p:cNvSpPr>
          <p:nvPr>
            <p:ph type="title"/>
          </p:nvPr>
        </p:nvSpPr>
        <p:spPr/>
        <p:txBody>
          <a:bodyPr/>
          <a:lstStyle/>
          <a:p>
            <a:r>
              <a:rPr lang="en-US" dirty="0"/>
              <a:t>9. </a:t>
            </a:r>
            <a:r>
              <a:rPr lang="en-US" dirty="0" err="1"/>
              <a:t>Các</a:t>
            </a:r>
            <a:r>
              <a:rPr lang="en-US" dirty="0"/>
              <a:t> </a:t>
            </a:r>
            <a:r>
              <a:rPr lang="en-US" dirty="0" err="1"/>
              <a:t>mẫu</a:t>
            </a:r>
            <a:r>
              <a:rPr lang="en-US" dirty="0"/>
              <a:t> </a:t>
            </a:r>
            <a:r>
              <a:rPr lang="en-US" dirty="0" err="1"/>
              <a:t>liên</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964567F6-1ABF-4615-8A7B-1F83D4279D79}"/>
              </a:ext>
            </a:extLst>
          </p:cNvPr>
          <p:cNvSpPr>
            <a:spLocks noGrp="1"/>
          </p:cNvSpPr>
          <p:nvPr>
            <p:ph idx="1"/>
          </p:nvPr>
        </p:nvSpPr>
        <p:spPr/>
        <p:txBody>
          <a:bodyPr/>
          <a:lstStyle/>
          <a:p>
            <a:pPr algn="l">
              <a:buFont typeface="Arial" panose="020B0604020202020204" pitchFamily="34" charset="0"/>
              <a:buChar char="•"/>
            </a:pPr>
            <a:r>
              <a:rPr lang="vi-VN" sz="2400" b="0" i="1" dirty="0" err="1">
                <a:solidFill>
                  <a:srgbClr val="1B1B1B"/>
                </a:solidFill>
                <a:effectLst/>
                <a:latin typeface="Open Sans" panose="020B0606030504020204" pitchFamily="34" charset="0"/>
              </a:rPr>
              <a:t>Composite</a:t>
            </a:r>
            <a:r>
              <a:rPr lang="vi-VN" sz="2400" b="0" i="1" dirty="0">
                <a:solidFill>
                  <a:srgbClr val="1B1B1B"/>
                </a:solidFill>
                <a:effectLst/>
                <a:latin typeface="Open Sans" panose="020B0606030504020204" pitchFamily="34" charset="0"/>
              </a:rPr>
              <a:t>:</a:t>
            </a:r>
            <a:r>
              <a:rPr lang="vi-VN" sz="2400" b="0" i="0" dirty="0">
                <a:solidFill>
                  <a:srgbClr val="1B1B1B"/>
                </a:solidFill>
                <a:effectLst/>
                <a:latin typeface="Open Sans" panose="020B0606030504020204" pitchFamily="34" charset="0"/>
              </a:rPr>
              <a:t> Cung </a:t>
            </a:r>
            <a:r>
              <a:rPr lang="vi-VN" sz="2400" b="0" i="0" dirty="0" err="1">
                <a:solidFill>
                  <a:srgbClr val="1B1B1B"/>
                </a:solidFill>
                <a:effectLst/>
                <a:latin typeface="Open Sans" panose="020B0606030504020204" pitchFamily="34" charset="0"/>
              </a:rPr>
              <a:t>cấp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cách</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để</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thể</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hiện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hệ</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thống</a:t>
            </a:r>
            <a:r>
              <a:rPr lang="vi-VN" sz="2400" b="0" i="0" dirty="0">
                <a:solidFill>
                  <a:srgbClr val="1B1B1B"/>
                </a:solidFill>
                <a:effectLst/>
                <a:latin typeface="Open Sans" panose="020B0606030504020204" pitchFamily="34" charset="0"/>
              </a:rPr>
              <a:t> phân </a:t>
            </a:r>
            <a:r>
              <a:rPr lang="vi-VN" sz="2400" b="0" i="0" dirty="0" err="1">
                <a:solidFill>
                  <a:srgbClr val="1B1B1B"/>
                </a:solidFill>
                <a:effectLst/>
                <a:latin typeface="Open Sans" panose="020B0606030504020204" pitchFamily="34" charset="0"/>
              </a:rPr>
              <a:t>cấp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phần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toàn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bộ</a:t>
            </a:r>
            <a:r>
              <a:rPr lang="vi-VN" sz="2400" b="0" i="0" dirty="0">
                <a:solidFill>
                  <a:srgbClr val="1B1B1B"/>
                </a:solidFill>
                <a:effectLst/>
                <a:latin typeface="Open Sans" panose="020B0606030504020204" pitchFamily="34" charset="0"/>
              </a:rPr>
              <a:t> nhưng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cấu</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trùng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đối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tượng</a:t>
            </a:r>
            <a:r>
              <a:rPr lang="vi-VN" sz="2400" b="0" i="0" dirty="0">
                <a:solidFill>
                  <a:srgbClr val="1B1B1B"/>
                </a:solidFill>
                <a:effectLst/>
                <a:latin typeface="Open Sans" panose="020B0606030504020204" pitchFamily="34" charset="0"/>
              </a:rPr>
              <a:t> cây (</a:t>
            </a:r>
            <a:r>
              <a:rPr lang="vi-VN" sz="2400" b="0" i="0" dirty="0" err="1">
                <a:solidFill>
                  <a:srgbClr val="1B1B1B"/>
                </a:solidFill>
                <a:effectLst/>
                <a:latin typeface="Open Sans" panose="020B0606030504020204" pitchFamily="34" charset="0"/>
              </a:rPr>
              <a:t>composite</a:t>
            </a:r>
            <a:r>
              <a:rPr lang="vi-VN" sz="2400" b="0" i="0" dirty="0">
                <a:solidFill>
                  <a:srgbClr val="1B1B1B"/>
                </a:solidFill>
                <a:effectLst/>
                <a:latin typeface="Open Sans" panose="020B0606030504020204" pitchFamily="34" charset="0"/>
              </a:rPr>
              <a:t>)</a:t>
            </a:r>
          </a:p>
          <a:p>
            <a:pPr algn="l">
              <a:buFont typeface="Arial" panose="020B0604020202020204" pitchFamily="34" charset="0"/>
              <a:buChar char="•"/>
            </a:pPr>
            <a:r>
              <a:rPr lang="vi-VN" sz="2400" b="0" i="1" dirty="0" err="1">
                <a:solidFill>
                  <a:srgbClr val="1B1B1B"/>
                </a:solidFill>
                <a:effectLst/>
                <a:latin typeface="Open Sans" panose="020B0606030504020204" pitchFamily="34" charset="0"/>
              </a:rPr>
              <a:t>Iterator</a:t>
            </a:r>
            <a:r>
              <a:rPr lang="vi-VN" sz="2400" b="0" i="1" dirty="0">
                <a:solidFill>
                  <a:srgbClr val="1B1B1B"/>
                </a:solidFill>
                <a:effectLst/>
                <a:latin typeface="Open Sans" panose="020B0606030504020204" pitchFamily="34" charset="0"/>
              </a:rPr>
              <a:t>:</a:t>
            </a:r>
            <a:r>
              <a:rPr lang="vi-VN" sz="2400" b="0" i="0" dirty="0">
                <a:solidFill>
                  <a:srgbClr val="1B1B1B"/>
                </a:solidFill>
                <a:effectLst/>
                <a:latin typeface="Open Sans" panose="020B0606030504020204" pitchFamily="34" charset="0"/>
              </a:rPr>
              <a:t> Cung </a:t>
            </a:r>
            <a:r>
              <a:rPr lang="vi-VN" sz="2400" b="0" i="0" dirty="0" err="1">
                <a:solidFill>
                  <a:srgbClr val="1B1B1B"/>
                </a:solidFill>
                <a:effectLst/>
                <a:latin typeface="Open Sans" panose="020B0606030504020204" pitchFamily="34" charset="0"/>
              </a:rPr>
              <a:t>cấp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cách</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để</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duyệt</a:t>
            </a:r>
            <a:r>
              <a:rPr lang="vi-VN" sz="2400" b="0" i="0" dirty="0">
                <a:solidFill>
                  <a:srgbClr val="1B1B1B"/>
                </a:solidFill>
                <a:effectLst/>
                <a:latin typeface="Open Sans" panose="020B0606030504020204" pitchFamily="34" charset="0"/>
              </a:rPr>
              <a:t> qua </a:t>
            </a:r>
            <a:r>
              <a:rPr lang="vi-VN" sz="2400" b="0" i="0" dirty="0" err="1">
                <a:solidFill>
                  <a:srgbClr val="1B1B1B"/>
                </a:solidFill>
                <a:effectLst/>
                <a:latin typeface="Open Sans" panose="020B0606030504020204" pitchFamily="34" charset="0"/>
              </a:rPr>
              <a:t>các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phần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tử</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của</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cấu</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trúc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đối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tượng</a:t>
            </a:r>
            <a:r>
              <a:rPr lang="vi-VN" sz="2400" b="0" i="0" dirty="0">
                <a:solidFill>
                  <a:srgbClr val="1B1B1B"/>
                </a:solidFill>
                <a:effectLst/>
                <a:latin typeface="Open Sans" panose="020B0606030504020204" pitchFamily="34" charset="0"/>
              </a:rPr>
              <a:t>.</a:t>
            </a:r>
          </a:p>
          <a:p>
            <a:pPr algn="l">
              <a:buFont typeface="Arial" panose="020B0604020202020204" pitchFamily="34" charset="0"/>
              <a:buChar char="•"/>
            </a:pPr>
            <a:r>
              <a:rPr lang="vi-VN" sz="2400" b="0" i="1" dirty="0" err="1">
                <a:solidFill>
                  <a:srgbClr val="1B1B1B"/>
                </a:solidFill>
                <a:effectLst/>
                <a:latin typeface="Open Sans" panose="020B0606030504020204" pitchFamily="34" charset="0"/>
              </a:rPr>
              <a:t>Visitor</a:t>
            </a:r>
            <a:r>
              <a:rPr lang="vi-VN" sz="2400" b="0" i="1" dirty="0">
                <a:solidFill>
                  <a:srgbClr val="1B1B1B"/>
                </a:solidFill>
                <a:effectLst/>
                <a:latin typeface="Open Sans" panose="020B0606030504020204" pitchFamily="34" charset="0"/>
              </a:rPr>
              <a:t>:</a:t>
            </a:r>
            <a:r>
              <a:rPr lang="vi-VN" sz="2400" b="0" i="0" dirty="0">
                <a:solidFill>
                  <a:srgbClr val="1B1B1B"/>
                </a:solidFill>
                <a:effectLst/>
                <a:latin typeface="Open Sans" panose="020B0606030504020204" pitchFamily="34" charset="0"/>
              </a:rPr>
              <a:t> Cung </a:t>
            </a:r>
            <a:r>
              <a:rPr lang="vi-VN" sz="2400" b="0" i="0" dirty="0" err="1">
                <a:solidFill>
                  <a:srgbClr val="1B1B1B"/>
                </a:solidFill>
                <a:effectLst/>
                <a:latin typeface="Open Sans" panose="020B0606030504020204" pitchFamily="34" charset="0"/>
              </a:rPr>
              <a:t>cấp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cách</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để</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xác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định</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các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hoạt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động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mới</a:t>
            </a:r>
            <a:r>
              <a:rPr lang="vi-VN" sz="2400" b="0" i="0" dirty="0">
                <a:solidFill>
                  <a:srgbClr val="1B1B1B"/>
                </a:solidFill>
                <a:effectLst/>
                <a:latin typeface="Open Sans" panose="020B0606030504020204" pitchFamily="34" charset="0"/>
              </a:rPr>
              <a:t> cho </a:t>
            </a:r>
            <a:r>
              <a:rPr lang="vi-VN" sz="2400" b="0" i="0" dirty="0" err="1">
                <a:solidFill>
                  <a:srgbClr val="1B1B1B"/>
                </a:solidFill>
                <a:effectLst/>
                <a:latin typeface="Open Sans" panose="020B0606030504020204" pitchFamily="34" charset="0"/>
              </a:rPr>
              <a:t>các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phần</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tử</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của</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cấu</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trúc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đối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tượng</a:t>
            </a:r>
            <a:r>
              <a:rPr lang="vi-VN" sz="2400" b="0" i="0" dirty="0">
                <a:solidFill>
                  <a:srgbClr val="1B1B1B"/>
                </a:solidFill>
                <a:effectLst/>
                <a:latin typeface="Open Sans" panose="020B0606030504020204" pitchFamily="34" charset="0"/>
              </a:rPr>
              <a:t>.</a:t>
            </a:r>
          </a:p>
          <a:p>
            <a:pPr algn="l">
              <a:buFont typeface="Arial" panose="020B0604020202020204" pitchFamily="34" charset="0"/>
              <a:buChar char="•"/>
            </a:pPr>
            <a:r>
              <a:rPr lang="vi-VN" sz="2400" b="0" i="1" dirty="0" err="1">
                <a:solidFill>
                  <a:srgbClr val="1B1B1B"/>
                </a:solidFill>
                <a:effectLst/>
                <a:latin typeface="Open Sans" panose="020B0606030504020204" pitchFamily="34" charset="0"/>
              </a:rPr>
              <a:t>Interpreter</a:t>
            </a:r>
            <a:r>
              <a:rPr lang="vi-VN" sz="2400" b="0" i="1" dirty="0">
                <a:solidFill>
                  <a:srgbClr val="1B1B1B"/>
                </a:solidFill>
                <a:effectLst/>
                <a:latin typeface="Open Sans" panose="020B0606030504020204" pitchFamily="34" charset="0"/>
              </a:rPr>
              <a: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đại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diện</a:t>
            </a:r>
            <a:r>
              <a:rPr lang="vi-VN" sz="2400" b="0" i="0" dirty="0">
                <a:solidFill>
                  <a:srgbClr val="1B1B1B"/>
                </a:solidFill>
                <a:effectLst/>
                <a:latin typeface="Open Sans" panose="020B0606030504020204" pitchFamily="34" charset="0"/>
              </a:rPr>
              <a:t> cho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câu </a:t>
            </a:r>
            <a:r>
              <a:rPr lang="vi-VN" sz="2400" b="0" i="0" dirty="0" err="1">
                <a:solidFill>
                  <a:srgbClr val="1B1B1B"/>
                </a:solidFill>
                <a:effectLst/>
                <a:latin typeface="Open Sans" panose="020B0606030504020204" pitchFamily="34" charset="0"/>
              </a:rPr>
              <a:t>bằng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ngôn </a:t>
            </a:r>
            <a:r>
              <a:rPr lang="vi-VN" sz="2400" b="0" i="0" dirty="0" err="1">
                <a:solidFill>
                  <a:srgbClr val="1B1B1B"/>
                </a:solidFill>
                <a:effectLst/>
                <a:latin typeface="Open Sans" panose="020B0606030504020204" pitchFamily="34" charset="0"/>
              </a:rPr>
              <a:t>ngữ</a:t>
            </a:r>
            <a:r>
              <a:rPr lang="vi-VN" sz="2400" b="0" i="0" dirty="0">
                <a:solidFill>
                  <a:srgbClr val="1B1B1B"/>
                </a:solidFill>
                <a:effectLst/>
                <a:latin typeface="Open Sans" panose="020B0606030504020204" pitchFamily="34" charset="0"/>
              </a:rPr>
              <a:t> đơn </a:t>
            </a:r>
            <a:r>
              <a:rPr lang="vi-VN" sz="2400" b="0" i="0" dirty="0" err="1">
                <a:solidFill>
                  <a:srgbClr val="1B1B1B"/>
                </a:solidFill>
                <a:effectLst/>
                <a:latin typeface="Open Sans" panose="020B0606030504020204" pitchFamily="34" charset="0"/>
              </a:rPr>
              <a:t>giản</a:t>
            </a:r>
            <a:r>
              <a:rPr lang="vi-VN" sz="2400" b="0" i="0" dirty="0">
                <a:solidFill>
                  <a:srgbClr val="1B1B1B"/>
                </a:solidFill>
                <a:effectLst/>
                <a:latin typeface="Open Sans" panose="020B0606030504020204" pitchFamily="34" charset="0"/>
              </a:rPr>
              <a:t> như </a:t>
            </a:r>
            <a:r>
              <a:rPr lang="vi-VN" sz="2400" b="0" i="0" dirty="0" err="1">
                <a:solidFill>
                  <a:srgbClr val="1B1B1B"/>
                </a:solidFill>
                <a:effectLst/>
                <a:latin typeface="Open Sans" panose="020B0606030504020204" pitchFamily="34" charset="0"/>
              </a:rPr>
              <a:t>một</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cấu</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trúc</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đối</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tượng</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dạng</a:t>
            </a:r>
            <a:r>
              <a:rPr lang="vi-VN" sz="2400" b="0" i="0" dirty="0">
                <a:solidFill>
                  <a:srgbClr val="1B1B1B"/>
                </a:solidFill>
                <a:effectLst/>
                <a:latin typeface="Open Sans" panose="020B0606030504020204" pitchFamily="34" charset="0"/>
              </a:rPr>
              <a:t> cây (</a:t>
            </a:r>
            <a:r>
              <a:rPr lang="vi-VN" sz="2400" b="0" i="0" dirty="0" err="1">
                <a:solidFill>
                  <a:srgbClr val="1B1B1B"/>
                </a:solidFill>
                <a:effectLst/>
                <a:latin typeface="Open Sans" panose="020B0606030504020204" pitchFamily="34" charset="0"/>
              </a:rPr>
              <a:t>composite</a:t>
            </a:r>
            <a:r>
              <a:rPr lang="vi-VN" sz="2400" b="0" i="0" dirty="0">
                <a:solidFill>
                  <a:srgbClr val="1B1B1B"/>
                </a:solidFill>
                <a:effectLst/>
                <a:latin typeface="Open Sans" panose="020B0606030504020204" pitchFamily="34" charset="0"/>
              </a:rPr>
              <a:t>) (cây </a:t>
            </a:r>
            <a:r>
              <a:rPr lang="vi-VN" sz="2400" b="0" i="0" dirty="0" err="1">
                <a:solidFill>
                  <a:srgbClr val="1B1B1B"/>
                </a:solidFill>
                <a:effectLst/>
                <a:latin typeface="Open Sans" panose="020B0606030504020204" pitchFamily="34" charset="0"/>
              </a:rPr>
              <a:t>cú</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pháp</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trừu</a:t>
            </a:r>
            <a:r>
              <a:rPr lang="vi-VN" sz="2400" b="0" i="0" dirty="0">
                <a:solidFill>
                  <a:srgbClr val="1B1B1B"/>
                </a:solidFill>
                <a:effectLst/>
                <a:latin typeface="Open Sans" panose="020B0606030504020204" pitchFamily="34" charset="0"/>
              </a:rPr>
              <a:t> </a:t>
            </a:r>
            <a:r>
              <a:rPr lang="vi-VN" sz="2400" b="0" i="0" dirty="0" err="1">
                <a:solidFill>
                  <a:srgbClr val="1B1B1B"/>
                </a:solidFill>
                <a:effectLst/>
                <a:latin typeface="Open Sans" panose="020B0606030504020204" pitchFamily="34" charset="0"/>
              </a:rPr>
              <a:t>tượng</a:t>
            </a:r>
            <a:r>
              <a:rPr lang="vi-VN" sz="2400" b="0" i="0" dirty="0">
                <a:solidFill>
                  <a:srgbClr val="1B1B1B"/>
                </a:solidFill>
                <a:effectLst/>
                <a:latin typeface="Open Sans" panose="020B0606030504020204" pitchFamily="34" charset="0"/>
              </a:rPr>
              <a:t>).</a:t>
            </a:r>
          </a:p>
          <a:p>
            <a:endParaRPr lang="en-US" dirty="0"/>
          </a:p>
        </p:txBody>
      </p:sp>
    </p:spTree>
    <p:extLst>
      <p:ext uri="{BB962C8B-B14F-4D97-AF65-F5344CB8AC3E}">
        <p14:creationId xmlns:p14="http://schemas.microsoft.com/office/powerpoint/2010/main" val="7238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76E2-812C-4AEC-9718-75DE9710F63B}"/>
              </a:ext>
            </a:extLst>
          </p:cNvPr>
          <p:cNvSpPr>
            <a:spLocks noGrp="1"/>
          </p:cNvSpPr>
          <p:nvPr>
            <p:ph type="title"/>
          </p:nvPr>
        </p:nvSpPr>
        <p:spPr/>
        <p:txBody>
          <a:bodyPr/>
          <a:lstStyle/>
          <a:p>
            <a:r>
              <a:rPr lang="en-US" dirty="0"/>
              <a:t>10. Link source code </a:t>
            </a:r>
            <a:r>
              <a:rPr lang="en-US" dirty="0" err="1"/>
              <a:t>ví</a:t>
            </a:r>
            <a:r>
              <a:rPr lang="en-US" dirty="0"/>
              <a:t> </a:t>
            </a:r>
            <a:r>
              <a:rPr lang="en-US" dirty="0" err="1"/>
              <a:t>dụ</a:t>
            </a:r>
            <a:r>
              <a:rPr lang="en-US" dirty="0"/>
              <a:t> </a:t>
            </a:r>
            <a:r>
              <a:rPr lang="en-US" dirty="0" err="1"/>
              <a:t>và</a:t>
            </a:r>
            <a:r>
              <a:rPr lang="en-US" dirty="0"/>
              <a:t> </a:t>
            </a:r>
            <a:r>
              <a:rPr lang="en-US" dirty="0" err="1"/>
              <a:t>nguồn</a:t>
            </a:r>
            <a:r>
              <a:rPr lang="en-US" dirty="0"/>
              <a:t> </a:t>
            </a:r>
            <a:r>
              <a:rPr lang="en-US" dirty="0" err="1"/>
              <a:t>tài</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FBE2533E-88D2-4781-8F21-782684F78653}"/>
              </a:ext>
            </a:extLst>
          </p:cNvPr>
          <p:cNvSpPr>
            <a:spLocks noGrp="1"/>
          </p:cNvSpPr>
          <p:nvPr>
            <p:ph idx="1"/>
          </p:nvPr>
        </p:nvSpPr>
        <p:spPr/>
        <p:txBody>
          <a:bodyPr/>
          <a:lstStyle/>
          <a:p>
            <a:r>
              <a:rPr lang="en-US" dirty="0"/>
              <a:t>Link: </a:t>
            </a:r>
            <a:r>
              <a:rPr lang="en-US" dirty="0" err="1">
                <a:hlinkClick r:id="rId2"/>
              </a:rPr>
              <a:t>phmquan</a:t>
            </a:r>
            <a:r>
              <a:rPr lang="en-US" dirty="0">
                <a:hlinkClick r:id="rId2"/>
              </a:rPr>
              <a:t>/design-pattern (github.com)</a:t>
            </a:r>
            <a:endParaRPr lang="en-US" dirty="0"/>
          </a:p>
          <a:p>
            <a:r>
              <a:rPr lang="en-US" dirty="0"/>
              <a:t>Document</a:t>
            </a:r>
          </a:p>
          <a:p>
            <a:pPr lvl="1"/>
            <a:r>
              <a:rPr lang="en-US" dirty="0"/>
              <a:t>Dive into Design Patterns</a:t>
            </a:r>
          </a:p>
          <a:p>
            <a:pPr lvl="1"/>
            <a:r>
              <a:rPr lang="en-US" dirty="0" err="1">
                <a:hlinkClick r:id="rId3"/>
              </a:rPr>
              <a:t>Tổng</a:t>
            </a:r>
            <a:r>
              <a:rPr lang="en-US" dirty="0">
                <a:hlinkClick r:id="rId3"/>
              </a:rPr>
              <a:t> </a:t>
            </a:r>
            <a:r>
              <a:rPr lang="en-US" dirty="0" err="1">
                <a:hlinkClick r:id="rId3"/>
              </a:rPr>
              <a:t>quan</a:t>
            </a:r>
            <a:r>
              <a:rPr lang="en-US" dirty="0">
                <a:hlinkClick r:id="rId3"/>
              </a:rPr>
              <a:t> </a:t>
            </a:r>
            <a:r>
              <a:rPr lang="en-US" dirty="0" err="1">
                <a:hlinkClick r:id="rId3"/>
              </a:rPr>
              <a:t>về</a:t>
            </a:r>
            <a:r>
              <a:rPr lang="en-US" dirty="0">
                <a:hlinkClick r:id="rId3"/>
              </a:rPr>
              <a:t> Builder Design Pattern (viblo.asia)</a:t>
            </a:r>
            <a:endParaRPr lang="en-US" dirty="0"/>
          </a:p>
          <a:p>
            <a:pPr lvl="1"/>
            <a:r>
              <a:rPr lang="en-US">
                <a:hlinkClick r:id="rId4"/>
              </a:rPr>
              <a:t>Builder Design Pattern in Java (youtube.com)</a:t>
            </a:r>
            <a:endParaRPr lang="en-US" dirty="0"/>
          </a:p>
        </p:txBody>
      </p:sp>
    </p:spTree>
    <p:extLst>
      <p:ext uri="{BB962C8B-B14F-4D97-AF65-F5344CB8AC3E}">
        <p14:creationId xmlns:p14="http://schemas.microsoft.com/office/powerpoint/2010/main" val="72446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981201"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2057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lnSpc>
                <a:spcPct val="120000"/>
              </a:lnSpc>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cs typeface="Tahoma" charset="0"/>
              </a:rPr>
              <a:t>Motivation</a:t>
            </a:r>
          </a:p>
          <a:p>
            <a:pPr marL="457200" indent="-457200" algn="just">
              <a:lnSpc>
                <a:spcPct val="120000"/>
              </a:lnSpc>
              <a:spcBef>
                <a:spcPts val="300"/>
              </a:spcBef>
              <a:spcAft>
                <a:spcPts val="300"/>
              </a:spcAft>
              <a:buFont typeface="+mj-lt"/>
              <a:buAutoNum type="arabicPeriod"/>
            </a:pPr>
            <a:r>
              <a:rPr lang="en-US" sz="2400" dirty="0">
                <a:cs typeface="Tahoma" charset="0"/>
              </a:rPr>
              <a:t>SOLID principle in Builder</a:t>
            </a: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Áp</a:t>
            </a:r>
            <a:r>
              <a:rPr lang="en-US" sz="2400" dirty="0">
                <a:latin typeface="+mj-lt"/>
                <a:cs typeface="Tahoma" charset="0"/>
              </a:rPr>
              <a:t> </a:t>
            </a:r>
            <a:r>
              <a:rPr lang="en-US" sz="2400" dirty="0" err="1">
                <a:latin typeface="+mj-lt"/>
                <a:cs typeface="Tahoma" charset="0"/>
              </a:rPr>
              <a:t>dụng</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tiễn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liên</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cs typeface="Tahoma" charset="0"/>
              </a:rPr>
              <a:t>Link source code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nguồn</a:t>
            </a:r>
            <a:r>
              <a:rPr lang="en-US" sz="2400" dirty="0">
                <a:latin typeface="+mj-lt"/>
                <a:cs typeface="Tahoma" charset="0"/>
              </a:rPr>
              <a:t> </a:t>
            </a:r>
            <a:r>
              <a:rPr lang="en-US" sz="2400" dirty="0" err="1">
                <a:latin typeface="+mj-lt"/>
                <a:cs typeface="Tahoma" charset="0"/>
              </a:rPr>
              <a:t>tài</a:t>
            </a:r>
            <a:r>
              <a:rPr lang="en-US" sz="2400" dirty="0">
                <a:latin typeface="+mj-lt"/>
                <a:cs typeface="Tahoma" charset="0"/>
              </a:rPr>
              <a:t> </a:t>
            </a:r>
            <a:r>
              <a:rPr lang="en-US" sz="2400" dirty="0" err="1">
                <a:latin typeface="+mj-lt"/>
                <a:cs typeface="Tahoma" charset="0"/>
              </a:rPr>
              <a:t>liệu</a:t>
            </a:r>
            <a:endParaRPr lang="vi-VN" sz="2400" dirty="0">
              <a:latin typeface="+mj-lt"/>
              <a:cs typeface="Tahoma" charset="0"/>
            </a:endParaRPr>
          </a:p>
        </p:txBody>
      </p:sp>
    </p:spTree>
    <p:extLst>
      <p:ext uri="{BB962C8B-B14F-4D97-AF65-F5344CB8AC3E}">
        <p14:creationId xmlns:p14="http://schemas.microsoft.com/office/powerpoint/2010/main" val="398521670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tgtEl>
                                          <p:spTgt spid="9219">
                                            <p:txEl>
                                              <p:pRg st="3" end="3"/>
                                            </p:txEl>
                                          </p:spTgt>
                                        </p:tgtEl>
                                      </p:cBhvr>
                                    </p:animEffect>
                                    <p:anim calcmode="lin" valueType="num">
                                      <p:cBhvr>
                                        <p:cTn id="30"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219">
                                            <p:txEl>
                                              <p:pRg st="4" end="4"/>
                                            </p:txEl>
                                          </p:spTgt>
                                        </p:tgtEl>
                                        <p:attrNameLst>
                                          <p:attrName>style.visibility</p:attrName>
                                        </p:attrNameLst>
                                      </p:cBhvr>
                                      <p:to>
                                        <p:strVal val="visible"/>
                                      </p:to>
                                    </p:set>
                                    <p:animEffect transition="in" filter="fade">
                                      <p:cBhvr>
                                        <p:cTn id="36" dur="1000"/>
                                        <p:tgtEl>
                                          <p:spTgt spid="9219">
                                            <p:txEl>
                                              <p:pRg st="4" end="4"/>
                                            </p:txEl>
                                          </p:spTgt>
                                        </p:tgtEl>
                                      </p:cBhvr>
                                    </p:animEffect>
                                    <p:anim calcmode="lin" valueType="num">
                                      <p:cBhvr>
                                        <p:cTn id="3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219">
                                            <p:txEl>
                                              <p:pRg st="7" end="7"/>
                                            </p:txEl>
                                          </p:spTgt>
                                        </p:tgtEl>
                                        <p:attrNameLst>
                                          <p:attrName>style.visibility</p:attrName>
                                        </p:attrNameLst>
                                      </p:cBhvr>
                                      <p:to>
                                        <p:strVal val="visible"/>
                                      </p:to>
                                    </p:set>
                                    <p:animEffect transition="in" filter="fade">
                                      <p:cBhvr>
                                        <p:cTn id="57" dur="1000"/>
                                        <p:tgtEl>
                                          <p:spTgt spid="9219">
                                            <p:txEl>
                                              <p:pRg st="7" end="7"/>
                                            </p:txEl>
                                          </p:spTgt>
                                        </p:tgtEl>
                                      </p:cBhvr>
                                    </p:animEffect>
                                    <p:anim calcmode="lin" valueType="num">
                                      <p:cBhvr>
                                        <p:cTn id="58"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219">
                                            <p:txEl>
                                              <p:pRg st="8" end="8"/>
                                            </p:txEl>
                                          </p:spTgt>
                                        </p:tgtEl>
                                        <p:attrNameLst>
                                          <p:attrName>style.visibility</p:attrName>
                                        </p:attrNameLst>
                                      </p:cBhvr>
                                      <p:to>
                                        <p:strVal val="visible"/>
                                      </p:to>
                                    </p:set>
                                    <p:animEffect transition="in" filter="fade">
                                      <p:cBhvr>
                                        <p:cTn id="64" dur="1000"/>
                                        <p:tgtEl>
                                          <p:spTgt spid="9219">
                                            <p:txEl>
                                              <p:pRg st="8" end="8"/>
                                            </p:txEl>
                                          </p:spTgt>
                                        </p:tgtEl>
                                      </p:cBhvr>
                                    </p:animEffect>
                                    <p:anim calcmode="lin" valueType="num">
                                      <p:cBhvr>
                                        <p:cTn id="65"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219">
                                            <p:txEl>
                                              <p:pRg st="9" end="9"/>
                                            </p:txEl>
                                          </p:spTgt>
                                        </p:tgtEl>
                                        <p:attrNameLst>
                                          <p:attrName>style.visibility</p:attrName>
                                        </p:attrNameLst>
                                      </p:cBhvr>
                                      <p:to>
                                        <p:strVal val="visible"/>
                                      </p:to>
                                    </p:set>
                                    <p:animEffect transition="in" filter="fade">
                                      <p:cBhvr>
                                        <p:cTn id="71" dur="1000"/>
                                        <p:tgtEl>
                                          <p:spTgt spid="9219">
                                            <p:txEl>
                                              <p:pRg st="9" end="9"/>
                                            </p:txEl>
                                          </p:spTgt>
                                        </p:tgtEl>
                                      </p:cBhvr>
                                    </p:animEffect>
                                    <p:anim calcmode="lin" valueType="num">
                                      <p:cBhvr>
                                        <p:cTn id="72"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3"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9219">
                                            <p:txEl>
                                              <p:pRg st="10" end="10"/>
                                            </p:txEl>
                                          </p:spTgt>
                                        </p:tgtEl>
                                        <p:attrNameLst>
                                          <p:attrName>style.visibility</p:attrName>
                                        </p:attrNameLst>
                                      </p:cBhvr>
                                      <p:to>
                                        <p:strVal val="visible"/>
                                      </p:to>
                                    </p:set>
                                    <p:animEffect transition="in" filter="fade">
                                      <p:cBhvr>
                                        <p:cTn id="78" dur="1000"/>
                                        <p:tgtEl>
                                          <p:spTgt spid="9219">
                                            <p:txEl>
                                              <p:pRg st="10" end="10"/>
                                            </p:txEl>
                                          </p:spTgt>
                                        </p:tgtEl>
                                      </p:cBhvr>
                                    </p:animEffect>
                                    <p:anim calcmode="lin" valueType="num">
                                      <p:cBhvr>
                                        <p:cTn id="79"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80"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9219">
                                            <p:txEl>
                                              <p:pRg st="11" end="11"/>
                                            </p:txEl>
                                          </p:spTgt>
                                        </p:tgtEl>
                                        <p:attrNameLst>
                                          <p:attrName>style.visibility</p:attrName>
                                        </p:attrNameLst>
                                      </p:cBhvr>
                                      <p:to>
                                        <p:strVal val="visible"/>
                                      </p:to>
                                    </p:set>
                                    <p:animEffect transition="in" filter="fade">
                                      <p:cBhvr>
                                        <p:cTn id="85" dur="1000"/>
                                        <p:tgtEl>
                                          <p:spTgt spid="9219">
                                            <p:txEl>
                                              <p:pRg st="11" end="11"/>
                                            </p:txEl>
                                          </p:spTgt>
                                        </p:tgtEl>
                                      </p:cBhvr>
                                    </p:animEffect>
                                    <p:anim calcmode="lin" valueType="num">
                                      <p:cBhvr>
                                        <p:cTn id="86"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87" dur="1000" fill="hold"/>
                                        <p:tgtEl>
                                          <p:spTgt spid="921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219">
                                            <p:txEl>
                                              <p:pRg st="12" end="12"/>
                                            </p:txEl>
                                          </p:spTgt>
                                        </p:tgtEl>
                                        <p:attrNameLst>
                                          <p:attrName>style.visibility</p:attrName>
                                        </p:attrNameLst>
                                      </p:cBhvr>
                                      <p:to>
                                        <p:strVal val="visible"/>
                                      </p:to>
                                    </p:set>
                                    <p:animEffect transition="in" filter="fade">
                                      <p:cBhvr>
                                        <p:cTn id="92" dur="1000"/>
                                        <p:tgtEl>
                                          <p:spTgt spid="9219">
                                            <p:txEl>
                                              <p:pRg st="12" end="12"/>
                                            </p:txEl>
                                          </p:spTgt>
                                        </p:tgtEl>
                                      </p:cBhvr>
                                    </p:animEffect>
                                    <p:anim calcmode="lin" valueType="num">
                                      <p:cBhvr>
                                        <p:cTn id="93" dur="10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p:cTn id="94" dur="1000" fill="hold"/>
                                        <p:tgtEl>
                                          <p:spTgt spid="92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981201"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2057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Tên mẫu: Prototype</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Phân Loại: Creational Pattern</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Mô tả:</a:t>
            </a:r>
            <a:r>
              <a:rPr lang="vi-VN" sz="2000" dirty="0">
                <a:latin typeface="+mj-lt"/>
                <a:cs typeface="Tahoma" charset="0"/>
              </a:rPr>
              <a:t> </a:t>
            </a:r>
            <a:endParaRPr lang="vi-VN" sz="1600" dirty="0">
              <a:latin typeface="+mj-lt"/>
              <a:cs typeface="Tahoma" charset="0"/>
            </a:endParaRPr>
          </a:p>
          <a:p>
            <a:pPr lvl="1" algn="just">
              <a:lnSpc>
                <a:spcPct val="120000"/>
              </a:lnSpc>
              <a:spcBef>
                <a:spcPts val="300"/>
              </a:spcBef>
              <a:spcAft>
                <a:spcPts val="300"/>
              </a:spcAft>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Factory Pattern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Abstract Factory pattern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Có ba vấn đề chính với  Factory Pattern và Abstract Factory Pattern khi Object có nhiều thuộc tính:</a:t>
            </a:r>
          </a:p>
          <a:p>
            <a:pPr lvl="2">
              <a:buFont typeface="Wingdings" panose="05000000000000000000" pitchFamily="2" charset="2"/>
              <a:buChar char="v"/>
            </a:pPr>
            <a:r>
              <a:rPr lang="vi-VN" sz="1600" dirty="0">
                <a:latin typeface="Times New Roman" panose="02020603050405020304" pitchFamily="18" charset="0"/>
                <a:cs typeface="Times New Roman" panose="02020603050405020304" pitchFamily="18" charset="0"/>
              </a:rPr>
              <a:t>Quá nhiều tham số phải truyền vào từ phía client tới Factory Class.</a:t>
            </a:r>
          </a:p>
          <a:p>
            <a:pPr lvl="2">
              <a:buFont typeface="Wingdings" panose="05000000000000000000" pitchFamily="2" charset="2"/>
              <a:buChar char="v"/>
            </a:pPr>
            <a:r>
              <a:rPr lang="vi-VN" sz="1600" dirty="0">
                <a:latin typeface="Times New Roman" panose="02020603050405020304" pitchFamily="18" charset="0"/>
                <a:cs typeface="Times New Roman" panose="02020603050405020304" pitchFamily="18" charset="0"/>
              </a:rPr>
              <a:t>Một số tham số có thể là tùy chọn nhưng trong Factory Pattern, chúng ta phải gửi tất cả tham số, với tham số tùy chọn nếu không nhập gì thì sẽ truyền là null.</a:t>
            </a:r>
          </a:p>
          <a:p>
            <a:pPr lvl="2">
              <a:buFont typeface="Wingdings" panose="05000000000000000000" pitchFamily="2" charset="2"/>
              <a:buChar char="v"/>
            </a:pPr>
            <a:r>
              <a:rPr lang="vi-VN" sz="1600" dirty="0">
                <a:latin typeface="Times New Roman" panose="02020603050405020304" pitchFamily="18" charset="0"/>
                <a:cs typeface="Times New Roman" panose="02020603050405020304" pitchFamily="18" charset="0"/>
              </a:rPr>
              <a:t>Nếu một Object có quá nhiều thuộc tính thì việc tạo sẽ phức tạp.</a:t>
            </a:r>
          </a:p>
          <a:p>
            <a:pPr lvl="1" algn="just">
              <a:lnSpc>
                <a:spcPct val="120000"/>
              </a:lnSpc>
              <a:spcBef>
                <a:spcPts val="300"/>
              </a:spcBef>
              <a:spcAft>
                <a:spcPts val="300"/>
              </a:spcAft>
              <a:buFont typeface="Wingdings" panose="05000000000000000000" pitchFamily="2" charset="2"/>
              <a:buChar char="v"/>
            </a:pP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73214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219">
                                            <p:txEl>
                                              <p:pRg st="4" end="4"/>
                                            </p:txEl>
                                          </p:spTgt>
                                        </p:tgtEl>
                                        <p:attrNameLst>
                                          <p:attrName>style.visibility</p:attrName>
                                        </p:attrNameLst>
                                      </p:cBhvr>
                                      <p:to>
                                        <p:strVal val="visible"/>
                                      </p:to>
                                    </p:set>
                                    <p:animEffect transition="in" filter="fade">
                                      <p:cBhvr>
                                        <p:cTn id="38" dur="1000"/>
                                        <p:tgtEl>
                                          <p:spTgt spid="9219">
                                            <p:txEl>
                                              <p:pRg st="4" end="4"/>
                                            </p:txEl>
                                          </p:spTgt>
                                        </p:tgtEl>
                                      </p:cBhvr>
                                    </p:animEffect>
                                    <p:anim calcmode="lin" valueType="num">
                                      <p:cBhvr>
                                        <p:cTn id="3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219">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219">
                                            <p:txEl>
                                              <p:pRg st="6" end="6"/>
                                            </p:txEl>
                                          </p:spTgt>
                                        </p:tgtEl>
                                        <p:attrNameLst>
                                          <p:attrName>style.visibility</p:attrName>
                                        </p:attrNameLst>
                                      </p:cBhvr>
                                      <p:to>
                                        <p:strVal val="visible"/>
                                      </p:to>
                                    </p:set>
                                    <p:animEffect transition="in" filter="fade">
                                      <p:cBhvr>
                                        <p:cTn id="48" dur="1000"/>
                                        <p:tgtEl>
                                          <p:spTgt spid="9219">
                                            <p:txEl>
                                              <p:pRg st="6" end="6"/>
                                            </p:txEl>
                                          </p:spTgt>
                                        </p:tgtEl>
                                      </p:cBhvr>
                                    </p:animEffect>
                                    <p:anim calcmode="lin" valueType="num">
                                      <p:cBhvr>
                                        <p:cTn id="49"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219">
                                            <p:txEl>
                                              <p:pRg st="7" end="7"/>
                                            </p:txEl>
                                          </p:spTgt>
                                        </p:tgtEl>
                                        <p:attrNameLst>
                                          <p:attrName>style.visibility</p:attrName>
                                        </p:attrNameLst>
                                      </p:cBhvr>
                                      <p:to>
                                        <p:strVal val="visible"/>
                                      </p:to>
                                    </p:set>
                                    <p:animEffect transition="in" filter="fade">
                                      <p:cBhvr>
                                        <p:cTn id="53" dur="1000"/>
                                        <p:tgtEl>
                                          <p:spTgt spid="9219">
                                            <p:txEl>
                                              <p:pRg st="7" end="7"/>
                                            </p:txEl>
                                          </p:spTgt>
                                        </p:tgtEl>
                                      </p:cBhvr>
                                    </p:animEffect>
                                    <p:anim calcmode="lin" valueType="num">
                                      <p:cBhvr>
                                        <p:cTn id="54"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CEAA-DFF3-44DF-A9A7-1EB3A3ABBD43}"/>
              </a:ext>
            </a:extLst>
          </p:cNvPr>
          <p:cNvSpPr>
            <a:spLocks noGrp="1"/>
          </p:cNvSpPr>
          <p:nvPr>
            <p:ph type="title"/>
          </p:nvPr>
        </p:nvSpPr>
        <p:spPr/>
        <p:txBody>
          <a:bodyPr/>
          <a:lstStyle/>
          <a:p>
            <a:r>
              <a:rPr lang="en-US" dirty="0"/>
              <a:t>2. Motivation</a:t>
            </a:r>
          </a:p>
        </p:txBody>
      </p:sp>
      <p:sp>
        <p:nvSpPr>
          <p:cNvPr id="3" name="Content Placeholder 2">
            <a:extLst>
              <a:ext uri="{FF2B5EF4-FFF2-40B4-BE49-F238E27FC236}">
                <a16:creationId xmlns:a16="http://schemas.microsoft.com/office/drawing/2014/main" id="{C356033D-E3FA-46AE-891E-3D7889AECE19}"/>
              </a:ext>
            </a:extLst>
          </p:cNvPr>
          <p:cNvSpPr>
            <a:spLocks noGrp="1"/>
          </p:cNvSpPr>
          <p:nvPr>
            <p:ph idx="1"/>
          </p:nvPr>
        </p:nvSpPr>
        <p:spPr/>
        <p:txBody>
          <a:bodyPr/>
          <a:lstStyle/>
          <a:p>
            <a:pPr marL="0" indent="0">
              <a:buNone/>
            </a:pPr>
            <a:r>
              <a:rPr lang="vi-VN" sz="1400" dirty="0" err="1"/>
              <a:t>Builder</a:t>
            </a:r>
            <a:r>
              <a:rPr lang="vi-VN" sz="1400" dirty="0"/>
              <a:t> </a:t>
            </a:r>
            <a:r>
              <a:rPr lang="vi-VN" sz="1400" dirty="0" err="1"/>
              <a:t>pattern</a:t>
            </a:r>
            <a:r>
              <a:rPr lang="vi-VN" sz="1400" dirty="0"/>
              <a:t> </a:t>
            </a:r>
            <a:r>
              <a:rPr lang="vi-VN" sz="1400" dirty="0" err="1"/>
              <a:t>được</a:t>
            </a:r>
            <a:r>
              <a:rPr lang="vi-VN" sz="1400" dirty="0"/>
              <a:t> </a:t>
            </a:r>
            <a:r>
              <a:rPr lang="vi-VN" sz="1400" dirty="0" err="1"/>
              <a:t>tạo</a:t>
            </a:r>
            <a:r>
              <a:rPr lang="vi-VN" sz="1400" dirty="0"/>
              <a:t> ra </a:t>
            </a:r>
            <a:r>
              <a:rPr lang="vi-VN" sz="1400" dirty="0" err="1"/>
              <a:t>để</a:t>
            </a:r>
            <a:r>
              <a:rPr lang="vi-VN" sz="1400" dirty="0"/>
              <a:t> </a:t>
            </a:r>
            <a:r>
              <a:rPr lang="vi-VN" sz="1400" dirty="0" err="1"/>
              <a:t>giải</a:t>
            </a:r>
            <a:r>
              <a:rPr lang="vi-VN" sz="1400" dirty="0"/>
              <a:t> </a:t>
            </a:r>
            <a:r>
              <a:rPr lang="vi-VN" sz="1400" dirty="0" err="1"/>
              <a:t>quyết</a:t>
            </a:r>
            <a:r>
              <a:rPr lang="vi-VN" sz="1400" dirty="0"/>
              <a:t> </a:t>
            </a:r>
            <a:r>
              <a:rPr lang="vi-VN" sz="1400" dirty="0" err="1"/>
              <a:t>một</a:t>
            </a:r>
            <a:r>
              <a:rPr lang="vi-VN" sz="1400" dirty="0"/>
              <a:t> </a:t>
            </a:r>
            <a:r>
              <a:rPr lang="vi-VN" sz="1400" dirty="0" err="1"/>
              <a:t>số</a:t>
            </a:r>
            <a:r>
              <a:rPr lang="vi-VN" sz="1400" dirty="0"/>
              <a:t> </a:t>
            </a:r>
            <a:r>
              <a:rPr lang="vi-VN" sz="1400" dirty="0" err="1"/>
              <a:t>vấn</a:t>
            </a:r>
            <a:r>
              <a:rPr lang="vi-VN" sz="1400" dirty="0"/>
              <a:t> </a:t>
            </a:r>
            <a:r>
              <a:rPr lang="vi-VN" sz="1400" dirty="0" err="1"/>
              <a:t>đề</a:t>
            </a:r>
            <a:r>
              <a:rPr lang="vi-VN" sz="1400" dirty="0"/>
              <a:t> </a:t>
            </a:r>
            <a:r>
              <a:rPr lang="vi-VN" sz="1400" dirty="0" err="1"/>
              <a:t>cụ</a:t>
            </a:r>
            <a:r>
              <a:rPr lang="vi-VN" sz="1400" dirty="0"/>
              <a:t> </a:t>
            </a:r>
            <a:r>
              <a:rPr lang="vi-VN" sz="1400" dirty="0" err="1"/>
              <a:t>thể</a:t>
            </a:r>
            <a:r>
              <a:rPr lang="vi-VN" sz="1400" dirty="0"/>
              <a:t> liên quan </a:t>
            </a:r>
            <a:r>
              <a:rPr lang="vi-VN" sz="1400" dirty="0" err="1"/>
              <a:t>đến</a:t>
            </a:r>
            <a:r>
              <a:rPr lang="vi-VN" sz="1400" dirty="0"/>
              <a:t> </a:t>
            </a:r>
            <a:r>
              <a:rPr lang="vi-VN" sz="1400" dirty="0" err="1"/>
              <a:t>việc</a:t>
            </a:r>
            <a:r>
              <a:rPr lang="vi-VN" sz="1400" dirty="0"/>
              <a:t> </a:t>
            </a:r>
            <a:r>
              <a:rPr lang="vi-VN" sz="1400" dirty="0" err="1"/>
              <a:t>khởi</a:t>
            </a:r>
            <a:r>
              <a:rPr lang="vi-VN" sz="1400" dirty="0"/>
              <a:t> </a:t>
            </a:r>
            <a:r>
              <a:rPr lang="vi-VN" sz="1400" dirty="0" err="1"/>
              <a:t>tạo</a:t>
            </a:r>
            <a:r>
              <a:rPr lang="vi-VN" sz="1400" dirty="0"/>
              <a:t> </a:t>
            </a:r>
            <a:r>
              <a:rPr lang="vi-VN" sz="1400" dirty="0" err="1"/>
              <a:t>đối</a:t>
            </a:r>
            <a:r>
              <a:rPr lang="vi-VN" sz="1400" dirty="0"/>
              <a:t> </a:t>
            </a:r>
            <a:r>
              <a:rPr lang="vi-VN" sz="1400" dirty="0" err="1"/>
              <a:t>tượng</a:t>
            </a:r>
            <a:r>
              <a:rPr lang="vi-VN" sz="1400" dirty="0"/>
              <a:t>, </a:t>
            </a:r>
            <a:r>
              <a:rPr lang="vi-VN" sz="1400" dirty="0" err="1"/>
              <a:t>đặc</a:t>
            </a:r>
            <a:r>
              <a:rPr lang="vi-VN" sz="1400" dirty="0"/>
              <a:t> </a:t>
            </a:r>
            <a:r>
              <a:rPr lang="vi-VN" sz="1400" dirty="0" err="1"/>
              <a:t>biệt</a:t>
            </a:r>
            <a:r>
              <a:rPr lang="vi-VN" sz="1400" dirty="0"/>
              <a:t> khi </a:t>
            </a:r>
            <a:r>
              <a:rPr lang="vi-VN" sz="1400" dirty="0" err="1"/>
              <a:t>đối</a:t>
            </a:r>
            <a:r>
              <a:rPr lang="vi-VN" sz="1400" dirty="0"/>
              <a:t> </a:t>
            </a:r>
            <a:r>
              <a:rPr lang="vi-VN" sz="1400" dirty="0" err="1"/>
              <a:t>tượng</a:t>
            </a:r>
            <a:r>
              <a:rPr lang="vi-VN" sz="1400" dirty="0"/>
              <a:t> </a:t>
            </a:r>
            <a:r>
              <a:rPr lang="vi-VN" sz="1400" dirty="0" err="1"/>
              <a:t>có</a:t>
            </a:r>
            <a:r>
              <a:rPr lang="vi-VN" sz="1400" dirty="0"/>
              <a:t> </a:t>
            </a:r>
            <a:r>
              <a:rPr lang="vi-VN" sz="1400" dirty="0" err="1"/>
              <a:t>nhiều</a:t>
            </a:r>
            <a:r>
              <a:rPr lang="vi-VN" sz="1400" dirty="0"/>
              <a:t> tham </a:t>
            </a:r>
            <a:r>
              <a:rPr lang="vi-VN" sz="1400" dirty="0" err="1"/>
              <a:t>số</a:t>
            </a:r>
            <a:r>
              <a:rPr lang="vi-VN" sz="1400" dirty="0"/>
              <a:t> </a:t>
            </a:r>
            <a:r>
              <a:rPr lang="vi-VN" sz="1400" dirty="0" err="1"/>
              <a:t>phức</a:t>
            </a:r>
            <a:r>
              <a:rPr lang="vi-VN" sz="1400" dirty="0"/>
              <a:t> </a:t>
            </a:r>
            <a:r>
              <a:rPr lang="vi-VN" sz="1400" dirty="0" err="1"/>
              <a:t>tạp</a:t>
            </a:r>
            <a:r>
              <a:rPr lang="vi-VN" sz="1400" dirty="0"/>
              <a:t> </a:t>
            </a:r>
            <a:r>
              <a:rPr lang="vi-VN" sz="1400" dirty="0" err="1"/>
              <a:t>hoặc</a:t>
            </a:r>
            <a:r>
              <a:rPr lang="vi-VN" sz="1400" dirty="0"/>
              <a:t> </a:t>
            </a:r>
            <a:r>
              <a:rPr lang="vi-VN" sz="1400" dirty="0" err="1"/>
              <a:t>cần</a:t>
            </a:r>
            <a:r>
              <a:rPr lang="vi-VN" sz="1400" dirty="0"/>
              <a:t> </a:t>
            </a:r>
            <a:r>
              <a:rPr lang="vi-VN" sz="1400" dirty="0" err="1"/>
              <a:t>thiết</a:t>
            </a:r>
            <a:r>
              <a:rPr lang="vi-VN" sz="1400" dirty="0"/>
              <a:t> </a:t>
            </a:r>
            <a:r>
              <a:rPr lang="vi-VN" sz="1400" dirty="0" err="1"/>
              <a:t>lập</a:t>
            </a:r>
            <a:r>
              <a:rPr lang="vi-VN" sz="1400" dirty="0"/>
              <a:t> </a:t>
            </a:r>
            <a:r>
              <a:rPr lang="vi-VN" sz="1400" dirty="0" err="1"/>
              <a:t>nhiều</a:t>
            </a:r>
            <a:r>
              <a:rPr lang="vi-VN" sz="1400" dirty="0"/>
              <a:t> </a:t>
            </a:r>
            <a:r>
              <a:rPr lang="vi-VN" sz="1400" dirty="0" err="1"/>
              <a:t>trạng</a:t>
            </a:r>
            <a:r>
              <a:rPr lang="vi-VN" sz="1400" dirty="0"/>
              <a:t> </a:t>
            </a:r>
            <a:r>
              <a:rPr lang="vi-VN" sz="1400" dirty="0" err="1"/>
              <a:t>thái</a:t>
            </a:r>
            <a:r>
              <a:rPr lang="vi-VN" sz="1400" dirty="0"/>
              <a:t>. </a:t>
            </a:r>
            <a:r>
              <a:rPr lang="vi-VN" sz="1400" dirty="0" err="1"/>
              <a:t>Dưới</a:t>
            </a:r>
            <a:r>
              <a:rPr lang="vi-VN" sz="1400" dirty="0"/>
              <a:t> đây </a:t>
            </a:r>
            <a:r>
              <a:rPr lang="vi-VN" sz="1400" dirty="0" err="1"/>
              <a:t>là</a:t>
            </a:r>
            <a:r>
              <a:rPr lang="vi-VN" sz="1400" dirty="0"/>
              <a:t> </a:t>
            </a:r>
            <a:r>
              <a:rPr lang="vi-VN" sz="1400" dirty="0" err="1"/>
              <a:t>những</a:t>
            </a:r>
            <a:r>
              <a:rPr lang="vi-VN" sz="1400" dirty="0"/>
              <a:t> </a:t>
            </a:r>
            <a:r>
              <a:rPr lang="vi-VN" sz="1400" dirty="0" err="1"/>
              <a:t>lý</a:t>
            </a:r>
            <a:r>
              <a:rPr lang="vi-VN" sz="1400" dirty="0"/>
              <a:t> do </a:t>
            </a:r>
            <a:r>
              <a:rPr lang="vi-VN" sz="1400" dirty="0" err="1"/>
              <a:t>chính</a:t>
            </a:r>
            <a:r>
              <a:rPr lang="vi-VN" sz="1400" dirty="0"/>
              <a:t> </a:t>
            </a:r>
            <a:r>
              <a:rPr lang="vi-VN" sz="1400" dirty="0" err="1"/>
              <a:t>để</a:t>
            </a:r>
            <a:r>
              <a:rPr lang="vi-VN" sz="1400" dirty="0"/>
              <a:t> </a:t>
            </a:r>
            <a:r>
              <a:rPr lang="vi-VN" sz="1400" dirty="0" err="1"/>
              <a:t>tạo</a:t>
            </a:r>
            <a:r>
              <a:rPr lang="vi-VN" sz="1400" dirty="0"/>
              <a:t> ra </a:t>
            </a:r>
            <a:r>
              <a:rPr lang="vi-VN" sz="1400" b="1" dirty="0" err="1"/>
              <a:t>Builder</a:t>
            </a:r>
            <a:r>
              <a:rPr lang="vi-VN" sz="1400" b="1" dirty="0"/>
              <a:t> </a:t>
            </a:r>
            <a:r>
              <a:rPr lang="vi-VN" sz="1400" b="1" dirty="0" err="1"/>
              <a:t>Pattern</a:t>
            </a:r>
            <a:r>
              <a:rPr lang="vi-VN" sz="1400" dirty="0"/>
              <a:t>:</a:t>
            </a:r>
          </a:p>
          <a:p>
            <a:pPr>
              <a:buFont typeface="+mj-lt"/>
              <a:buAutoNum type="arabicPeriod"/>
            </a:pPr>
            <a:r>
              <a:rPr lang="vi-VN" sz="1400" b="1" dirty="0" err="1"/>
              <a:t>Đối</a:t>
            </a:r>
            <a:r>
              <a:rPr lang="vi-VN" sz="1400" b="1" dirty="0"/>
              <a:t> </a:t>
            </a:r>
            <a:r>
              <a:rPr lang="vi-VN" sz="1400" b="1" dirty="0" err="1"/>
              <a:t>tượng</a:t>
            </a:r>
            <a:r>
              <a:rPr lang="vi-VN" sz="1400" b="1" dirty="0"/>
              <a:t> </a:t>
            </a:r>
            <a:r>
              <a:rPr lang="vi-VN" sz="1400" b="1" dirty="0" err="1"/>
              <a:t>có</a:t>
            </a:r>
            <a:r>
              <a:rPr lang="vi-VN" sz="1400" b="1" dirty="0"/>
              <a:t> </a:t>
            </a:r>
            <a:r>
              <a:rPr lang="vi-VN" sz="1400" b="1" dirty="0" err="1"/>
              <a:t>nhiều</a:t>
            </a:r>
            <a:r>
              <a:rPr lang="vi-VN" sz="1400" b="1" dirty="0"/>
              <a:t> tham </a:t>
            </a:r>
            <a:r>
              <a:rPr lang="vi-VN" sz="1400" b="1" dirty="0" err="1"/>
              <a:t>số</a:t>
            </a:r>
            <a:r>
              <a:rPr lang="vi-VN" sz="1400" b="1" dirty="0"/>
              <a:t> </a:t>
            </a:r>
            <a:r>
              <a:rPr lang="vi-VN" sz="1400" b="1" dirty="0" err="1"/>
              <a:t>bắt</a:t>
            </a:r>
            <a:r>
              <a:rPr lang="vi-VN" sz="1400" b="1" dirty="0"/>
              <a:t> </a:t>
            </a:r>
            <a:r>
              <a:rPr lang="vi-VN" sz="1400" b="1" dirty="0" err="1"/>
              <a:t>buộc</a:t>
            </a:r>
            <a:r>
              <a:rPr lang="vi-VN" sz="1400" b="1" dirty="0"/>
              <a:t> </a:t>
            </a:r>
            <a:r>
              <a:rPr lang="vi-VN" sz="1400" b="1" dirty="0" err="1"/>
              <a:t>và</a:t>
            </a:r>
            <a:r>
              <a:rPr lang="vi-VN" sz="1400" b="1" dirty="0"/>
              <a:t> </a:t>
            </a:r>
            <a:r>
              <a:rPr lang="vi-VN" sz="1400" b="1" dirty="0" err="1"/>
              <a:t>tùy</a:t>
            </a:r>
            <a:r>
              <a:rPr lang="vi-VN" sz="1400" b="1" dirty="0"/>
              <a:t> </a:t>
            </a:r>
            <a:r>
              <a:rPr lang="vi-VN" sz="1400" b="1" dirty="0" err="1"/>
              <a:t>chọn</a:t>
            </a:r>
            <a:r>
              <a:rPr lang="vi-VN" sz="1400" dirty="0"/>
              <a:t>: Khi </a:t>
            </a:r>
            <a:r>
              <a:rPr lang="vi-VN" sz="1400" dirty="0" err="1"/>
              <a:t>đối</a:t>
            </a:r>
            <a:r>
              <a:rPr lang="vi-VN" sz="1400" dirty="0"/>
              <a:t> </a:t>
            </a:r>
            <a:r>
              <a:rPr lang="vi-VN" sz="1400" dirty="0" err="1"/>
              <a:t>tượng</a:t>
            </a:r>
            <a:r>
              <a:rPr lang="vi-VN" sz="1400" dirty="0"/>
              <a:t> </a:t>
            </a:r>
            <a:r>
              <a:rPr lang="vi-VN" sz="1400" dirty="0" err="1"/>
              <a:t>có</a:t>
            </a:r>
            <a:r>
              <a:rPr lang="vi-VN" sz="1400" dirty="0"/>
              <a:t> </a:t>
            </a:r>
            <a:r>
              <a:rPr lang="vi-VN" sz="1400" dirty="0" err="1"/>
              <a:t>nhiều</a:t>
            </a:r>
            <a:r>
              <a:rPr lang="vi-VN" sz="1400" dirty="0"/>
              <a:t> </a:t>
            </a:r>
            <a:r>
              <a:rPr lang="vi-VN" sz="1400" dirty="0" err="1"/>
              <a:t>thuộc</a:t>
            </a:r>
            <a:r>
              <a:rPr lang="vi-VN" sz="1400" dirty="0"/>
              <a:t> </a:t>
            </a:r>
            <a:r>
              <a:rPr lang="vi-VN" sz="1400" dirty="0" err="1"/>
              <a:t>tính</a:t>
            </a:r>
            <a:r>
              <a:rPr lang="vi-VN" sz="1400" dirty="0"/>
              <a:t> </a:t>
            </a:r>
            <a:r>
              <a:rPr lang="vi-VN" sz="1400" dirty="0" err="1"/>
              <a:t>cần</a:t>
            </a:r>
            <a:r>
              <a:rPr lang="vi-VN" sz="1400" dirty="0"/>
              <a:t> </a:t>
            </a:r>
            <a:r>
              <a:rPr lang="vi-VN" sz="1400" dirty="0" err="1"/>
              <a:t>thiết</a:t>
            </a:r>
            <a:r>
              <a:rPr lang="vi-VN" sz="1400" dirty="0"/>
              <a:t> </a:t>
            </a:r>
            <a:r>
              <a:rPr lang="vi-VN" sz="1400" dirty="0" err="1"/>
              <a:t>lập</a:t>
            </a:r>
            <a:r>
              <a:rPr lang="vi-VN" sz="1400" dirty="0"/>
              <a:t> (</a:t>
            </a:r>
            <a:r>
              <a:rPr lang="vi-VN" sz="1400" dirty="0" err="1"/>
              <a:t>cả</a:t>
            </a:r>
            <a:r>
              <a:rPr lang="vi-VN" sz="1400" dirty="0"/>
              <a:t> </a:t>
            </a:r>
            <a:r>
              <a:rPr lang="vi-VN" sz="1400" dirty="0" err="1"/>
              <a:t>bắt</a:t>
            </a:r>
            <a:r>
              <a:rPr lang="vi-VN" sz="1400" dirty="0"/>
              <a:t> </a:t>
            </a:r>
            <a:r>
              <a:rPr lang="vi-VN" sz="1400" dirty="0" err="1"/>
              <a:t>buộc</a:t>
            </a:r>
            <a:r>
              <a:rPr lang="vi-VN" sz="1400" dirty="0"/>
              <a:t> </a:t>
            </a:r>
            <a:r>
              <a:rPr lang="vi-VN" sz="1400" dirty="0" err="1"/>
              <a:t>và</a:t>
            </a:r>
            <a:r>
              <a:rPr lang="vi-VN" sz="1400" dirty="0"/>
              <a:t> </a:t>
            </a:r>
            <a:r>
              <a:rPr lang="vi-VN" sz="1400" dirty="0" err="1"/>
              <a:t>tùy</a:t>
            </a:r>
            <a:r>
              <a:rPr lang="vi-VN" sz="1400" dirty="0"/>
              <a:t> </a:t>
            </a:r>
            <a:r>
              <a:rPr lang="vi-VN" sz="1400" dirty="0" err="1"/>
              <a:t>chọn</a:t>
            </a:r>
            <a:r>
              <a:rPr lang="vi-VN" sz="1400" dirty="0"/>
              <a:t>), </a:t>
            </a:r>
            <a:r>
              <a:rPr lang="vi-VN" sz="1400" dirty="0" err="1"/>
              <a:t>việc</a:t>
            </a:r>
            <a:r>
              <a:rPr lang="vi-VN" sz="1400" dirty="0"/>
              <a:t> </a:t>
            </a:r>
            <a:r>
              <a:rPr lang="vi-VN" sz="1400" dirty="0" err="1"/>
              <a:t>khởi</a:t>
            </a:r>
            <a:r>
              <a:rPr lang="vi-VN" sz="1400" dirty="0"/>
              <a:t> </a:t>
            </a:r>
            <a:r>
              <a:rPr lang="vi-VN" sz="1400" dirty="0" err="1"/>
              <a:t>tạo</a:t>
            </a:r>
            <a:r>
              <a:rPr lang="vi-VN" sz="1400" dirty="0"/>
              <a:t> </a:t>
            </a:r>
            <a:r>
              <a:rPr lang="vi-VN" sz="1400" dirty="0" err="1"/>
              <a:t>bằng</a:t>
            </a:r>
            <a:r>
              <a:rPr lang="vi-VN" sz="1400" dirty="0"/>
              <a:t> </a:t>
            </a:r>
            <a:r>
              <a:rPr lang="vi-VN" sz="1400" dirty="0" err="1"/>
              <a:t>constructor</a:t>
            </a:r>
            <a:r>
              <a:rPr lang="vi-VN" sz="1400" dirty="0"/>
              <a:t> </a:t>
            </a:r>
            <a:r>
              <a:rPr lang="vi-VN" sz="1400" dirty="0" err="1"/>
              <a:t>với</a:t>
            </a:r>
            <a:r>
              <a:rPr lang="vi-VN" sz="1400" dirty="0"/>
              <a:t> </a:t>
            </a:r>
            <a:r>
              <a:rPr lang="vi-VN" sz="1400" dirty="0" err="1"/>
              <a:t>nhiều</a:t>
            </a:r>
            <a:r>
              <a:rPr lang="vi-VN" sz="1400" dirty="0"/>
              <a:t> tham </a:t>
            </a:r>
            <a:r>
              <a:rPr lang="vi-VN" sz="1400" dirty="0" err="1"/>
              <a:t>số</a:t>
            </a:r>
            <a:r>
              <a:rPr lang="vi-VN" sz="1400" dirty="0"/>
              <a:t> </a:t>
            </a:r>
            <a:r>
              <a:rPr lang="vi-VN" sz="1400" dirty="0" err="1"/>
              <a:t>có</a:t>
            </a:r>
            <a:r>
              <a:rPr lang="vi-VN" sz="1400" dirty="0"/>
              <a:t> </a:t>
            </a:r>
            <a:r>
              <a:rPr lang="vi-VN" sz="1400" dirty="0" err="1"/>
              <a:t>thể</a:t>
            </a:r>
            <a:r>
              <a:rPr lang="vi-VN" sz="1400" dirty="0"/>
              <a:t> </a:t>
            </a:r>
            <a:r>
              <a:rPr lang="vi-VN" sz="1400" dirty="0" err="1"/>
              <a:t>làm</a:t>
            </a:r>
            <a:r>
              <a:rPr lang="vi-VN" sz="1400" dirty="0"/>
              <a:t> </a:t>
            </a:r>
            <a:r>
              <a:rPr lang="vi-VN" sz="1400" dirty="0" err="1"/>
              <a:t>mã</a:t>
            </a:r>
            <a:r>
              <a:rPr lang="vi-VN" sz="1400" dirty="0"/>
              <a:t> </a:t>
            </a:r>
            <a:r>
              <a:rPr lang="vi-VN" sz="1400" dirty="0" err="1"/>
              <a:t>nguồn</a:t>
            </a:r>
            <a:r>
              <a:rPr lang="vi-VN" sz="1400" dirty="0"/>
              <a:t> </a:t>
            </a:r>
            <a:r>
              <a:rPr lang="vi-VN" sz="1400" dirty="0" err="1"/>
              <a:t>trở</a:t>
            </a:r>
            <a:r>
              <a:rPr lang="vi-VN" sz="1400" dirty="0"/>
              <a:t> nên </a:t>
            </a:r>
            <a:r>
              <a:rPr lang="vi-VN" sz="1400" dirty="0" err="1"/>
              <a:t>rối</a:t>
            </a:r>
            <a:r>
              <a:rPr lang="vi-VN" sz="1400" dirty="0"/>
              <a:t> </a:t>
            </a:r>
            <a:r>
              <a:rPr lang="vi-VN" sz="1400" dirty="0" err="1"/>
              <a:t>rắm</a:t>
            </a:r>
            <a:r>
              <a:rPr lang="vi-VN" sz="1400" dirty="0"/>
              <a:t> </a:t>
            </a:r>
            <a:r>
              <a:rPr lang="vi-VN" sz="1400" dirty="0" err="1"/>
              <a:t>và</a:t>
            </a:r>
            <a:r>
              <a:rPr lang="vi-VN" sz="1400" dirty="0"/>
              <a:t> </a:t>
            </a:r>
            <a:r>
              <a:rPr lang="vi-VN" sz="1400" dirty="0" err="1"/>
              <a:t>khó</a:t>
            </a:r>
            <a:r>
              <a:rPr lang="vi-VN" sz="1400" dirty="0"/>
              <a:t> </a:t>
            </a:r>
            <a:r>
              <a:rPr lang="vi-VN" sz="1400" dirty="0" err="1"/>
              <a:t>hiểu</a:t>
            </a:r>
            <a:r>
              <a:rPr lang="vi-VN" sz="1400" dirty="0"/>
              <a:t>. </a:t>
            </a:r>
            <a:r>
              <a:rPr lang="vi-VN" sz="1400" dirty="0" err="1"/>
              <a:t>Builder</a:t>
            </a:r>
            <a:r>
              <a:rPr lang="vi-VN" sz="1400" dirty="0"/>
              <a:t> </a:t>
            </a:r>
            <a:r>
              <a:rPr lang="vi-VN" sz="1400" dirty="0" err="1"/>
              <a:t>giúp</a:t>
            </a:r>
            <a:r>
              <a:rPr lang="vi-VN" sz="1400" dirty="0"/>
              <a:t> phân chia </a:t>
            </a:r>
            <a:r>
              <a:rPr lang="vi-VN" sz="1400" dirty="0" err="1"/>
              <a:t>rõ</a:t>
            </a:r>
            <a:r>
              <a:rPr lang="vi-VN" sz="1400" dirty="0"/>
              <a:t> </a:t>
            </a:r>
            <a:r>
              <a:rPr lang="vi-VN" sz="1400" dirty="0" err="1"/>
              <a:t>ràng</a:t>
            </a:r>
            <a:r>
              <a:rPr lang="vi-VN" sz="1400" dirty="0"/>
              <a:t> </a:t>
            </a:r>
            <a:r>
              <a:rPr lang="vi-VN" sz="1400" dirty="0" err="1"/>
              <a:t>các</a:t>
            </a:r>
            <a:r>
              <a:rPr lang="vi-VN" sz="1400" dirty="0"/>
              <a:t> tham </a:t>
            </a:r>
            <a:r>
              <a:rPr lang="vi-VN" sz="1400" dirty="0" err="1"/>
              <a:t>số</a:t>
            </a:r>
            <a:r>
              <a:rPr lang="vi-VN" sz="1400" dirty="0"/>
              <a:t> </a:t>
            </a:r>
            <a:r>
              <a:rPr lang="vi-VN" sz="1400" dirty="0" err="1"/>
              <a:t>và</a:t>
            </a:r>
            <a:r>
              <a:rPr lang="vi-VN" sz="1400" dirty="0"/>
              <a:t> </a:t>
            </a:r>
            <a:r>
              <a:rPr lang="vi-VN" sz="1400" dirty="0" err="1"/>
              <a:t>dễ</a:t>
            </a:r>
            <a:r>
              <a:rPr lang="vi-VN" sz="1400" dirty="0"/>
              <a:t> </a:t>
            </a:r>
            <a:r>
              <a:rPr lang="vi-VN" sz="1400" dirty="0" err="1"/>
              <a:t>quản</a:t>
            </a:r>
            <a:r>
              <a:rPr lang="vi-VN" sz="1400" dirty="0"/>
              <a:t> </a:t>
            </a:r>
            <a:r>
              <a:rPr lang="vi-VN" sz="1400" dirty="0" err="1"/>
              <a:t>lý</a:t>
            </a:r>
            <a:r>
              <a:rPr lang="vi-VN" sz="1400" dirty="0"/>
              <a:t>.</a:t>
            </a:r>
          </a:p>
          <a:p>
            <a:pPr>
              <a:buFont typeface="+mj-lt"/>
              <a:buAutoNum type="arabicPeriod"/>
            </a:pPr>
            <a:r>
              <a:rPr lang="vi-VN" sz="1400" b="1" dirty="0" err="1"/>
              <a:t>Tránh</a:t>
            </a:r>
            <a:r>
              <a:rPr lang="vi-VN" sz="1400" b="1" dirty="0"/>
              <a:t> </a:t>
            </a:r>
            <a:r>
              <a:rPr lang="vi-VN" sz="1400" b="1" dirty="0" err="1"/>
              <a:t>việc</a:t>
            </a:r>
            <a:r>
              <a:rPr lang="vi-VN" sz="1400" b="1" dirty="0"/>
              <a:t> </a:t>
            </a:r>
            <a:r>
              <a:rPr lang="vi-VN" sz="1400" b="1" dirty="0" err="1"/>
              <a:t>sử</a:t>
            </a:r>
            <a:r>
              <a:rPr lang="vi-VN" sz="1400" b="1" dirty="0"/>
              <a:t> </a:t>
            </a:r>
            <a:r>
              <a:rPr lang="vi-VN" sz="1400" b="1" dirty="0" err="1"/>
              <a:t>dụng</a:t>
            </a:r>
            <a:r>
              <a:rPr lang="vi-VN" sz="1400" b="1" dirty="0"/>
              <a:t> </a:t>
            </a:r>
            <a:r>
              <a:rPr lang="vi-VN" sz="1400" b="1" dirty="0" err="1"/>
              <a:t>constructor</a:t>
            </a:r>
            <a:r>
              <a:rPr lang="vi-VN" sz="1400" b="1" dirty="0"/>
              <a:t> </a:t>
            </a:r>
            <a:r>
              <a:rPr lang="vi-VN" sz="1400" b="1" dirty="0" err="1"/>
              <a:t>dài</a:t>
            </a:r>
            <a:r>
              <a:rPr lang="vi-VN" sz="1400" b="1" dirty="0"/>
              <a:t> </a:t>
            </a:r>
            <a:r>
              <a:rPr lang="vi-VN" sz="1400" b="1" dirty="0" err="1"/>
              <a:t>dòng</a:t>
            </a:r>
            <a:r>
              <a:rPr lang="vi-VN" sz="1400" b="1" dirty="0"/>
              <a:t> (</a:t>
            </a:r>
            <a:r>
              <a:rPr lang="vi-VN" sz="1400" b="1" dirty="0" err="1"/>
              <a:t>Telescoping</a:t>
            </a:r>
            <a:r>
              <a:rPr lang="vi-VN" sz="1400" b="1" dirty="0"/>
              <a:t> </a:t>
            </a:r>
            <a:r>
              <a:rPr lang="vi-VN" sz="1400" b="1" dirty="0" err="1"/>
              <a:t>Constructor</a:t>
            </a:r>
            <a:r>
              <a:rPr lang="vi-VN" sz="1400" b="1" dirty="0"/>
              <a:t>)</a:t>
            </a:r>
            <a:r>
              <a:rPr lang="vi-VN" sz="1400" dirty="0"/>
              <a:t>: </a:t>
            </a:r>
            <a:r>
              <a:rPr lang="vi-VN" sz="1400" dirty="0" err="1"/>
              <a:t>Nếu</a:t>
            </a:r>
            <a:r>
              <a:rPr lang="vi-VN" sz="1400" dirty="0"/>
              <a:t> </a:t>
            </a:r>
            <a:r>
              <a:rPr lang="vi-VN" sz="1400" dirty="0" err="1"/>
              <a:t>đối</a:t>
            </a:r>
            <a:r>
              <a:rPr lang="vi-VN" sz="1400" dirty="0"/>
              <a:t> </a:t>
            </a:r>
            <a:r>
              <a:rPr lang="vi-VN" sz="1400" dirty="0" err="1"/>
              <a:t>tượng</a:t>
            </a:r>
            <a:r>
              <a:rPr lang="vi-VN" sz="1400" dirty="0"/>
              <a:t> </a:t>
            </a:r>
            <a:r>
              <a:rPr lang="vi-VN" sz="1400" dirty="0" err="1"/>
              <a:t>có</a:t>
            </a:r>
            <a:r>
              <a:rPr lang="vi-VN" sz="1400" dirty="0"/>
              <a:t> </a:t>
            </a:r>
            <a:r>
              <a:rPr lang="vi-VN" sz="1400" dirty="0" err="1"/>
              <a:t>nhiều</a:t>
            </a:r>
            <a:r>
              <a:rPr lang="vi-VN" sz="1400" dirty="0"/>
              <a:t> </a:t>
            </a:r>
            <a:r>
              <a:rPr lang="vi-VN" sz="1400" dirty="0" err="1"/>
              <a:t>biến</a:t>
            </a:r>
            <a:r>
              <a:rPr lang="vi-VN" sz="1400" dirty="0"/>
              <a:t> </a:t>
            </a:r>
            <a:r>
              <a:rPr lang="vi-VN" sz="1400" dirty="0" err="1"/>
              <a:t>thể</a:t>
            </a:r>
            <a:r>
              <a:rPr lang="vi-VN" sz="1400" dirty="0"/>
              <a:t>, </a:t>
            </a:r>
            <a:r>
              <a:rPr lang="vi-VN" sz="1400" dirty="0" err="1"/>
              <a:t>bạn</a:t>
            </a:r>
            <a:r>
              <a:rPr lang="vi-VN" sz="1400" dirty="0"/>
              <a:t> </a:t>
            </a:r>
            <a:r>
              <a:rPr lang="vi-VN" sz="1400" dirty="0" err="1"/>
              <a:t>sẽ</a:t>
            </a:r>
            <a:r>
              <a:rPr lang="vi-VN" sz="1400" dirty="0"/>
              <a:t> </a:t>
            </a:r>
            <a:r>
              <a:rPr lang="vi-VN" sz="1400" dirty="0" err="1"/>
              <a:t>cần</a:t>
            </a:r>
            <a:r>
              <a:rPr lang="vi-VN" sz="1400" dirty="0"/>
              <a:t> </a:t>
            </a:r>
            <a:r>
              <a:rPr lang="vi-VN" sz="1400" dirty="0" err="1"/>
              <a:t>các</a:t>
            </a:r>
            <a:r>
              <a:rPr lang="vi-VN" sz="1400" dirty="0"/>
              <a:t> </a:t>
            </a:r>
            <a:r>
              <a:rPr lang="vi-VN" sz="1400" dirty="0" err="1"/>
              <a:t>constructor</a:t>
            </a:r>
            <a:r>
              <a:rPr lang="vi-VN" sz="1400" dirty="0"/>
              <a:t> </a:t>
            </a:r>
            <a:r>
              <a:rPr lang="vi-VN" sz="1400" dirty="0" err="1"/>
              <a:t>với</a:t>
            </a:r>
            <a:r>
              <a:rPr lang="vi-VN" sz="1400" dirty="0"/>
              <a:t> </a:t>
            </a:r>
            <a:r>
              <a:rPr lang="vi-VN" sz="1400" dirty="0" err="1"/>
              <a:t>số</a:t>
            </a:r>
            <a:r>
              <a:rPr lang="vi-VN" sz="1400" dirty="0"/>
              <a:t> </a:t>
            </a:r>
            <a:r>
              <a:rPr lang="vi-VN" sz="1400" dirty="0" err="1"/>
              <a:t>lượng</a:t>
            </a:r>
            <a:r>
              <a:rPr lang="vi-VN" sz="1400" dirty="0"/>
              <a:t> tham </a:t>
            </a:r>
            <a:r>
              <a:rPr lang="vi-VN" sz="1400" dirty="0" err="1"/>
              <a:t>số</a:t>
            </a:r>
            <a:r>
              <a:rPr lang="vi-VN" sz="1400" dirty="0"/>
              <a:t> </a:t>
            </a:r>
            <a:r>
              <a:rPr lang="vi-VN" sz="1400" dirty="0" err="1"/>
              <a:t>khác</a:t>
            </a:r>
            <a:r>
              <a:rPr lang="vi-VN" sz="1400" dirty="0"/>
              <a:t> nhau, </a:t>
            </a:r>
            <a:r>
              <a:rPr lang="vi-VN" sz="1400" dirty="0" err="1"/>
              <a:t>dẫn</a:t>
            </a:r>
            <a:r>
              <a:rPr lang="vi-VN" sz="1400" dirty="0"/>
              <a:t> </a:t>
            </a:r>
            <a:r>
              <a:rPr lang="vi-VN" sz="1400" dirty="0" err="1"/>
              <a:t>đến</a:t>
            </a:r>
            <a:r>
              <a:rPr lang="vi-VN" sz="1400" dirty="0"/>
              <a:t> </a:t>
            </a:r>
            <a:r>
              <a:rPr lang="vi-VN" sz="1400" dirty="0" err="1"/>
              <a:t>việc</a:t>
            </a:r>
            <a:r>
              <a:rPr lang="vi-VN" sz="1400" dirty="0"/>
              <a:t> </a:t>
            </a:r>
            <a:r>
              <a:rPr lang="vi-VN" sz="1400" dirty="0" err="1"/>
              <a:t>phải</a:t>
            </a:r>
            <a:r>
              <a:rPr lang="vi-VN" sz="1400" dirty="0"/>
              <a:t> </a:t>
            </a:r>
            <a:r>
              <a:rPr lang="vi-VN" sz="1400" dirty="0" err="1"/>
              <a:t>viết</a:t>
            </a:r>
            <a:r>
              <a:rPr lang="vi-VN" sz="1400" dirty="0"/>
              <a:t> </a:t>
            </a:r>
            <a:r>
              <a:rPr lang="vi-VN" sz="1400" dirty="0" err="1"/>
              <a:t>nhiều</a:t>
            </a:r>
            <a:r>
              <a:rPr lang="vi-VN" sz="1400" dirty="0"/>
              <a:t> </a:t>
            </a:r>
            <a:r>
              <a:rPr lang="vi-VN" sz="1400" dirty="0" err="1"/>
              <a:t>constructor</a:t>
            </a:r>
            <a:r>
              <a:rPr lang="vi-VN" sz="1400" dirty="0"/>
              <a:t> </a:t>
            </a:r>
            <a:r>
              <a:rPr lang="vi-VN" sz="1400" dirty="0" err="1"/>
              <a:t>với</a:t>
            </a:r>
            <a:r>
              <a:rPr lang="vi-VN" sz="1400" dirty="0"/>
              <a:t> </a:t>
            </a:r>
            <a:r>
              <a:rPr lang="vi-VN" sz="1400" dirty="0" err="1"/>
              <a:t>nhiều</a:t>
            </a:r>
            <a:r>
              <a:rPr lang="vi-VN" sz="1400" dirty="0"/>
              <a:t> </a:t>
            </a:r>
            <a:r>
              <a:rPr lang="vi-VN" sz="1400" dirty="0" err="1"/>
              <a:t>dạng</a:t>
            </a:r>
            <a:r>
              <a:rPr lang="vi-VN" sz="1400" dirty="0"/>
              <a:t> </a:t>
            </a:r>
            <a:r>
              <a:rPr lang="vi-VN" sz="1400" dirty="0" err="1"/>
              <a:t>khác</a:t>
            </a:r>
            <a:r>
              <a:rPr lang="vi-VN" sz="1400" dirty="0"/>
              <a:t> nhau (</a:t>
            </a:r>
            <a:r>
              <a:rPr lang="vi-VN" sz="1400" dirty="0" err="1"/>
              <a:t>telescoping</a:t>
            </a:r>
            <a:r>
              <a:rPr lang="vi-VN" sz="1400" dirty="0"/>
              <a:t> </a:t>
            </a:r>
            <a:r>
              <a:rPr lang="vi-VN" sz="1400" dirty="0" err="1"/>
              <a:t>constructor</a:t>
            </a:r>
            <a:r>
              <a:rPr lang="vi-VN" sz="1400" dirty="0"/>
              <a:t>). </a:t>
            </a:r>
            <a:r>
              <a:rPr lang="vi-VN" sz="1400" dirty="0" err="1"/>
              <a:t>Điều</a:t>
            </a:r>
            <a:r>
              <a:rPr lang="vi-VN" sz="1400" dirty="0"/>
              <a:t> </a:t>
            </a:r>
            <a:r>
              <a:rPr lang="vi-VN" sz="1400" dirty="0" err="1"/>
              <a:t>này</a:t>
            </a:r>
            <a:r>
              <a:rPr lang="vi-VN" sz="1400" dirty="0"/>
              <a:t> </a:t>
            </a:r>
            <a:r>
              <a:rPr lang="vi-VN" sz="1400" dirty="0" err="1"/>
              <a:t>làm</a:t>
            </a:r>
            <a:r>
              <a:rPr lang="vi-VN" sz="1400" dirty="0"/>
              <a:t> </a:t>
            </a:r>
            <a:r>
              <a:rPr lang="vi-VN" sz="1400" dirty="0" err="1"/>
              <a:t>code</a:t>
            </a:r>
            <a:r>
              <a:rPr lang="vi-VN" sz="1400" dirty="0"/>
              <a:t> </a:t>
            </a:r>
            <a:r>
              <a:rPr lang="vi-VN" sz="1400" dirty="0" err="1"/>
              <a:t>khó</a:t>
            </a:r>
            <a:r>
              <a:rPr lang="vi-VN" sz="1400" dirty="0"/>
              <a:t> </a:t>
            </a:r>
            <a:r>
              <a:rPr lang="vi-VN" sz="1400" dirty="0" err="1"/>
              <a:t>bảo</a:t>
            </a:r>
            <a:r>
              <a:rPr lang="vi-VN" sz="1400" dirty="0"/>
              <a:t> </a:t>
            </a:r>
            <a:r>
              <a:rPr lang="vi-VN" sz="1400" dirty="0" err="1"/>
              <a:t>trì</a:t>
            </a:r>
            <a:r>
              <a:rPr lang="vi-VN" sz="1400" dirty="0"/>
              <a:t>. </a:t>
            </a:r>
            <a:r>
              <a:rPr lang="vi-VN" sz="1400" dirty="0" err="1"/>
              <a:t>Builder</a:t>
            </a:r>
            <a:r>
              <a:rPr lang="vi-VN" sz="1400" dirty="0"/>
              <a:t> </a:t>
            </a:r>
            <a:r>
              <a:rPr lang="vi-VN" sz="1400" dirty="0" err="1"/>
              <a:t>pattern</a:t>
            </a:r>
            <a:r>
              <a:rPr lang="vi-VN" sz="1400" dirty="0"/>
              <a:t> </a:t>
            </a:r>
            <a:r>
              <a:rPr lang="vi-VN" sz="1400" dirty="0" err="1"/>
              <a:t>giúp</a:t>
            </a:r>
            <a:r>
              <a:rPr lang="vi-VN" sz="1400" dirty="0"/>
              <a:t> </a:t>
            </a:r>
            <a:r>
              <a:rPr lang="vi-VN" sz="1400" dirty="0" err="1"/>
              <a:t>bạn</a:t>
            </a:r>
            <a:r>
              <a:rPr lang="vi-VN" sz="1400" dirty="0"/>
              <a:t> </a:t>
            </a:r>
            <a:r>
              <a:rPr lang="vi-VN" sz="1400" dirty="0" err="1"/>
              <a:t>tránh</a:t>
            </a:r>
            <a:r>
              <a:rPr lang="vi-VN" sz="1400" dirty="0"/>
              <a:t> </a:t>
            </a:r>
            <a:r>
              <a:rPr lang="vi-VN" sz="1400" dirty="0" err="1"/>
              <a:t>việc</a:t>
            </a:r>
            <a:r>
              <a:rPr lang="vi-VN" sz="1400" dirty="0"/>
              <a:t> </a:t>
            </a:r>
            <a:r>
              <a:rPr lang="vi-VN" sz="1400" dirty="0" err="1"/>
              <a:t>phải</a:t>
            </a:r>
            <a:r>
              <a:rPr lang="vi-VN" sz="1400" dirty="0"/>
              <a:t> </a:t>
            </a:r>
            <a:r>
              <a:rPr lang="vi-VN" sz="1400" dirty="0" err="1"/>
              <a:t>sử</a:t>
            </a:r>
            <a:r>
              <a:rPr lang="vi-VN" sz="1400" dirty="0"/>
              <a:t> </a:t>
            </a:r>
            <a:r>
              <a:rPr lang="vi-VN" sz="1400" dirty="0" err="1"/>
              <a:t>dụng</a:t>
            </a:r>
            <a:r>
              <a:rPr lang="vi-VN" sz="1400" dirty="0"/>
              <a:t> </a:t>
            </a:r>
            <a:r>
              <a:rPr lang="vi-VN" sz="1400" dirty="0" err="1"/>
              <a:t>nhiều</a:t>
            </a:r>
            <a:r>
              <a:rPr lang="vi-VN" sz="1400" dirty="0"/>
              <a:t> </a:t>
            </a:r>
            <a:r>
              <a:rPr lang="vi-VN" sz="1400" dirty="0" err="1"/>
              <a:t>constructor</a:t>
            </a:r>
            <a:r>
              <a:rPr lang="vi-VN" sz="1400" dirty="0"/>
              <a:t> </a:t>
            </a:r>
            <a:r>
              <a:rPr lang="vi-VN" sz="1400" dirty="0" err="1"/>
              <a:t>và</a:t>
            </a:r>
            <a:r>
              <a:rPr lang="vi-VN" sz="1400" dirty="0"/>
              <a:t> cho </a:t>
            </a:r>
            <a:r>
              <a:rPr lang="vi-VN" sz="1400" dirty="0" err="1"/>
              <a:t>phép</a:t>
            </a:r>
            <a:r>
              <a:rPr lang="vi-VN" sz="1400" dirty="0"/>
              <a:t> </a:t>
            </a:r>
            <a:r>
              <a:rPr lang="vi-VN" sz="1400" dirty="0" err="1"/>
              <a:t>cấu</a:t>
            </a:r>
            <a:r>
              <a:rPr lang="vi-VN" sz="1400" dirty="0"/>
              <a:t> </a:t>
            </a:r>
            <a:r>
              <a:rPr lang="vi-VN" sz="1400" dirty="0" err="1"/>
              <a:t>hình</a:t>
            </a:r>
            <a:r>
              <a:rPr lang="vi-VN" sz="1400" dirty="0"/>
              <a:t> </a:t>
            </a:r>
            <a:r>
              <a:rPr lang="vi-VN" sz="1400" dirty="0" err="1"/>
              <a:t>từng</a:t>
            </a:r>
            <a:r>
              <a:rPr lang="vi-VN" sz="1400" dirty="0"/>
              <a:t> </a:t>
            </a:r>
            <a:r>
              <a:rPr lang="vi-VN" sz="1400" dirty="0" err="1"/>
              <a:t>phần</a:t>
            </a:r>
            <a:r>
              <a:rPr lang="vi-VN" sz="1400" dirty="0"/>
              <a:t> </a:t>
            </a:r>
            <a:r>
              <a:rPr lang="vi-VN" sz="1400" dirty="0" err="1"/>
              <a:t>của</a:t>
            </a:r>
            <a:r>
              <a:rPr lang="vi-VN" sz="1400" dirty="0"/>
              <a:t> </a:t>
            </a:r>
            <a:r>
              <a:rPr lang="vi-VN" sz="1400" dirty="0" err="1"/>
              <a:t>đối</a:t>
            </a:r>
            <a:r>
              <a:rPr lang="vi-VN" sz="1400" dirty="0"/>
              <a:t> </a:t>
            </a:r>
            <a:r>
              <a:rPr lang="vi-VN" sz="1400" dirty="0" err="1"/>
              <a:t>tượng</a:t>
            </a:r>
            <a:r>
              <a:rPr lang="vi-VN" sz="1400" dirty="0"/>
              <a:t> theo </a:t>
            </a:r>
            <a:r>
              <a:rPr lang="vi-VN" sz="1400" dirty="0" err="1"/>
              <a:t>cách</a:t>
            </a:r>
            <a:r>
              <a:rPr lang="vi-VN" sz="1400" dirty="0"/>
              <a:t> </a:t>
            </a:r>
            <a:r>
              <a:rPr lang="vi-VN" sz="1400" dirty="0" err="1"/>
              <a:t>rõ</a:t>
            </a:r>
            <a:r>
              <a:rPr lang="vi-VN" sz="1400" dirty="0"/>
              <a:t> </a:t>
            </a:r>
            <a:r>
              <a:rPr lang="vi-VN" sz="1400" dirty="0" err="1"/>
              <a:t>ràng</a:t>
            </a:r>
            <a:r>
              <a:rPr lang="vi-VN" sz="1400" dirty="0"/>
              <a:t>.</a:t>
            </a:r>
          </a:p>
          <a:p>
            <a:pPr>
              <a:buFont typeface="+mj-lt"/>
              <a:buAutoNum type="arabicPeriod"/>
            </a:pPr>
            <a:r>
              <a:rPr lang="vi-VN" sz="1400" b="1" dirty="0" err="1"/>
              <a:t>Cải</a:t>
            </a:r>
            <a:r>
              <a:rPr lang="vi-VN" sz="1400" b="1" dirty="0"/>
              <a:t> </a:t>
            </a:r>
            <a:r>
              <a:rPr lang="vi-VN" sz="1400" b="1" dirty="0" err="1"/>
              <a:t>thiện</a:t>
            </a:r>
            <a:r>
              <a:rPr lang="vi-VN" sz="1400" b="1" dirty="0"/>
              <a:t> </a:t>
            </a:r>
            <a:r>
              <a:rPr lang="vi-VN" sz="1400" b="1" dirty="0" err="1"/>
              <a:t>khả</a:t>
            </a:r>
            <a:r>
              <a:rPr lang="vi-VN" sz="1400" b="1" dirty="0"/>
              <a:t> năng </a:t>
            </a:r>
            <a:r>
              <a:rPr lang="vi-VN" sz="1400" b="1" dirty="0" err="1"/>
              <a:t>đọc</a:t>
            </a:r>
            <a:r>
              <a:rPr lang="vi-VN" sz="1400" b="1" dirty="0"/>
              <a:t> </a:t>
            </a:r>
            <a:r>
              <a:rPr lang="vi-VN" sz="1400" b="1" dirty="0" err="1"/>
              <a:t>code</a:t>
            </a:r>
            <a:r>
              <a:rPr lang="vi-VN" sz="1400" dirty="0"/>
              <a:t>: </a:t>
            </a:r>
            <a:r>
              <a:rPr lang="vi-VN" sz="1400" dirty="0" err="1"/>
              <a:t>Với</a:t>
            </a:r>
            <a:r>
              <a:rPr lang="vi-VN" sz="1400" dirty="0"/>
              <a:t> </a:t>
            </a:r>
            <a:r>
              <a:rPr lang="vi-VN" sz="1400" dirty="0" err="1"/>
              <a:t>Builder</a:t>
            </a:r>
            <a:r>
              <a:rPr lang="vi-VN" sz="1400" dirty="0"/>
              <a:t> </a:t>
            </a:r>
            <a:r>
              <a:rPr lang="vi-VN" sz="1400" dirty="0" err="1"/>
              <a:t>pattern</a:t>
            </a:r>
            <a:r>
              <a:rPr lang="vi-VN" sz="1400" dirty="0"/>
              <a:t>, </a:t>
            </a:r>
            <a:r>
              <a:rPr lang="vi-VN" sz="1400" dirty="0" err="1"/>
              <a:t>bạn</a:t>
            </a:r>
            <a:r>
              <a:rPr lang="vi-VN" sz="1400" dirty="0"/>
              <a:t> </a:t>
            </a:r>
            <a:r>
              <a:rPr lang="vi-VN" sz="1400" dirty="0" err="1"/>
              <a:t>có</a:t>
            </a:r>
            <a:r>
              <a:rPr lang="vi-VN" sz="1400" dirty="0"/>
              <a:t> </a:t>
            </a:r>
            <a:r>
              <a:rPr lang="vi-VN" sz="1400" dirty="0" err="1"/>
              <a:t>thể</a:t>
            </a:r>
            <a:r>
              <a:rPr lang="vi-VN" sz="1400" dirty="0"/>
              <a:t> </a:t>
            </a:r>
            <a:r>
              <a:rPr lang="vi-VN" sz="1400" dirty="0" err="1"/>
              <a:t>thiết</a:t>
            </a:r>
            <a:r>
              <a:rPr lang="vi-VN" sz="1400" dirty="0"/>
              <a:t> </a:t>
            </a:r>
            <a:r>
              <a:rPr lang="vi-VN" sz="1400" dirty="0" err="1"/>
              <a:t>lập</a:t>
            </a:r>
            <a:r>
              <a:rPr lang="vi-VN" sz="1400" dirty="0"/>
              <a:t> </a:t>
            </a:r>
            <a:r>
              <a:rPr lang="vi-VN" sz="1400" dirty="0" err="1"/>
              <a:t>các</a:t>
            </a:r>
            <a:r>
              <a:rPr lang="vi-VN" sz="1400" dirty="0"/>
              <a:t> </a:t>
            </a:r>
            <a:r>
              <a:rPr lang="vi-VN" sz="1400" dirty="0" err="1"/>
              <a:t>thuộc</a:t>
            </a:r>
            <a:r>
              <a:rPr lang="vi-VN" sz="1400" dirty="0"/>
              <a:t> </a:t>
            </a:r>
            <a:r>
              <a:rPr lang="vi-VN" sz="1400" dirty="0" err="1"/>
              <a:t>tính</a:t>
            </a:r>
            <a:r>
              <a:rPr lang="vi-VN" sz="1400" dirty="0"/>
              <a:t> </a:t>
            </a:r>
            <a:r>
              <a:rPr lang="vi-VN" sz="1400" dirty="0" err="1"/>
              <a:t>từng</a:t>
            </a:r>
            <a:r>
              <a:rPr lang="vi-VN" sz="1400" dirty="0"/>
              <a:t> </a:t>
            </a:r>
            <a:r>
              <a:rPr lang="vi-VN" sz="1400" dirty="0" err="1"/>
              <a:t>bước</a:t>
            </a:r>
            <a:r>
              <a:rPr lang="vi-VN" sz="1400" dirty="0"/>
              <a:t> </a:t>
            </a:r>
            <a:r>
              <a:rPr lang="vi-VN" sz="1400" dirty="0" err="1"/>
              <a:t>và</a:t>
            </a:r>
            <a:r>
              <a:rPr lang="vi-VN" sz="1400" dirty="0"/>
              <a:t> </a:t>
            </a:r>
            <a:r>
              <a:rPr lang="vi-VN" sz="1400" dirty="0" err="1"/>
              <a:t>đặt</a:t>
            </a:r>
            <a:r>
              <a:rPr lang="vi-VN" sz="1400" dirty="0"/>
              <a:t> tên </a:t>
            </a:r>
            <a:r>
              <a:rPr lang="vi-VN" sz="1400" dirty="0" err="1"/>
              <a:t>các</a:t>
            </a:r>
            <a:r>
              <a:rPr lang="vi-VN" sz="1400" dirty="0"/>
              <a:t> phương </a:t>
            </a:r>
            <a:r>
              <a:rPr lang="vi-VN" sz="1400" dirty="0" err="1"/>
              <a:t>thức</a:t>
            </a:r>
            <a:r>
              <a:rPr lang="vi-VN" sz="1400" dirty="0"/>
              <a:t> </a:t>
            </a:r>
            <a:r>
              <a:rPr lang="vi-VN" sz="1400" dirty="0" err="1"/>
              <a:t>rõ</a:t>
            </a:r>
            <a:r>
              <a:rPr lang="vi-VN" sz="1400" dirty="0"/>
              <a:t> </a:t>
            </a:r>
            <a:r>
              <a:rPr lang="vi-VN" sz="1400" dirty="0" err="1"/>
              <a:t>ràng</a:t>
            </a:r>
            <a:r>
              <a:rPr lang="vi-VN" sz="1400" dirty="0"/>
              <a:t>, </a:t>
            </a:r>
            <a:r>
              <a:rPr lang="vi-VN" sz="1400" dirty="0" err="1"/>
              <a:t>giúp</a:t>
            </a:r>
            <a:r>
              <a:rPr lang="vi-VN" sz="1400" dirty="0"/>
              <a:t> </a:t>
            </a:r>
            <a:r>
              <a:rPr lang="vi-VN" sz="1400" dirty="0" err="1"/>
              <a:t>mã</a:t>
            </a:r>
            <a:r>
              <a:rPr lang="vi-VN" sz="1400" dirty="0"/>
              <a:t> </a:t>
            </a:r>
            <a:r>
              <a:rPr lang="vi-VN" sz="1400" dirty="0" err="1"/>
              <a:t>dễ</a:t>
            </a:r>
            <a:r>
              <a:rPr lang="vi-VN" sz="1400" dirty="0"/>
              <a:t> </a:t>
            </a:r>
            <a:r>
              <a:rPr lang="vi-VN" sz="1400" dirty="0" err="1"/>
              <a:t>hiểu</a:t>
            </a:r>
            <a:r>
              <a:rPr lang="vi-VN" sz="1400" dirty="0"/>
              <a:t> hơn so </a:t>
            </a:r>
            <a:r>
              <a:rPr lang="vi-VN" sz="1400" dirty="0" err="1"/>
              <a:t>với</a:t>
            </a:r>
            <a:r>
              <a:rPr lang="vi-VN" sz="1400" dirty="0"/>
              <a:t> </a:t>
            </a:r>
            <a:r>
              <a:rPr lang="vi-VN" sz="1400" dirty="0" err="1"/>
              <a:t>việc</a:t>
            </a:r>
            <a:r>
              <a:rPr lang="vi-VN" sz="1400" dirty="0"/>
              <a:t> </a:t>
            </a:r>
            <a:r>
              <a:rPr lang="vi-VN" sz="1400" dirty="0" err="1"/>
              <a:t>truyền</a:t>
            </a:r>
            <a:r>
              <a:rPr lang="vi-VN" sz="1400" dirty="0"/>
              <a:t> </a:t>
            </a:r>
            <a:r>
              <a:rPr lang="vi-VN" sz="1400" dirty="0" err="1"/>
              <a:t>hàng</a:t>
            </a:r>
            <a:r>
              <a:rPr lang="vi-VN" sz="1400" dirty="0"/>
              <a:t> </a:t>
            </a:r>
            <a:r>
              <a:rPr lang="vi-VN" sz="1400" dirty="0" err="1"/>
              <a:t>loạt</a:t>
            </a:r>
            <a:r>
              <a:rPr lang="vi-VN" sz="1400" dirty="0"/>
              <a:t> tham </a:t>
            </a:r>
            <a:r>
              <a:rPr lang="vi-VN" sz="1400" dirty="0" err="1"/>
              <a:t>số</a:t>
            </a:r>
            <a:r>
              <a:rPr lang="vi-VN" sz="1400" dirty="0"/>
              <a:t> </a:t>
            </a:r>
            <a:r>
              <a:rPr lang="vi-VN" sz="1400" dirty="0" err="1"/>
              <a:t>vào</a:t>
            </a:r>
            <a:r>
              <a:rPr lang="vi-VN" sz="1400" dirty="0"/>
              <a:t> </a:t>
            </a:r>
            <a:r>
              <a:rPr lang="vi-VN" sz="1400" dirty="0" err="1"/>
              <a:t>constructor</a:t>
            </a:r>
            <a:r>
              <a:rPr lang="vi-VN" sz="1400" dirty="0"/>
              <a:t> </a:t>
            </a:r>
            <a:r>
              <a:rPr lang="vi-VN" sz="1400" dirty="0" err="1"/>
              <a:t>hoặc</a:t>
            </a:r>
            <a:r>
              <a:rPr lang="vi-VN" sz="1400" dirty="0"/>
              <a:t> </a:t>
            </a:r>
            <a:r>
              <a:rPr lang="vi-VN" sz="1400" dirty="0" err="1"/>
              <a:t>dùng</a:t>
            </a:r>
            <a:r>
              <a:rPr lang="vi-VN" sz="1400" dirty="0"/>
              <a:t> </a:t>
            </a:r>
            <a:r>
              <a:rPr lang="vi-VN" sz="1400" dirty="0" err="1"/>
              <a:t>nhiều</a:t>
            </a:r>
            <a:r>
              <a:rPr lang="vi-VN" sz="1400" dirty="0"/>
              <a:t> </a:t>
            </a:r>
            <a:r>
              <a:rPr lang="vi-VN" sz="1400" dirty="0" err="1"/>
              <a:t>setter</a:t>
            </a:r>
            <a:r>
              <a:rPr lang="vi-VN" sz="1400" dirty="0"/>
              <a:t>.</a:t>
            </a:r>
          </a:p>
          <a:p>
            <a:pPr>
              <a:buFont typeface="+mj-lt"/>
              <a:buAutoNum type="arabicPeriod"/>
            </a:pPr>
            <a:r>
              <a:rPr lang="vi-VN" sz="1400" b="1" dirty="0" err="1"/>
              <a:t>Đối</a:t>
            </a:r>
            <a:r>
              <a:rPr lang="vi-VN" sz="1400" b="1" dirty="0"/>
              <a:t> </a:t>
            </a:r>
            <a:r>
              <a:rPr lang="vi-VN" sz="1400" b="1" dirty="0" err="1"/>
              <a:t>tượng</a:t>
            </a:r>
            <a:r>
              <a:rPr lang="vi-VN" sz="1400" b="1" dirty="0"/>
              <a:t> </a:t>
            </a:r>
            <a:r>
              <a:rPr lang="vi-VN" sz="1400" b="1" dirty="0" err="1"/>
              <a:t>phức</a:t>
            </a:r>
            <a:r>
              <a:rPr lang="vi-VN" sz="1400" b="1" dirty="0"/>
              <a:t> </a:t>
            </a:r>
            <a:r>
              <a:rPr lang="vi-VN" sz="1400" b="1" dirty="0" err="1"/>
              <a:t>tạp</a:t>
            </a:r>
            <a:r>
              <a:rPr lang="vi-VN" sz="1400" b="1" dirty="0"/>
              <a:t> </a:t>
            </a:r>
            <a:r>
              <a:rPr lang="vi-VN" sz="1400" b="1" dirty="0" err="1"/>
              <a:t>cần</a:t>
            </a:r>
            <a:r>
              <a:rPr lang="vi-VN" sz="1400" b="1" dirty="0"/>
              <a:t> </a:t>
            </a:r>
            <a:r>
              <a:rPr lang="vi-VN" sz="1400" b="1" dirty="0" err="1"/>
              <a:t>được</a:t>
            </a:r>
            <a:r>
              <a:rPr lang="vi-VN" sz="1400" b="1" dirty="0"/>
              <a:t> xây </a:t>
            </a:r>
            <a:r>
              <a:rPr lang="vi-VN" sz="1400" b="1" dirty="0" err="1"/>
              <a:t>dựng</a:t>
            </a:r>
            <a:r>
              <a:rPr lang="vi-VN" sz="1400" b="1" dirty="0"/>
              <a:t> theo </a:t>
            </a:r>
            <a:r>
              <a:rPr lang="vi-VN" sz="1400" b="1" dirty="0" err="1"/>
              <a:t>từng</a:t>
            </a:r>
            <a:r>
              <a:rPr lang="vi-VN" sz="1400" b="1" dirty="0"/>
              <a:t> </a:t>
            </a:r>
            <a:r>
              <a:rPr lang="vi-VN" sz="1400" b="1" dirty="0" err="1"/>
              <a:t>bước</a:t>
            </a:r>
            <a:r>
              <a:rPr lang="vi-VN" sz="1400" dirty="0"/>
              <a:t>: Trong </a:t>
            </a:r>
            <a:r>
              <a:rPr lang="vi-VN" sz="1400" dirty="0" err="1"/>
              <a:t>một</a:t>
            </a:r>
            <a:r>
              <a:rPr lang="vi-VN" sz="1400" dirty="0"/>
              <a:t> </a:t>
            </a:r>
            <a:r>
              <a:rPr lang="vi-VN" sz="1400" dirty="0" err="1"/>
              <a:t>số</a:t>
            </a:r>
            <a:r>
              <a:rPr lang="vi-VN" sz="1400" dirty="0"/>
              <a:t> </a:t>
            </a:r>
            <a:r>
              <a:rPr lang="vi-VN" sz="1400" dirty="0" err="1"/>
              <a:t>trường</a:t>
            </a:r>
            <a:r>
              <a:rPr lang="vi-VN" sz="1400" dirty="0"/>
              <a:t> </a:t>
            </a:r>
            <a:r>
              <a:rPr lang="vi-VN" sz="1400" dirty="0" err="1"/>
              <a:t>hợp</a:t>
            </a:r>
            <a:r>
              <a:rPr lang="vi-VN" sz="1400" dirty="0"/>
              <a:t>, </a:t>
            </a:r>
            <a:r>
              <a:rPr lang="vi-VN" sz="1400" dirty="0" err="1"/>
              <a:t>việc</a:t>
            </a:r>
            <a:r>
              <a:rPr lang="vi-VN" sz="1400" dirty="0"/>
              <a:t> </a:t>
            </a:r>
            <a:r>
              <a:rPr lang="vi-VN" sz="1400" dirty="0" err="1"/>
              <a:t>tạo</a:t>
            </a:r>
            <a:r>
              <a:rPr lang="vi-VN" sz="1400" dirty="0"/>
              <a:t> </a:t>
            </a:r>
            <a:r>
              <a:rPr lang="vi-VN" sz="1400" dirty="0" err="1"/>
              <a:t>đối</a:t>
            </a:r>
            <a:r>
              <a:rPr lang="vi-VN" sz="1400" dirty="0"/>
              <a:t> </a:t>
            </a:r>
            <a:r>
              <a:rPr lang="vi-VN" sz="1400" dirty="0" err="1"/>
              <a:t>tượng</a:t>
            </a:r>
            <a:r>
              <a:rPr lang="vi-VN" sz="1400" dirty="0"/>
              <a:t> yêu </a:t>
            </a:r>
            <a:r>
              <a:rPr lang="vi-VN" sz="1400" dirty="0" err="1"/>
              <a:t>cầu</a:t>
            </a:r>
            <a:r>
              <a:rPr lang="vi-VN" sz="1400" dirty="0"/>
              <a:t> </a:t>
            </a:r>
            <a:r>
              <a:rPr lang="vi-VN" sz="1400" dirty="0" err="1"/>
              <a:t>thực</a:t>
            </a:r>
            <a:r>
              <a:rPr lang="vi-VN" sz="1400" dirty="0"/>
              <a:t> </a:t>
            </a:r>
            <a:r>
              <a:rPr lang="vi-VN" sz="1400" dirty="0" err="1"/>
              <a:t>hiện</a:t>
            </a:r>
            <a:r>
              <a:rPr lang="vi-VN" sz="1400" dirty="0"/>
              <a:t> </a:t>
            </a:r>
            <a:r>
              <a:rPr lang="vi-VN" sz="1400" dirty="0" err="1"/>
              <a:t>nhiều</a:t>
            </a:r>
            <a:r>
              <a:rPr lang="vi-VN" sz="1400" dirty="0"/>
              <a:t> </a:t>
            </a:r>
            <a:r>
              <a:rPr lang="vi-VN" sz="1400" dirty="0" err="1"/>
              <a:t>bước</a:t>
            </a:r>
            <a:r>
              <a:rPr lang="vi-VN" sz="1400" dirty="0"/>
              <a:t> </a:t>
            </a:r>
            <a:r>
              <a:rPr lang="vi-VN" sz="1400" dirty="0" err="1"/>
              <a:t>hoặc</a:t>
            </a:r>
            <a:r>
              <a:rPr lang="vi-VN" sz="1400" dirty="0"/>
              <a:t> </a:t>
            </a:r>
            <a:r>
              <a:rPr lang="vi-VN" sz="1400" dirty="0" err="1"/>
              <a:t>tính</a:t>
            </a:r>
            <a:r>
              <a:rPr lang="vi-VN" sz="1400" dirty="0"/>
              <a:t> </a:t>
            </a:r>
            <a:r>
              <a:rPr lang="vi-VN" sz="1400" dirty="0" err="1"/>
              <a:t>toán</a:t>
            </a:r>
            <a:r>
              <a:rPr lang="vi-VN" sz="1400" dirty="0"/>
              <a:t> trung gian. </a:t>
            </a:r>
            <a:r>
              <a:rPr lang="vi-VN" sz="1400" dirty="0" err="1"/>
              <a:t>Builder</a:t>
            </a:r>
            <a:r>
              <a:rPr lang="vi-VN" sz="1400" dirty="0"/>
              <a:t> </a:t>
            </a:r>
            <a:r>
              <a:rPr lang="vi-VN" sz="1400" dirty="0" err="1"/>
              <a:t>pattern</a:t>
            </a:r>
            <a:r>
              <a:rPr lang="vi-VN" sz="1400" dirty="0"/>
              <a:t> cho </a:t>
            </a:r>
            <a:r>
              <a:rPr lang="vi-VN" sz="1400" dirty="0" err="1"/>
              <a:t>phép</a:t>
            </a:r>
            <a:r>
              <a:rPr lang="vi-VN" sz="1400" dirty="0"/>
              <a:t> xây </a:t>
            </a:r>
            <a:r>
              <a:rPr lang="vi-VN" sz="1400" dirty="0" err="1"/>
              <a:t>dựng</a:t>
            </a:r>
            <a:r>
              <a:rPr lang="vi-VN" sz="1400" dirty="0"/>
              <a:t> </a:t>
            </a:r>
            <a:r>
              <a:rPr lang="vi-VN" sz="1400" dirty="0" err="1"/>
              <a:t>từng</a:t>
            </a:r>
            <a:r>
              <a:rPr lang="vi-VN" sz="1400" dirty="0"/>
              <a:t> </a:t>
            </a:r>
            <a:r>
              <a:rPr lang="vi-VN" sz="1400" dirty="0" err="1"/>
              <a:t>phần</a:t>
            </a:r>
            <a:r>
              <a:rPr lang="vi-VN" sz="1400" dirty="0"/>
              <a:t> </a:t>
            </a:r>
            <a:r>
              <a:rPr lang="vi-VN" sz="1400" dirty="0" err="1"/>
              <a:t>của</a:t>
            </a:r>
            <a:r>
              <a:rPr lang="vi-VN" sz="1400" dirty="0"/>
              <a:t> </a:t>
            </a:r>
            <a:r>
              <a:rPr lang="vi-VN" sz="1400" dirty="0" err="1"/>
              <a:t>đối</a:t>
            </a:r>
            <a:r>
              <a:rPr lang="vi-VN" sz="1400" dirty="0"/>
              <a:t> </a:t>
            </a:r>
            <a:r>
              <a:rPr lang="vi-VN" sz="1400" dirty="0" err="1"/>
              <a:t>tượng</a:t>
            </a:r>
            <a:r>
              <a:rPr lang="vi-VN" sz="1400" dirty="0"/>
              <a:t> theo </a:t>
            </a:r>
            <a:r>
              <a:rPr lang="vi-VN" sz="1400" dirty="0" err="1"/>
              <a:t>một</a:t>
            </a:r>
            <a:r>
              <a:rPr lang="vi-VN" sz="1400" dirty="0"/>
              <a:t> </a:t>
            </a:r>
            <a:r>
              <a:rPr lang="vi-VN" sz="1400" dirty="0" err="1"/>
              <a:t>trình</a:t>
            </a:r>
            <a:r>
              <a:rPr lang="vi-VN" sz="1400" dirty="0"/>
              <a:t> </a:t>
            </a:r>
            <a:r>
              <a:rPr lang="vi-VN" sz="1400" dirty="0" err="1"/>
              <a:t>tự</a:t>
            </a:r>
            <a:r>
              <a:rPr lang="vi-VN" sz="1400" dirty="0"/>
              <a:t> </a:t>
            </a:r>
            <a:r>
              <a:rPr lang="vi-VN" sz="1400" dirty="0" err="1"/>
              <a:t>rõ</a:t>
            </a:r>
            <a:r>
              <a:rPr lang="vi-VN" sz="1400" dirty="0"/>
              <a:t> </a:t>
            </a:r>
            <a:r>
              <a:rPr lang="vi-VN" sz="1400" dirty="0" err="1"/>
              <a:t>ràng</a:t>
            </a:r>
            <a:r>
              <a:rPr lang="vi-VN" sz="1400" dirty="0"/>
              <a:t>, </a:t>
            </a:r>
            <a:r>
              <a:rPr lang="vi-VN" sz="1400" dirty="0" err="1"/>
              <a:t>đảm</a:t>
            </a:r>
            <a:r>
              <a:rPr lang="vi-VN" sz="1400" dirty="0"/>
              <a:t> </a:t>
            </a:r>
            <a:r>
              <a:rPr lang="vi-VN" sz="1400" dirty="0" err="1"/>
              <a:t>bảo</a:t>
            </a:r>
            <a:r>
              <a:rPr lang="vi-VN" sz="1400" dirty="0"/>
              <a:t> </a:t>
            </a:r>
            <a:r>
              <a:rPr lang="vi-VN" sz="1400" dirty="0" err="1"/>
              <a:t>tính</a:t>
            </a:r>
            <a:r>
              <a:rPr lang="vi-VN" sz="1400" dirty="0"/>
              <a:t> </a:t>
            </a:r>
            <a:r>
              <a:rPr lang="vi-VN" sz="1400" dirty="0" err="1"/>
              <a:t>nhất</a:t>
            </a:r>
            <a:r>
              <a:rPr lang="vi-VN" sz="1400" dirty="0"/>
              <a:t> </a:t>
            </a:r>
            <a:r>
              <a:rPr lang="vi-VN" sz="1400" dirty="0" err="1"/>
              <a:t>quán</a:t>
            </a:r>
            <a:r>
              <a:rPr lang="vi-VN" sz="1400" dirty="0"/>
              <a:t> </a:t>
            </a:r>
            <a:r>
              <a:rPr lang="vi-VN" sz="1400" dirty="0" err="1"/>
              <a:t>và</a:t>
            </a:r>
            <a:r>
              <a:rPr lang="vi-VN" sz="1400" dirty="0"/>
              <a:t> </a:t>
            </a:r>
            <a:r>
              <a:rPr lang="vi-VN" sz="1400" dirty="0" err="1"/>
              <a:t>đúng</a:t>
            </a:r>
            <a:r>
              <a:rPr lang="vi-VN" sz="1400" dirty="0"/>
              <a:t> </a:t>
            </a:r>
            <a:r>
              <a:rPr lang="vi-VN" sz="1400" dirty="0" err="1"/>
              <a:t>thứ</a:t>
            </a:r>
            <a:r>
              <a:rPr lang="vi-VN" sz="1400" dirty="0"/>
              <a:t> </a:t>
            </a:r>
            <a:r>
              <a:rPr lang="vi-VN" sz="1400" dirty="0" err="1"/>
              <a:t>tự</a:t>
            </a:r>
            <a:r>
              <a:rPr lang="vi-VN" sz="1400" dirty="0"/>
              <a:t>.</a:t>
            </a:r>
          </a:p>
          <a:p>
            <a:pPr>
              <a:buFont typeface="+mj-lt"/>
              <a:buAutoNum type="arabicPeriod"/>
            </a:pPr>
            <a:r>
              <a:rPr lang="vi-VN" sz="1400" b="1" dirty="0" err="1"/>
              <a:t>Giảm</a:t>
            </a:r>
            <a:r>
              <a:rPr lang="vi-VN" sz="1400" b="1" dirty="0"/>
              <a:t> </a:t>
            </a:r>
            <a:r>
              <a:rPr lang="vi-VN" sz="1400" b="1" dirty="0" err="1"/>
              <a:t>thiểu</a:t>
            </a:r>
            <a:r>
              <a:rPr lang="vi-VN" sz="1400" b="1" dirty="0"/>
              <a:t> </a:t>
            </a:r>
            <a:r>
              <a:rPr lang="vi-VN" sz="1400" b="1" dirty="0" err="1"/>
              <a:t>việc</a:t>
            </a:r>
            <a:r>
              <a:rPr lang="vi-VN" sz="1400" b="1" dirty="0"/>
              <a:t> </a:t>
            </a:r>
            <a:r>
              <a:rPr lang="vi-VN" sz="1400" b="1" dirty="0" err="1"/>
              <a:t>sử</a:t>
            </a:r>
            <a:r>
              <a:rPr lang="vi-VN" sz="1400" b="1" dirty="0"/>
              <a:t> </a:t>
            </a:r>
            <a:r>
              <a:rPr lang="vi-VN" sz="1400" b="1" dirty="0" err="1"/>
              <a:t>dụng</a:t>
            </a:r>
            <a:r>
              <a:rPr lang="vi-VN" sz="1400" b="1" dirty="0"/>
              <a:t> </a:t>
            </a:r>
            <a:r>
              <a:rPr lang="vi-VN" sz="1400" b="1" dirty="0" err="1"/>
              <a:t>setter</a:t>
            </a:r>
            <a:r>
              <a:rPr lang="vi-VN" sz="1400" dirty="0"/>
              <a:t>: </a:t>
            </a:r>
            <a:r>
              <a:rPr lang="vi-VN" sz="1400" dirty="0" err="1"/>
              <a:t>Sử</a:t>
            </a:r>
            <a:r>
              <a:rPr lang="vi-VN" sz="1400" dirty="0"/>
              <a:t> </a:t>
            </a:r>
            <a:r>
              <a:rPr lang="vi-VN" sz="1400" dirty="0" err="1"/>
              <a:t>dụng</a:t>
            </a:r>
            <a:r>
              <a:rPr lang="vi-VN" sz="1400" dirty="0"/>
              <a:t> </a:t>
            </a:r>
            <a:r>
              <a:rPr lang="vi-VN" sz="1400" dirty="0" err="1"/>
              <a:t>nhiều</a:t>
            </a:r>
            <a:r>
              <a:rPr lang="vi-VN" sz="1400" dirty="0"/>
              <a:t> </a:t>
            </a:r>
            <a:r>
              <a:rPr lang="vi-VN" sz="1400" dirty="0" err="1"/>
              <a:t>setter</a:t>
            </a:r>
            <a:r>
              <a:rPr lang="vi-VN" sz="1400" dirty="0"/>
              <a:t> </a:t>
            </a:r>
            <a:r>
              <a:rPr lang="vi-VN" sz="1400" dirty="0" err="1"/>
              <a:t>để</a:t>
            </a:r>
            <a:r>
              <a:rPr lang="vi-VN" sz="1400" dirty="0"/>
              <a:t> </a:t>
            </a:r>
            <a:r>
              <a:rPr lang="vi-VN" sz="1400" dirty="0" err="1"/>
              <a:t>thiết</a:t>
            </a:r>
            <a:r>
              <a:rPr lang="vi-VN" sz="1400" dirty="0"/>
              <a:t> </a:t>
            </a:r>
            <a:r>
              <a:rPr lang="vi-VN" sz="1400" dirty="0" err="1"/>
              <a:t>lập</a:t>
            </a:r>
            <a:r>
              <a:rPr lang="vi-VN" sz="1400" dirty="0"/>
              <a:t> </a:t>
            </a:r>
            <a:r>
              <a:rPr lang="vi-VN" sz="1400" dirty="0" err="1"/>
              <a:t>trạng</a:t>
            </a:r>
            <a:r>
              <a:rPr lang="vi-VN" sz="1400" dirty="0"/>
              <a:t> </a:t>
            </a:r>
            <a:r>
              <a:rPr lang="vi-VN" sz="1400" dirty="0" err="1"/>
              <a:t>thái</a:t>
            </a:r>
            <a:r>
              <a:rPr lang="vi-VN" sz="1400" dirty="0"/>
              <a:t> </a:t>
            </a:r>
            <a:r>
              <a:rPr lang="vi-VN" sz="1400" dirty="0" err="1"/>
              <a:t>đối</a:t>
            </a:r>
            <a:r>
              <a:rPr lang="vi-VN" sz="1400" dirty="0"/>
              <a:t> </a:t>
            </a:r>
            <a:r>
              <a:rPr lang="vi-VN" sz="1400" dirty="0" err="1"/>
              <a:t>tượng</a:t>
            </a:r>
            <a:r>
              <a:rPr lang="vi-VN" sz="1400" dirty="0"/>
              <a:t> </a:t>
            </a:r>
            <a:r>
              <a:rPr lang="vi-VN" sz="1400" dirty="0" err="1"/>
              <a:t>có</a:t>
            </a:r>
            <a:r>
              <a:rPr lang="vi-VN" sz="1400" dirty="0"/>
              <a:t> </a:t>
            </a:r>
            <a:r>
              <a:rPr lang="vi-VN" sz="1400" dirty="0" err="1"/>
              <a:t>thể</a:t>
            </a:r>
            <a:r>
              <a:rPr lang="vi-VN" sz="1400" dirty="0"/>
              <a:t> </a:t>
            </a:r>
            <a:r>
              <a:rPr lang="vi-VN" sz="1400" dirty="0" err="1"/>
              <a:t>làm</a:t>
            </a:r>
            <a:r>
              <a:rPr lang="vi-VN" sz="1400" dirty="0"/>
              <a:t> tăng </a:t>
            </a:r>
            <a:r>
              <a:rPr lang="vi-VN" sz="1400" dirty="0" err="1"/>
              <a:t>khả</a:t>
            </a:r>
            <a:r>
              <a:rPr lang="vi-VN" sz="1400" dirty="0"/>
              <a:t> năng </a:t>
            </a:r>
            <a:r>
              <a:rPr lang="vi-VN" sz="1400" dirty="0" err="1"/>
              <a:t>xảy</a:t>
            </a:r>
            <a:r>
              <a:rPr lang="vi-VN" sz="1400" dirty="0"/>
              <a:t> ra </a:t>
            </a:r>
            <a:r>
              <a:rPr lang="vi-VN" sz="1400" dirty="0" err="1"/>
              <a:t>lỗi</a:t>
            </a:r>
            <a:r>
              <a:rPr lang="vi-VN" sz="1400" dirty="0"/>
              <a:t>, </a:t>
            </a:r>
            <a:r>
              <a:rPr lang="vi-VN" sz="1400" dirty="0" err="1"/>
              <a:t>vì</a:t>
            </a:r>
            <a:r>
              <a:rPr lang="vi-VN" sz="1400" dirty="0"/>
              <a:t> </a:t>
            </a:r>
            <a:r>
              <a:rPr lang="vi-VN" sz="1400" dirty="0" err="1"/>
              <a:t>đối</a:t>
            </a:r>
            <a:r>
              <a:rPr lang="vi-VN" sz="1400" dirty="0"/>
              <a:t> </a:t>
            </a:r>
            <a:r>
              <a:rPr lang="vi-VN" sz="1400" dirty="0" err="1"/>
              <a:t>tượng</a:t>
            </a:r>
            <a:r>
              <a:rPr lang="vi-VN" sz="1400" dirty="0"/>
              <a:t> </a:t>
            </a:r>
            <a:r>
              <a:rPr lang="vi-VN" sz="1400" dirty="0" err="1"/>
              <a:t>có</a:t>
            </a:r>
            <a:r>
              <a:rPr lang="vi-VN" sz="1400" dirty="0"/>
              <a:t> </a:t>
            </a:r>
            <a:r>
              <a:rPr lang="vi-VN" sz="1400" dirty="0" err="1"/>
              <a:t>thể</a:t>
            </a:r>
            <a:r>
              <a:rPr lang="vi-VN" sz="1400" dirty="0"/>
              <a:t> </a:t>
            </a:r>
            <a:r>
              <a:rPr lang="vi-VN" sz="1400" dirty="0" err="1"/>
              <a:t>bị</a:t>
            </a:r>
            <a:r>
              <a:rPr lang="vi-VN" sz="1400" dirty="0"/>
              <a:t> thay </a:t>
            </a:r>
            <a:r>
              <a:rPr lang="vi-VN" sz="1400" dirty="0" err="1"/>
              <a:t>đổi</a:t>
            </a:r>
            <a:r>
              <a:rPr lang="vi-VN" sz="1400" dirty="0"/>
              <a:t> </a:t>
            </a:r>
            <a:r>
              <a:rPr lang="vi-VN" sz="1400" dirty="0" err="1"/>
              <a:t>trạng</a:t>
            </a:r>
            <a:r>
              <a:rPr lang="vi-VN" sz="1400" dirty="0"/>
              <a:t> </a:t>
            </a:r>
            <a:r>
              <a:rPr lang="vi-VN" sz="1400" dirty="0" err="1"/>
              <a:t>thái</a:t>
            </a:r>
            <a:r>
              <a:rPr lang="vi-VN" sz="1400" dirty="0"/>
              <a:t> sau khi </a:t>
            </a:r>
            <a:r>
              <a:rPr lang="vi-VN" sz="1400" dirty="0" err="1"/>
              <a:t>đã</a:t>
            </a:r>
            <a:r>
              <a:rPr lang="vi-VN" sz="1400" dirty="0"/>
              <a:t> </a:t>
            </a:r>
            <a:r>
              <a:rPr lang="vi-VN" sz="1400" dirty="0" err="1"/>
              <a:t>khởi</a:t>
            </a:r>
            <a:r>
              <a:rPr lang="vi-VN" sz="1400" dirty="0"/>
              <a:t> </a:t>
            </a:r>
            <a:r>
              <a:rPr lang="vi-VN" sz="1400" dirty="0" err="1"/>
              <a:t>tạo</a:t>
            </a:r>
            <a:r>
              <a:rPr lang="vi-VN" sz="1400" dirty="0"/>
              <a:t>. </a:t>
            </a:r>
            <a:r>
              <a:rPr lang="vi-VN" sz="1400" dirty="0" err="1"/>
              <a:t>Builder</a:t>
            </a:r>
            <a:r>
              <a:rPr lang="vi-VN" sz="1400" dirty="0"/>
              <a:t> </a:t>
            </a:r>
            <a:r>
              <a:rPr lang="vi-VN" sz="1400" dirty="0" err="1"/>
              <a:t>pattern</a:t>
            </a:r>
            <a:r>
              <a:rPr lang="vi-VN" sz="1400" dirty="0"/>
              <a:t> </a:t>
            </a:r>
            <a:r>
              <a:rPr lang="vi-VN" sz="1400" dirty="0" err="1"/>
              <a:t>giúp</a:t>
            </a:r>
            <a:r>
              <a:rPr lang="vi-VN" sz="1400" dirty="0"/>
              <a:t> </a:t>
            </a:r>
            <a:r>
              <a:rPr lang="vi-VN" sz="1400" dirty="0" err="1"/>
              <a:t>đảm</a:t>
            </a:r>
            <a:r>
              <a:rPr lang="vi-VN" sz="1400" dirty="0"/>
              <a:t> </a:t>
            </a:r>
            <a:r>
              <a:rPr lang="vi-VN" sz="1400" dirty="0" err="1"/>
              <a:t>bảo</a:t>
            </a:r>
            <a:r>
              <a:rPr lang="vi-VN" sz="1400" dirty="0"/>
              <a:t> </a:t>
            </a:r>
            <a:r>
              <a:rPr lang="vi-VN" sz="1400" dirty="0" err="1"/>
              <a:t>rằng</a:t>
            </a:r>
            <a:r>
              <a:rPr lang="vi-VN" sz="1400" dirty="0"/>
              <a:t> </a:t>
            </a:r>
            <a:r>
              <a:rPr lang="vi-VN" sz="1400" dirty="0" err="1"/>
              <a:t>đối</a:t>
            </a:r>
            <a:r>
              <a:rPr lang="vi-VN" sz="1400" dirty="0"/>
              <a:t> </a:t>
            </a:r>
            <a:r>
              <a:rPr lang="vi-VN" sz="1400" dirty="0" err="1"/>
              <a:t>tượng</a:t>
            </a:r>
            <a:r>
              <a:rPr lang="vi-VN" sz="1400" dirty="0"/>
              <a:t> </a:t>
            </a:r>
            <a:r>
              <a:rPr lang="vi-VN" sz="1400" dirty="0" err="1"/>
              <a:t>chỉ</a:t>
            </a:r>
            <a:r>
              <a:rPr lang="vi-VN" sz="1400" dirty="0"/>
              <a:t> </a:t>
            </a:r>
            <a:r>
              <a:rPr lang="vi-VN" sz="1400" dirty="0" err="1"/>
              <a:t>được</a:t>
            </a:r>
            <a:r>
              <a:rPr lang="vi-VN" sz="1400" dirty="0"/>
              <a:t> </a:t>
            </a:r>
            <a:r>
              <a:rPr lang="vi-VN" sz="1400" dirty="0" err="1"/>
              <a:t>tạo</a:t>
            </a:r>
            <a:r>
              <a:rPr lang="vi-VN" sz="1400" dirty="0"/>
              <a:t> ra sau khi </a:t>
            </a:r>
            <a:r>
              <a:rPr lang="vi-VN" sz="1400" dirty="0" err="1"/>
              <a:t>hoàn</a:t>
            </a:r>
            <a:r>
              <a:rPr lang="vi-VN" sz="1400" dirty="0"/>
              <a:t> </a:t>
            </a:r>
            <a:r>
              <a:rPr lang="vi-VN" sz="1400" dirty="0" err="1"/>
              <a:t>tất</a:t>
            </a:r>
            <a:r>
              <a:rPr lang="vi-VN" sz="1400" dirty="0"/>
              <a:t> </a:t>
            </a:r>
            <a:r>
              <a:rPr lang="vi-VN" sz="1400" dirty="0" err="1"/>
              <a:t>mọi</a:t>
            </a:r>
            <a:r>
              <a:rPr lang="vi-VN" sz="1400" dirty="0"/>
              <a:t> </a:t>
            </a:r>
            <a:r>
              <a:rPr lang="vi-VN" sz="1400" dirty="0" err="1"/>
              <a:t>bước</a:t>
            </a:r>
            <a:r>
              <a:rPr lang="vi-VN" sz="1400" dirty="0"/>
              <a:t> </a:t>
            </a:r>
            <a:r>
              <a:rPr lang="vi-VN" sz="1400" dirty="0" err="1"/>
              <a:t>thiết</a:t>
            </a:r>
            <a:r>
              <a:rPr lang="vi-VN" sz="1400" dirty="0"/>
              <a:t> </a:t>
            </a:r>
            <a:r>
              <a:rPr lang="vi-VN" sz="1400" dirty="0" err="1"/>
              <a:t>lập</a:t>
            </a:r>
            <a:r>
              <a:rPr lang="vi-VN" sz="1400" dirty="0"/>
              <a:t>, </a:t>
            </a:r>
            <a:r>
              <a:rPr lang="vi-VN" sz="1400" dirty="0" err="1"/>
              <a:t>giữ</a:t>
            </a:r>
            <a:r>
              <a:rPr lang="vi-VN" sz="1400" dirty="0"/>
              <a:t> cho </a:t>
            </a:r>
            <a:r>
              <a:rPr lang="vi-VN" sz="1400" dirty="0" err="1"/>
              <a:t>đối</a:t>
            </a:r>
            <a:r>
              <a:rPr lang="vi-VN" sz="1400" dirty="0"/>
              <a:t> </a:t>
            </a:r>
            <a:r>
              <a:rPr lang="vi-VN" sz="1400" dirty="0" err="1"/>
              <a:t>tượng</a:t>
            </a:r>
            <a:r>
              <a:rPr lang="vi-VN" sz="1400" dirty="0"/>
              <a:t> ở </a:t>
            </a:r>
            <a:r>
              <a:rPr lang="vi-VN" sz="1400" dirty="0" err="1"/>
              <a:t>trạng</a:t>
            </a:r>
            <a:r>
              <a:rPr lang="vi-VN" sz="1400" dirty="0"/>
              <a:t> </a:t>
            </a:r>
            <a:r>
              <a:rPr lang="vi-VN" sz="1400" dirty="0" err="1"/>
              <a:t>thái</a:t>
            </a:r>
            <a:r>
              <a:rPr lang="vi-VN" sz="1400" dirty="0"/>
              <a:t> không </a:t>
            </a:r>
            <a:r>
              <a:rPr lang="vi-VN" sz="1400" dirty="0" err="1"/>
              <a:t>đổi</a:t>
            </a:r>
            <a:r>
              <a:rPr lang="vi-VN" sz="1400" dirty="0"/>
              <a:t> (</a:t>
            </a:r>
            <a:r>
              <a:rPr lang="vi-VN" sz="1400" dirty="0" err="1"/>
              <a:t>immutable</a:t>
            </a:r>
            <a:r>
              <a:rPr lang="vi-VN" sz="1400" dirty="0"/>
              <a:t>) sau khi </a:t>
            </a:r>
            <a:r>
              <a:rPr lang="vi-VN" sz="1400" dirty="0" err="1"/>
              <a:t>được</a:t>
            </a:r>
            <a:r>
              <a:rPr lang="vi-VN" sz="1400" dirty="0"/>
              <a:t> </a:t>
            </a:r>
            <a:r>
              <a:rPr lang="vi-VN" sz="1400" dirty="0" err="1"/>
              <a:t>tạo</a:t>
            </a:r>
            <a:r>
              <a:rPr lang="vi-VN" sz="1400" dirty="0"/>
              <a:t>.</a:t>
            </a:r>
          </a:p>
          <a:p>
            <a:pPr>
              <a:buFont typeface="+mj-lt"/>
              <a:buAutoNum type="arabicPeriod"/>
            </a:pPr>
            <a:r>
              <a:rPr lang="vi-VN" sz="1400" b="1" dirty="0"/>
              <a:t>Tăng </a:t>
            </a:r>
            <a:r>
              <a:rPr lang="vi-VN" sz="1400" b="1" dirty="0" err="1"/>
              <a:t>khả</a:t>
            </a:r>
            <a:r>
              <a:rPr lang="vi-VN" sz="1400" b="1" dirty="0"/>
              <a:t> năng </a:t>
            </a:r>
            <a:r>
              <a:rPr lang="vi-VN" sz="1400" b="1" dirty="0" err="1"/>
              <a:t>mở</a:t>
            </a:r>
            <a:r>
              <a:rPr lang="vi-VN" sz="1400" b="1" dirty="0"/>
              <a:t> </a:t>
            </a:r>
            <a:r>
              <a:rPr lang="vi-VN" sz="1400" b="1" dirty="0" err="1"/>
              <a:t>rộng</a:t>
            </a:r>
            <a:r>
              <a:rPr lang="vi-VN" sz="1400" b="1" dirty="0"/>
              <a:t> (</a:t>
            </a:r>
            <a:r>
              <a:rPr lang="vi-VN" sz="1400" b="1" dirty="0" err="1"/>
              <a:t>Extensibility</a:t>
            </a:r>
            <a:r>
              <a:rPr lang="vi-VN" sz="1400" b="1" dirty="0"/>
              <a:t>)</a:t>
            </a:r>
            <a:r>
              <a:rPr lang="vi-VN" sz="1400" dirty="0"/>
              <a:t>: </a:t>
            </a:r>
            <a:r>
              <a:rPr lang="vi-VN" sz="1400" dirty="0" err="1"/>
              <a:t>Với</a:t>
            </a:r>
            <a:r>
              <a:rPr lang="vi-VN" sz="1400" dirty="0"/>
              <a:t> </a:t>
            </a:r>
            <a:r>
              <a:rPr lang="vi-VN" sz="1400" dirty="0" err="1"/>
              <a:t>Builder</a:t>
            </a:r>
            <a:r>
              <a:rPr lang="vi-VN" sz="1400" dirty="0"/>
              <a:t> </a:t>
            </a:r>
            <a:r>
              <a:rPr lang="vi-VN" sz="1400" dirty="0" err="1"/>
              <a:t>pattern</a:t>
            </a:r>
            <a:r>
              <a:rPr lang="vi-VN" sz="1400" dirty="0"/>
              <a:t>, </a:t>
            </a:r>
            <a:r>
              <a:rPr lang="vi-VN" sz="1400" dirty="0" err="1"/>
              <a:t>bạn</a:t>
            </a:r>
            <a:r>
              <a:rPr lang="vi-VN" sz="1400" dirty="0"/>
              <a:t> </a:t>
            </a:r>
            <a:r>
              <a:rPr lang="vi-VN" sz="1400" dirty="0" err="1"/>
              <a:t>có</a:t>
            </a:r>
            <a:r>
              <a:rPr lang="vi-VN" sz="1400" dirty="0"/>
              <a:t> </a:t>
            </a:r>
            <a:r>
              <a:rPr lang="vi-VN" sz="1400" dirty="0" err="1"/>
              <a:t>thể</a:t>
            </a:r>
            <a:r>
              <a:rPr lang="vi-VN" sz="1400" dirty="0"/>
              <a:t> </a:t>
            </a:r>
            <a:r>
              <a:rPr lang="vi-VN" sz="1400" dirty="0" err="1"/>
              <a:t>dễ</a:t>
            </a:r>
            <a:r>
              <a:rPr lang="vi-VN" sz="1400" dirty="0"/>
              <a:t> </a:t>
            </a:r>
            <a:r>
              <a:rPr lang="vi-VN" sz="1400" dirty="0" err="1"/>
              <a:t>dàng</a:t>
            </a:r>
            <a:r>
              <a:rPr lang="vi-VN" sz="1400" dirty="0"/>
              <a:t> </a:t>
            </a:r>
            <a:r>
              <a:rPr lang="vi-VN" sz="1400" dirty="0" err="1"/>
              <a:t>mở</a:t>
            </a:r>
            <a:r>
              <a:rPr lang="vi-VN" sz="1400" dirty="0"/>
              <a:t> </a:t>
            </a:r>
            <a:r>
              <a:rPr lang="vi-VN" sz="1400" dirty="0" err="1"/>
              <a:t>rộng</a:t>
            </a:r>
            <a:r>
              <a:rPr lang="vi-VN" sz="1400" dirty="0"/>
              <a:t> </a:t>
            </a:r>
            <a:r>
              <a:rPr lang="vi-VN" sz="1400" dirty="0" err="1"/>
              <a:t>và</a:t>
            </a:r>
            <a:r>
              <a:rPr lang="vi-VN" sz="1400" dirty="0"/>
              <a:t> thêm </a:t>
            </a:r>
            <a:r>
              <a:rPr lang="vi-VN" sz="1400" dirty="0" err="1"/>
              <a:t>các</a:t>
            </a:r>
            <a:r>
              <a:rPr lang="vi-VN" sz="1400" dirty="0"/>
              <a:t> phương </a:t>
            </a:r>
            <a:r>
              <a:rPr lang="vi-VN" sz="1400" dirty="0" err="1"/>
              <a:t>thức</a:t>
            </a:r>
            <a:r>
              <a:rPr lang="vi-VN" sz="1400" dirty="0"/>
              <a:t> xây </a:t>
            </a:r>
            <a:r>
              <a:rPr lang="vi-VN" sz="1400" dirty="0" err="1"/>
              <a:t>dựng</a:t>
            </a:r>
            <a:r>
              <a:rPr lang="vi-VN" sz="1400" dirty="0"/>
              <a:t> </a:t>
            </a:r>
            <a:r>
              <a:rPr lang="vi-VN" sz="1400" dirty="0" err="1"/>
              <a:t>mới</a:t>
            </a:r>
            <a:r>
              <a:rPr lang="vi-VN" sz="1400" dirty="0"/>
              <a:t> </a:t>
            </a:r>
            <a:r>
              <a:rPr lang="vi-VN" sz="1400" dirty="0" err="1"/>
              <a:t>mà</a:t>
            </a:r>
            <a:r>
              <a:rPr lang="vi-VN" sz="1400" dirty="0"/>
              <a:t> không </a:t>
            </a:r>
            <a:r>
              <a:rPr lang="vi-VN" sz="1400" dirty="0" err="1"/>
              <a:t>ảnh</a:t>
            </a:r>
            <a:r>
              <a:rPr lang="vi-VN" sz="1400" dirty="0"/>
              <a:t> </a:t>
            </a:r>
            <a:r>
              <a:rPr lang="vi-VN" sz="1400" dirty="0" err="1"/>
              <a:t>hưởng</a:t>
            </a:r>
            <a:r>
              <a:rPr lang="vi-VN" sz="1400" dirty="0"/>
              <a:t> </a:t>
            </a:r>
            <a:r>
              <a:rPr lang="vi-VN" sz="1400" dirty="0" err="1"/>
              <a:t>đến</a:t>
            </a:r>
            <a:r>
              <a:rPr lang="vi-VN" sz="1400" dirty="0"/>
              <a:t> </a:t>
            </a:r>
            <a:r>
              <a:rPr lang="vi-VN" sz="1400" dirty="0" err="1"/>
              <a:t>các</a:t>
            </a:r>
            <a:r>
              <a:rPr lang="vi-VN" sz="1400" dirty="0"/>
              <a:t> </a:t>
            </a:r>
            <a:r>
              <a:rPr lang="vi-VN" sz="1400" dirty="0" err="1"/>
              <a:t>thành</a:t>
            </a:r>
            <a:r>
              <a:rPr lang="vi-VN" sz="1400" dirty="0"/>
              <a:t> </a:t>
            </a:r>
            <a:r>
              <a:rPr lang="vi-VN" sz="1400" dirty="0" err="1"/>
              <a:t>phần</a:t>
            </a:r>
            <a:r>
              <a:rPr lang="vi-VN" sz="1400" dirty="0"/>
              <a:t> </a:t>
            </a:r>
            <a:r>
              <a:rPr lang="vi-VN" sz="1400" dirty="0" err="1"/>
              <a:t>hiện</a:t>
            </a:r>
            <a:r>
              <a:rPr lang="vi-VN" sz="1400" dirty="0"/>
              <a:t> </a:t>
            </a:r>
            <a:r>
              <a:rPr lang="vi-VN" sz="1400" dirty="0" err="1"/>
              <a:t>có</a:t>
            </a:r>
            <a:r>
              <a:rPr lang="vi-VN" sz="1400" dirty="0"/>
              <a:t>. </a:t>
            </a:r>
            <a:r>
              <a:rPr lang="vi-VN" sz="1400" dirty="0" err="1"/>
              <a:t>Điều</a:t>
            </a:r>
            <a:r>
              <a:rPr lang="vi-VN" sz="1400" dirty="0"/>
              <a:t> </a:t>
            </a:r>
            <a:r>
              <a:rPr lang="vi-VN" sz="1400" dirty="0" err="1"/>
              <a:t>này</a:t>
            </a:r>
            <a:r>
              <a:rPr lang="vi-VN" sz="1400" dirty="0"/>
              <a:t> </a:t>
            </a:r>
            <a:r>
              <a:rPr lang="vi-VN" sz="1400" dirty="0" err="1"/>
              <a:t>rất</a:t>
            </a:r>
            <a:r>
              <a:rPr lang="vi-VN" sz="1400" dirty="0"/>
              <a:t> </a:t>
            </a:r>
            <a:r>
              <a:rPr lang="vi-VN" sz="1400" dirty="0" err="1"/>
              <a:t>hữu</a:t>
            </a:r>
            <a:r>
              <a:rPr lang="vi-VN" sz="1400" dirty="0"/>
              <a:t> </a:t>
            </a:r>
            <a:r>
              <a:rPr lang="vi-VN" sz="1400" dirty="0" err="1"/>
              <a:t>ích</a:t>
            </a:r>
            <a:r>
              <a:rPr lang="vi-VN" sz="1400" dirty="0"/>
              <a:t> khi </a:t>
            </a:r>
            <a:r>
              <a:rPr lang="vi-VN" sz="1400" dirty="0" err="1"/>
              <a:t>bạn</a:t>
            </a:r>
            <a:r>
              <a:rPr lang="vi-VN" sz="1400" dirty="0"/>
              <a:t> </a:t>
            </a:r>
            <a:r>
              <a:rPr lang="vi-VN" sz="1400" dirty="0" err="1"/>
              <a:t>cần</a:t>
            </a:r>
            <a:r>
              <a:rPr lang="vi-VN" sz="1400" dirty="0"/>
              <a:t> </a:t>
            </a:r>
            <a:r>
              <a:rPr lang="vi-VN" sz="1400" dirty="0" err="1"/>
              <a:t>tạo</a:t>
            </a:r>
            <a:r>
              <a:rPr lang="vi-VN" sz="1400" dirty="0"/>
              <a:t> ra </a:t>
            </a:r>
            <a:r>
              <a:rPr lang="vi-VN" sz="1400" dirty="0" err="1"/>
              <a:t>các</a:t>
            </a:r>
            <a:r>
              <a:rPr lang="vi-VN" sz="1400" dirty="0"/>
              <a:t> </a:t>
            </a:r>
            <a:r>
              <a:rPr lang="vi-VN" sz="1400" dirty="0" err="1"/>
              <a:t>biến</a:t>
            </a:r>
            <a:r>
              <a:rPr lang="vi-VN" sz="1400" dirty="0"/>
              <a:t> </a:t>
            </a:r>
            <a:r>
              <a:rPr lang="vi-VN" sz="1400" dirty="0" err="1"/>
              <a:t>thể</a:t>
            </a:r>
            <a:r>
              <a:rPr lang="vi-VN" sz="1400" dirty="0"/>
              <a:t> </a:t>
            </a:r>
            <a:r>
              <a:rPr lang="vi-VN" sz="1400" dirty="0" err="1"/>
              <a:t>khác</a:t>
            </a:r>
            <a:r>
              <a:rPr lang="vi-VN" sz="1400" dirty="0"/>
              <a:t> nhau </a:t>
            </a:r>
            <a:r>
              <a:rPr lang="vi-VN" sz="1400" dirty="0" err="1"/>
              <a:t>của</a:t>
            </a:r>
            <a:r>
              <a:rPr lang="vi-VN" sz="1400" dirty="0"/>
              <a:t> </a:t>
            </a:r>
            <a:r>
              <a:rPr lang="vi-VN" sz="1400" dirty="0" err="1"/>
              <a:t>đối</a:t>
            </a:r>
            <a:r>
              <a:rPr lang="vi-VN" sz="1400" dirty="0"/>
              <a:t> </a:t>
            </a:r>
            <a:r>
              <a:rPr lang="vi-VN" sz="1400" dirty="0" err="1"/>
              <a:t>tượng</a:t>
            </a:r>
            <a:r>
              <a:rPr lang="vi-VN" sz="1400" dirty="0"/>
              <a:t> </a:t>
            </a:r>
            <a:r>
              <a:rPr lang="vi-VN" sz="1400" dirty="0" err="1"/>
              <a:t>mà</a:t>
            </a:r>
            <a:r>
              <a:rPr lang="vi-VN" sz="1400" dirty="0"/>
              <a:t> không </a:t>
            </a:r>
            <a:r>
              <a:rPr lang="vi-VN" sz="1400" dirty="0" err="1"/>
              <a:t>cần</a:t>
            </a:r>
            <a:r>
              <a:rPr lang="vi-VN" sz="1400" dirty="0"/>
              <a:t> thay </a:t>
            </a:r>
            <a:r>
              <a:rPr lang="vi-VN" sz="1400" dirty="0" err="1"/>
              <a:t>đổi</a:t>
            </a:r>
            <a:r>
              <a:rPr lang="vi-VN" sz="1400" dirty="0"/>
              <a:t> </a:t>
            </a:r>
            <a:r>
              <a:rPr lang="vi-VN" sz="1400" dirty="0" err="1"/>
              <a:t>logic</a:t>
            </a:r>
            <a:r>
              <a:rPr lang="vi-VN" sz="1400" dirty="0"/>
              <a:t> </a:t>
            </a:r>
            <a:r>
              <a:rPr lang="vi-VN" sz="1400" dirty="0" err="1"/>
              <a:t>khởi</a:t>
            </a:r>
            <a:r>
              <a:rPr lang="vi-VN" sz="1400" dirty="0"/>
              <a:t> </a:t>
            </a:r>
            <a:r>
              <a:rPr lang="vi-VN" sz="1400" dirty="0" err="1"/>
              <a:t>tạo</a:t>
            </a:r>
            <a:r>
              <a:rPr lang="vi-VN" sz="1400" dirty="0"/>
              <a:t> ban </a:t>
            </a:r>
            <a:r>
              <a:rPr lang="vi-VN" sz="1400" dirty="0" err="1"/>
              <a:t>đầu</a:t>
            </a:r>
            <a:r>
              <a:rPr lang="vi-VN" sz="1400" dirty="0"/>
              <a:t>.</a:t>
            </a:r>
          </a:p>
          <a:p>
            <a:pPr>
              <a:buFont typeface="+mj-lt"/>
              <a:buAutoNum type="arabicPeriod"/>
            </a:pPr>
            <a:r>
              <a:rPr lang="vi-VN" sz="1400" b="1" dirty="0"/>
              <a:t>Tăng </a:t>
            </a:r>
            <a:r>
              <a:rPr lang="vi-VN" sz="1400" b="1" dirty="0" err="1"/>
              <a:t>tính</a:t>
            </a:r>
            <a:r>
              <a:rPr lang="vi-VN" sz="1400" b="1" dirty="0"/>
              <a:t> linh </a:t>
            </a:r>
            <a:r>
              <a:rPr lang="vi-VN" sz="1400" b="1" dirty="0" err="1"/>
              <a:t>hoạt</a:t>
            </a:r>
            <a:r>
              <a:rPr lang="vi-VN" sz="1400" b="1" dirty="0"/>
              <a:t> </a:t>
            </a:r>
            <a:r>
              <a:rPr lang="vi-VN" sz="1400" b="1" dirty="0" err="1"/>
              <a:t>và</a:t>
            </a:r>
            <a:r>
              <a:rPr lang="vi-VN" sz="1400" b="1" dirty="0"/>
              <a:t> </a:t>
            </a:r>
            <a:r>
              <a:rPr lang="vi-VN" sz="1400" b="1" dirty="0" err="1"/>
              <a:t>kiểm</a:t>
            </a:r>
            <a:r>
              <a:rPr lang="vi-VN" sz="1400" b="1" dirty="0"/>
              <a:t> </a:t>
            </a:r>
            <a:r>
              <a:rPr lang="vi-VN" sz="1400" b="1" dirty="0" err="1"/>
              <a:t>soát</a:t>
            </a:r>
            <a:r>
              <a:rPr lang="vi-VN" sz="1400" b="1" dirty="0"/>
              <a:t> </a:t>
            </a:r>
            <a:r>
              <a:rPr lang="vi-VN" sz="1400" b="1" dirty="0" err="1"/>
              <a:t>quá</a:t>
            </a:r>
            <a:r>
              <a:rPr lang="vi-VN" sz="1400" b="1" dirty="0"/>
              <a:t> </a:t>
            </a:r>
            <a:r>
              <a:rPr lang="vi-VN" sz="1400" b="1" dirty="0" err="1"/>
              <a:t>trình</a:t>
            </a:r>
            <a:r>
              <a:rPr lang="vi-VN" sz="1400" b="1" dirty="0"/>
              <a:t> </a:t>
            </a:r>
            <a:r>
              <a:rPr lang="vi-VN" sz="1400" b="1" dirty="0" err="1"/>
              <a:t>khởi</a:t>
            </a:r>
            <a:r>
              <a:rPr lang="vi-VN" sz="1400" b="1" dirty="0"/>
              <a:t> </a:t>
            </a:r>
            <a:r>
              <a:rPr lang="vi-VN" sz="1400" b="1" dirty="0" err="1"/>
              <a:t>tạo</a:t>
            </a:r>
            <a:r>
              <a:rPr lang="vi-VN" sz="1400" b="1" dirty="0"/>
              <a:t> </a:t>
            </a:r>
            <a:r>
              <a:rPr lang="vi-VN" sz="1400" b="1" dirty="0" err="1"/>
              <a:t>đối</a:t>
            </a:r>
            <a:r>
              <a:rPr lang="vi-VN" sz="1400" b="1" dirty="0"/>
              <a:t> </a:t>
            </a:r>
            <a:r>
              <a:rPr lang="vi-VN" sz="1400" b="1" dirty="0" err="1"/>
              <a:t>tượng</a:t>
            </a:r>
            <a:r>
              <a:rPr lang="vi-VN" sz="1400" dirty="0"/>
              <a:t>: </a:t>
            </a:r>
            <a:r>
              <a:rPr lang="vi-VN" sz="1400" dirty="0" err="1"/>
              <a:t>Builder</a:t>
            </a:r>
            <a:r>
              <a:rPr lang="vi-VN" sz="1400" dirty="0"/>
              <a:t> </a:t>
            </a:r>
            <a:r>
              <a:rPr lang="vi-VN" sz="1400" dirty="0" err="1"/>
              <a:t>pattern</a:t>
            </a:r>
            <a:r>
              <a:rPr lang="vi-VN" sz="1400" dirty="0"/>
              <a:t> cho </a:t>
            </a:r>
            <a:r>
              <a:rPr lang="vi-VN" sz="1400" dirty="0" err="1"/>
              <a:t>phép</a:t>
            </a:r>
            <a:r>
              <a:rPr lang="vi-VN" sz="1400" dirty="0"/>
              <a:t> </a:t>
            </a:r>
            <a:r>
              <a:rPr lang="vi-VN" sz="1400" dirty="0" err="1"/>
              <a:t>lập</a:t>
            </a:r>
            <a:r>
              <a:rPr lang="vi-VN" sz="1400" dirty="0"/>
              <a:t> </a:t>
            </a:r>
            <a:r>
              <a:rPr lang="vi-VN" sz="1400" dirty="0" err="1"/>
              <a:t>trình</a:t>
            </a:r>
            <a:r>
              <a:rPr lang="vi-VN" sz="1400" dirty="0"/>
              <a:t> viên </a:t>
            </a:r>
            <a:r>
              <a:rPr lang="vi-VN" sz="1400" dirty="0" err="1"/>
              <a:t>kiểm</a:t>
            </a:r>
            <a:r>
              <a:rPr lang="vi-VN" sz="1400" dirty="0"/>
              <a:t> </a:t>
            </a:r>
            <a:r>
              <a:rPr lang="vi-VN" sz="1400" dirty="0" err="1"/>
              <a:t>soát</a:t>
            </a:r>
            <a:r>
              <a:rPr lang="vi-VN" sz="1400" dirty="0"/>
              <a:t> </a:t>
            </a:r>
            <a:r>
              <a:rPr lang="vi-VN" sz="1400" dirty="0" err="1"/>
              <a:t>nhiều</a:t>
            </a:r>
            <a:r>
              <a:rPr lang="vi-VN" sz="1400" dirty="0"/>
              <a:t> hơn </a:t>
            </a:r>
            <a:r>
              <a:rPr lang="vi-VN" sz="1400" dirty="0" err="1"/>
              <a:t>về</a:t>
            </a:r>
            <a:r>
              <a:rPr lang="vi-VN" sz="1400" dirty="0"/>
              <a:t> </a:t>
            </a:r>
            <a:r>
              <a:rPr lang="vi-VN" sz="1400" dirty="0" err="1"/>
              <a:t>cách</a:t>
            </a:r>
            <a:r>
              <a:rPr lang="vi-VN" sz="1400" dirty="0"/>
              <a:t> </a:t>
            </a:r>
            <a:r>
              <a:rPr lang="vi-VN" sz="1400" dirty="0" err="1"/>
              <a:t>đối</a:t>
            </a:r>
            <a:r>
              <a:rPr lang="vi-VN" sz="1400" dirty="0"/>
              <a:t> </a:t>
            </a:r>
            <a:r>
              <a:rPr lang="vi-VN" sz="1400" dirty="0" err="1"/>
              <a:t>tượng</a:t>
            </a:r>
            <a:r>
              <a:rPr lang="vi-VN" sz="1400" dirty="0"/>
              <a:t> </a:t>
            </a:r>
            <a:r>
              <a:rPr lang="vi-VN" sz="1400" dirty="0" err="1"/>
              <a:t>được</a:t>
            </a:r>
            <a:r>
              <a:rPr lang="vi-VN" sz="1400" dirty="0"/>
              <a:t> </a:t>
            </a:r>
            <a:r>
              <a:rPr lang="vi-VN" sz="1400" dirty="0" err="1"/>
              <a:t>khởi</a:t>
            </a:r>
            <a:r>
              <a:rPr lang="vi-VN" sz="1400" dirty="0"/>
              <a:t> </a:t>
            </a:r>
            <a:r>
              <a:rPr lang="vi-VN" sz="1400" dirty="0" err="1"/>
              <a:t>tạo</a:t>
            </a:r>
            <a:r>
              <a:rPr lang="vi-VN" sz="1400" dirty="0"/>
              <a:t>. </a:t>
            </a:r>
            <a:r>
              <a:rPr lang="vi-VN" sz="1400" dirty="0" err="1"/>
              <a:t>Điều</a:t>
            </a:r>
            <a:r>
              <a:rPr lang="vi-VN" sz="1400" dirty="0"/>
              <a:t> </a:t>
            </a:r>
            <a:r>
              <a:rPr lang="vi-VN" sz="1400" dirty="0" err="1"/>
              <a:t>này</a:t>
            </a:r>
            <a:r>
              <a:rPr lang="vi-VN" sz="1400" dirty="0"/>
              <a:t> </a:t>
            </a:r>
            <a:r>
              <a:rPr lang="vi-VN" sz="1400" dirty="0" err="1"/>
              <a:t>giúp</a:t>
            </a:r>
            <a:r>
              <a:rPr lang="vi-VN" sz="1400" dirty="0"/>
              <a:t> </a:t>
            </a:r>
            <a:r>
              <a:rPr lang="vi-VN" sz="1400" dirty="0" err="1"/>
              <a:t>tránh</a:t>
            </a:r>
            <a:r>
              <a:rPr lang="vi-VN" sz="1400" dirty="0"/>
              <a:t> </a:t>
            </a:r>
            <a:r>
              <a:rPr lang="vi-VN" sz="1400" dirty="0" err="1"/>
              <a:t>các</a:t>
            </a:r>
            <a:r>
              <a:rPr lang="vi-VN" sz="1400" dirty="0"/>
              <a:t> </a:t>
            </a:r>
            <a:r>
              <a:rPr lang="vi-VN" sz="1400" dirty="0" err="1"/>
              <a:t>vấn</a:t>
            </a:r>
            <a:r>
              <a:rPr lang="vi-VN" sz="1400" dirty="0"/>
              <a:t> </a:t>
            </a:r>
            <a:r>
              <a:rPr lang="vi-VN" sz="1400" dirty="0" err="1"/>
              <a:t>đề</a:t>
            </a:r>
            <a:r>
              <a:rPr lang="vi-VN" sz="1400" dirty="0"/>
              <a:t> </a:t>
            </a:r>
            <a:r>
              <a:rPr lang="vi-VN" sz="1400" dirty="0" err="1"/>
              <a:t>phát</a:t>
            </a:r>
            <a:r>
              <a:rPr lang="vi-VN" sz="1400" dirty="0"/>
              <a:t> sinh trong </a:t>
            </a:r>
            <a:r>
              <a:rPr lang="vi-VN" sz="1400" dirty="0" err="1"/>
              <a:t>quá</a:t>
            </a:r>
            <a:r>
              <a:rPr lang="vi-VN" sz="1400" dirty="0"/>
              <a:t> </a:t>
            </a:r>
            <a:r>
              <a:rPr lang="vi-VN" sz="1400" dirty="0" err="1"/>
              <a:t>trình</a:t>
            </a:r>
            <a:r>
              <a:rPr lang="vi-VN" sz="1400" dirty="0"/>
              <a:t> </a:t>
            </a:r>
            <a:r>
              <a:rPr lang="vi-VN" sz="1400" dirty="0" err="1"/>
              <a:t>khởi</a:t>
            </a:r>
            <a:r>
              <a:rPr lang="vi-VN" sz="1400" dirty="0"/>
              <a:t> </a:t>
            </a:r>
            <a:r>
              <a:rPr lang="vi-VN" sz="1400" dirty="0" err="1"/>
              <a:t>tạo</a:t>
            </a:r>
            <a:r>
              <a:rPr lang="vi-VN" sz="1400" dirty="0"/>
              <a:t> khi </a:t>
            </a:r>
            <a:r>
              <a:rPr lang="vi-VN" sz="1400" dirty="0" err="1"/>
              <a:t>có</a:t>
            </a:r>
            <a:r>
              <a:rPr lang="vi-VN" sz="1400" dirty="0"/>
              <a:t> </a:t>
            </a:r>
            <a:r>
              <a:rPr lang="vi-VN" sz="1400" dirty="0" err="1"/>
              <a:t>sự</a:t>
            </a:r>
            <a:r>
              <a:rPr lang="vi-VN" sz="1400" dirty="0"/>
              <a:t> thay </a:t>
            </a:r>
            <a:r>
              <a:rPr lang="vi-VN" sz="1400" dirty="0" err="1"/>
              <a:t>đổi</a:t>
            </a:r>
            <a:r>
              <a:rPr lang="vi-VN" sz="1400" dirty="0"/>
              <a:t> </a:t>
            </a:r>
            <a:r>
              <a:rPr lang="vi-VN" sz="1400" dirty="0" err="1"/>
              <a:t>về</a:t>
            </a:r>
            <a:r>
              <a:rPr lang="vi-VN" sz="1400" dirty="0"/>
              <a:t> tham </a:t>
            </a:r>
            <a:r>
              <a:rPr lang="vi-VN" sz="1400" dirty="0" err="1"/>
              <a:t>số</a:t>
            </a:r>
            <a:r>
              <a:rPr lang="vi-VN" sz="1400" dirty="0"/>
              <a:t> </a:t>
            </a:r>
            <a:r>
              <a:rPr lang="vi-VN" sz="1400" dirty="0" err="1"/>
              <a:t>hoặc</a:t>
            </a:r>
            <a:r>
              <a:rPr lang="vi-VN" sz="1400" dirty="0"/>
              <a:t> </a:t>
            </a:r>
            <a:r>
              <a:rPr lang="vi-VN" sz="1400" dirty="0" err="1"/>
              <a:t>cấu</a:t>
            </a:r>
            <a:r>
              <a:rPr lang="vi-VN" sz="1400" dirty="0"/>
              <a:t> </a:t>
            </a:r>
            <a:r>
              <a:rPr lang="vi-VN" sz="1400" dirty="0" err="1"/>
              <a:t>hình</a:t>
            </a:r>
            <a:r>
              <a:rPr lang="vi-VN" sz="1400" dirty="0"/>
              <a:t> </a:t>
            </a:r>
            <a:r>
              <a:rPr lang="vi-VN" sz="1400" dirty="0" err="1"/>
              <a:t>của</a:t>
            </a:r>
            <a:r>
              <a:rPr lang="vi-VN" sz="1400" dirty="0"/>
              <a:t> </a:t>
            </a:r>
            <a:r>
              <a:rPr lang="vi-VN" sz="1400" dirty="0" err="1"/>
              <a:t>đối</a:t>
            </a:r>
            <a:r>
              <a:rPr lang="vi-VN" sz="1400" dirty="0"/>
              <a:t> </a:t>
            </a:r>
            <a:r>
              <a:rPr lang="vi-VN" sz="1400" dirty="0" err="1"/>
              <a:t>tượng</a:t>
            </a:r>
            <a:r>
              <a:rPr lang="vi-VN" sz="1400" dirty="0"/>
              <a:t>.</a:t>
            </a:r>
          </a:p>
          <a:p>
            <a:endParaRPr lang="en-US" sz="1400" dirty="0"/>
          </a:p>
        </p:txBody>
      </p:sp>
    </p:spTree>
    <p:extLst>
      <p:ext uri="{BB962C8B-B14F-4D97-AF65-F5344CB8AC3E}">
        <p14:creationId xmlns:p14="http://schemas.microsoft.com/office/powerpoint/2010/main" val="41271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3C98-3BFE-5740-2CB0-88C8AED2B885}"/>
              </a:ext>
            </a:extLst>
          </p:cNvPr>
          <p:cNvSpPr>
            <a:spLocks noGrp="1"/>
          </p:cNvSpPr>
          <p:nvPr>
            <p:ph type="title"/>
          </p:nvPr>
        </p:nvSpPr>
        <p:spPr/>
        <p:txBody>
          <a:bodyPr/>
          <a:lstStyle/>
          <a:p>
            <a:r>
              <a:rPr lang="en-VN" dirty="0"/>
              <a:t> </a:t>
            </a:r>
            <a:r>
              <a:rPr lang="en-US" b="1" dirty="0">
                <a:solidFill>
                  <a:schemeClr val="tx1"/>
                </a:solidFill>
                <a:cs typeface="Tahoma" charset="0"/>
              </a:rPr>
              <a:t>3. SOLID principle in Builder</a:t>
            </a:r>
            <a:endParaRPr lang="en-VN" dirty="0"/>
          </a:p>
        </p:txBody>
      </p:sp>
      <p:sp>
        <p:nvSpPr>
          <p:cNvPr id="3" name="Content Placeholder 2">
            <a:extLst>
              <a:ext uri="{FF2B5EF4-FFF2-40B4-BE49-F238E27FC236}">
                <a16:creationId xmlns:a16="http://schemas.microsoft.com/office/drawing/2014/main" id="{FDF3EE02-33E9-458B-D38C-855138E95C83}"/>
              </a:ext>
            </a:extLst>
          </p:cNvPr>
          <p:cNvSpPr>
            <a:spLocks noGrp="1"/>
          </p:cNvSpPr>
          <p:nvPr>
            <p:ph idx="1"/>
          </p:nvPr>
        </p:nvSpPr>
        <p:spPr/>
        <p:txBody>
          <a:bodyPr/>
          <a:lstStyle/>
          <a:p>
            <a:pPr marL="0" indent="0">
              <a:buNone/>
            </a:pPr>
            <a:r>
              <a:rPr lang="vi-VN" sz="1400" dirty="0" err="1"/>
              <a:t>Builder</a:t>
            </a:r>
            <a:r>
              <a:rPr lang="vi-VN" sz="1400" dirty="0"/>
              <a:t> </a:t>
            </a:r>
            <a:r>
              <a:rPr lang="vi-VN" sz="1400" dirty="0" err="1"/>
              <a:t>pattern</a:t>
            </a:r>
            <a:r>
              <a:rPr lang="vi-VN" sz="1400" dirty="0"/>
              <a:t> </a:t>
            </a:r>
            <a:r>
              <a:rPr lang="vi-VN" sz="1400" dirty="0" err="1"/>
              <a:t>đáp</a:t>
            </a:r>
            <a:r>
              <a:rPr lang="vi-VN" sz="1400" dirty="0"/>
              <a:t> </a:t>
            </a:r>
            <a:r>
              <a:rPr lang="vi-VN" sz="1400" dirty="0" err="1"/>
              <a:t>ứng</a:t>
            </a:r>
            <a:r>
              <a:rPr lang="vi-VN" sz="1400" dirty="0"/>
              <a:t> nguyên </a:t>
            </a:r>
            <a:r>
              <a:rPr lang="vi-VN" sz="1400" dirty="0" err="1"/>
              <a:t>tắc</a:t>
            </a:r>
            <a:r>
              <a:rPr lang="vi-VN" sz="1400" dirty="0"/>
              <a:t> SOLID ở </a:t>
            </a:r>
            <a:r>
              <a:rPr lang="vi-VN" sz="1400" dirty="0" err="1"/>
              <a:t>một</a:t>
            </a:r>
            <a:r>
              <a:rPr lang="vi-VN" sz="1400" dirty="0"/>
              <a:t> </a:t>
            </a:r>
            <a:r>
              <a:rPr lang="vi-VN" sz="1400" dirty="0" err="1"/>
              <a:t>số</a:t>
            </a:r>
            <a:r>
              <a:rPr lang="vi-VN" sz="1400" dirty="0"/>
              <a:t> </a:t>
            </a:r>
            <a:r>
              <a:rPr lang="vi-VN" sz="1400" dirty="0" err="1"/>
              <a:t>điểm</a:t>
            </a:r>
            <a:r>
              <a:rPr lang="vi-VN" sz="1400" dirty="0"/>
              <a:t> như sau:</a:t>
            </a:r>
          </a:p>
          <a:p>
            <a:pPr>
              <a:buFont typeface="+mj-lt"/>
              <a:buAutoNum type="arabicPeriod"/>
            </a:pPr>
            <a:r>
              <a:rPr lang="vi-VN" sz="1400" b="1" dirty="0" err="1"/>
              <a:t>Single</a:t>
            </a:r>
            <a:r>
              <a:rPr lang="vi-VN" sz="1400" b="1" dirty="0"/>
              <a:t> </a:t>
            </a:r>
            <a:r>
              <a:rPr lang="vi-VN" sz="1400" b="1" dirty="0" err="1"/>
              <a:t>Responsibility</a:t>
            </a:r>
            <a:r>
              <a:rPr lang="vi-VN" sz="1400" b="1" dirty="0"/>
              <a:t> </a:t>
            </a:r>
            <a:r>
              <a:rPr lang="vi-VN" sz="1400" b="1" dirty="0" err="1"/>
              <a:t>Principle</a:t>
            </a:r>
            <a:r>
              <a:rPr lang="vi-VN" sz="1400" b="1" dirty="0"/>
              <a:t> (SRP - Nguyên </a:t>
            </a:r>
            <a:r>
              <a:rPr lang="vi-VN" sz="1400" b="1" dirty="0" err="1"/>
              <a:t>tắc</a:t>
            </a:r>
            <a:r>
              <a:rPr lang="vi-VN" sz="1400" b="1" dirty="0"/>
              <a:t> đơn </a:t>
            </a:r>
            <a:r>
              <a:rPr lang="vi-VN" sz="1400" b="1" dirty="0" err="1"/>
              <a:t>nhiệm</a:t>
            </a:r>
            <a:r>
              <a:rPr lang="vi-VN" sz="1400" b="1" dirty="0"/>
              <a:t>)</a:t>
            </a:r>
            <a:r>
              <a:rPr lang="vi-VN" sz="1400" dirty="0"/>
              <a:t>: </a:t>
            </a:r>
            <a:r>
              <a:rPr lang="vi-VN" sz="1400" dirty="0" err="1"/>
              <a:t>Builder</a:t>
            </a:r>
            <a:r>
              <a:rPr lang="vi-VN" sz="1400" dirty="0"/>
              <a:t> </a:t>
            </a:r>
            <a:r>
              <a:rPr lang="vi-VN" sz="1400" dirty="0" err="1"/>
              <a:t>pattern</a:t>
            </a:r>
            <a:r>
              <a:rPr lang="vi-VN" sz="1400" dirty="0"/>
              <a:t> </a:t>
            </a:r>
            <a:r>
              <a:rPr lang="vi-VN" sz="1400" dirty="0" err="1"/>
              <a:t>tách</a:t>
            </a:r>
            <a:r>
              <a:rPr lang="vi-VN" sz="1400" dirty="0"/>
              <a:t> </a:t>
            </a:r>
            <a:r>
              <a:rPr lang="vi-VN" sz="1400" dirty="0" err="1"/>
              <a:t>việc</a:t>
            </a:r>
            <a:r>
              <a:rPr lang="vi-VN" sz="1400" dirty="0"/>
              <a:t> </a:t>
            </a:r>
            <a:r>
              <a:rPr lang="vi-VN" sz="1400" dirty="0" err="1"/>
              <a:t>tạo</a:t>
            </a:r>
            <a:r>
              <a:rPr lang="vi-VN" sz="1400" dirty="0"/>
              <a:t> </a:t>
            </a:r>
            <a:r>
              <a:rPr lang="vi-VN" sz="1400" dirty="0" err="1"/>
              <a:t>đối</a:t>
            </a:r>
            <a:r>
              <a:rPr lang="vi-VN" sz="1400" dirty="0"/>
              <a:t> </a:t>
            </a:r>
            <a:r>
              <a:rPr lang="vi-VN" sz="1400" dirty="0" err="1"/>
              <a:t>tượng</a:t>
            </a:r>
            <a:r>
              <a:rPr lang="vi-VN" sz="1400" dirty="0"/>
              <a:t> </a:t>
            </a:r>
            <a:r>
              <a:rPr lang="vi-VN" sz="1400" dirty="0" err="1"/>
              <a:t>phức</a:t>
            </a:r>
            <a:r>
              <a:rPr lang="vi-VN" sz="1400" dirty="0"/>
              <a:t> </a:t>
            </a:r>
            <a:r>
              <a:rPr lang="vi-VN" sz="1400" dirty="0" err="1"/>
              <a:t>tạp</a:t>
            </a:r>
            <a:r>
              <a:rPr lang="vi-VN" sz="1400" dirty="0"/>
              <a:t> </a:t>
            </a:r>
            <a:r>
              <a:rPr lang="vi-VN" sz="1400" dirty="0" err="1"/>
              <a:t>khỏi</a:t>
            </a:r>
            <a:r>
              <a:rPr lang="vi-VN" sz="1400" dirty="0"/>
              <a:t> </a:t>
            </a:r>
            <a:r>
              <a:rPr lang="vi-VN" sz="1400" dirty="0" err="1"/>
              <a:t>việc</a:t>
            </a:r>
            <a:r>
              <a:rPr lang="vi-VN" sz="1400" dirty="0"/>
              <a:t> </a:t>
            </a:r>
            <a:r>
              <a:rPr lang="vi-VN" sz="1400" dirty="0" err="1"/>
              <a:t>sử</a:t>
            </a:r>
            <a:r>
              <a:rPr lang="vi-VN" sz="1400" dirty="0"/>
              <a:t> </a:t>
            </a:r>
            <a:r>
              <a:rPr lang="vi-VN" sz="1400" dirty="0" err="1"/>
              <a:t>dụng</a:t>
            </a:r>
            <a:r>
              <a:rPr lang="vi-VN" sz="1400" dirty="0"/>
              <a:t> </a:t>
            </a:r>
            <a:r>
              <a:rPr lang="vi-VN" sz="1400" dirty="0" err="1"/>
              <a:t>đối</a:t>
            </a:r>
            <a:r>
              <a:rPr lang="vi-VN" sz="1400" dirty="0"/>
              <a:t> </a:t>
            </a:r>
            <a:r>
              <a:rPr lang="vi-VN" sz="1400" dirty="0" err="1"/>
              <a:t>tượng</a:t>
            </a:r>
            <a:r>
              <a:rPr lang="vi-VN" sz="1400" dirty="0"/>
              <a:t> </a:t>
            </a:r>
            <a:r>
              <a:rPr lang="vi-VN" sz="1400" dirty="0" err="1"/>
              <a:t>đó</a:t>
            </a:r>
            <a:r>
              <a:rPr lang="vi-VN" sz="1400" dirty="0"/>
              <a:t>. </a:t>
            </a:r>
            <a:r>
              <a:rPr lang="vi-VN" sz="1400" dirty="0" err="1"/>
              <a:t>Điều</a:t>
            </a:r>
            <a:r>
              <a:rPr lang="vi-VN" sz="1400" dirty="0"/>
              <a:t> </a:t>
            </a:r>
            <a:r>
              <a:rPr lang="vi-VN" sz="1400" dirty="0" err="1"/>
              <a:t>này</a:t>
            </a:r>
            <a:r>
              <a:rPr lang="vi-VN" sz="1400" dirty="0"/>
              <a:t> </a:t>
            </a:r>
            <a:r>
              <a:rPr lang="vi-VN" sz="1400" dirty="0" err="1"/>
              <a:t>giúp</a:t>
            </a:r>
            <a:r>
              <a:rPr lang="vi-VN" sz="1400" dirty="0"/>
              <a:t> </a:t>
            </a:r>
            <a:r>
              <a:rPr lang="vi-VN" sz="1400" dirty="0" err="1"/>
              <a:t>mỗi</a:t>
            </a:r>
            <a:r>
              <a:rPr lang="vi-VN" sz="1400" dirty="0"/>
              <a:t> </a:t>
            </a:r>
            <a:r>
              <a:rPr lang="vi-VN" sz="1400" dirty="0" err="1"/>
              <a:t>lớp</a:t>
            </a:r>
            <a:r>
              <a:rPr lang="vi-VN" sz="1400" dirty="0"/>
              <a:t> </a:t>
            </a:r>
            <a:r>
              <a:rPr lang="vi-VN" sz="1400" dirty="0" err="1"/>
              <a:t>chỉ</a:t>
            </a:r>
            <a:r>
              <a:rPr lang="vi-VN" sz="1400" dirty="0"/>
              <a:t> </a:t>
            </a:r>
            <a:r>
              <a:rPr lang="vi-VN" sz="1400" dirty="0" err="1"/>
              <a:t>có</a:t>
            </a:r>
            <a:r>
              <a:rPr lang="vi-VN" sz="1400" dirty="0"/>
              <a:t> </a:t>
            </a:r>
            <a:r>
              <a:rPr lang="vi-VN" sz="1400" dirty="0" err="1"/>
              <a:t>một</a:t>
            </a:r>
            <a:r>
              <a:rPr lang="vi-VN" sz="1400" dirty="0"/>
              <a:t> </a:t>
            </a:r>
            <a:r>
              <a:rPr lang="vi-VN" sz="1400" dirty="0" err="1"/>
              <a:t>lý</a:t>
            </a:r>
            <a:r>
              <a:rPr lang="vi-VN" sz="1400" dirty="0"/>
              <a:t> do thay </a:t>
            </a:r>
            <a:r>
              <a:rPr lang="vi-VN" sz="1400" dirty="0" err="1"/>
              <a:t>đổi</a:t>
            </a:r>
            <a:r>
              <a:rPr lang="vi-VN" sz="1400" dirty="0"/>
              <a:t>, </a:t>
            </a:r>
            <a:r>
              <a:rPr lang="vi-VN" sz="1400" dirty="0" err="1"/>
              <a:t>tức</a:t>
            </a:r>
            <a:r>
              <a:rPr lang="vi-VN" sz="1400" dirty="0"/>
              <a:t> </a:t>
            </a:r>
            <a:r>
              <a:rPr lang="vi-VN" sz="1400" dirty="0" err="1"/>
              <a:t>là</a:t>
            </a:r>
            <a:r>
              <a:rPr lang="vi-VN" sz="1400" dirty="0"/>
              <a:t> </a:t>
            </a:r>
            <a:r>
              <a:rPr lang="vi-VN" sz="1400" dirty="0" err="1"/>
              <a:t>builder</a:t>
            </a:r>
            <a:r>
              <a:rPr lang="vi-VN" sz="1400" dirty="0"/>
              <a:t> </a:t>
            </a:r>
            <a:r>
              <a:rPr lang="vi-VN" sz="1400" dirty="0" err="1"/>
              <a:t>chỉ</a:t>
            </a:r>
            <a:r>
              <a:rPr lang="vi-VN" sz="1400" dirty="0"/>
              <a:t> </a:t>
            </a:r>
            <a:r>
              <a:rPr lang="vi-VN" sz="1400" dirty="0" err="1"/>
              <a:t>chịu</a:t>
            </a:r>
            <a:r>
              <a:rPr lang="vi-VN" sz="1400" dirty="0"/>
              <a:t> </a:t>
            </a:r>
            <a:r>
              <a:rPr lang="vi-VN" sz="1400" dirty="0" err="1"/>
              <a:t>trách</a:t>
            </a:r>
            <a:r>
              <a:rPr lang="vi-VN" sz="1400" dirty="0"/>
              <a:t> </a:t>
            </a:r>
            <a:r>
              <a:rPr lang="vi-VN" sz="1400" dirty="0" err="1"/>
              <a:t>nhiệm</a:t>
            </a:r>
            <a:r>
              <a:rPr lang="vi-VN" sz="1400" dirty="0"/>
              <a:t> </a:t>
            </a:r>
            <a:r>
              <a:rPr lang="vi-VN" sz="1400" dirty="0" err="1"/>
              <a:t>về</a:t>
            </a:r>
            <a:r>
              <a:rPr lang="vi-VN" sz="1400" dirty="0"/>
              <a:t> </a:t>
            </a:r>
            <a:r>
              <a:rPr lang="vi-VN" sz="1400" dirty="0" err="1"/>
              <a:t>việc</a:t>
            </a:r>
            <a:r>
              <a:rPr lang="vi-VN" sz="1400" dirty="0"/>
              <a:t> xây </a:t>
            </a:r>
            <a:r>
              <a:rPr lang="vi-VN" sz="1400" dirty="0" err="1"/>
              <a:t>dựng</a:t>
            </a:r>
            <a:r>
              <a:rPr lang="vi-VN" sz="1400" dirty="0"/>
              <a:t> </a:t>
            </a:r>
            <a:r>
              <a:rPr lang="vi-VN" sz="1400" dirty="0" err="1"/>
              <a:t>đối</a:t>
            </a:r>
            <a:r>
              <a:rPr lang="vi-VN" sz="1400" dirty="0"/>
              <a:t> </a:t>
            </a:r>
            <a:r>
              <a:rPr lang="vi-VN" sz="1400" dirty="0" err="1"/>
              <a:t>tượng</a:t>
            </a:r>
            <a:r>
              <a:rPr lang="vi-VN" sz="1400" dirty="0"/>
              <a:t>, không </a:t>
            </a:r>
            <a:r>
              <a:rPr lang="vi-VN" sz="1400" dirty="0" err="1"/>
              <a:t>phải</a:t>
            </a:r>
            <a:r>
              <a:rPr lang="vi-VN" sz="1400" dirty="0"/>
              <a:t> </a:t>
            </a:r>
            <a:r>
              <a:rPr lang="vi-VN" sz="1400" dirty="0" err="1"/>
              <a:t>cách</a:t>
            </a:r>
            <a:r>
              <a:rPr lang="vi-VN" sz="1400" dirty="0"/>
              <a:t> </a:t>
            </a:r>
            <a:r>
              <a:rPr lang="vi-VN" sz="1400" dirty="0" err="1"/>
              <a:t>đối</a:t>
            </a:r>
            <a:r>
              <a:rPr lang="vi-VN" sz="1400" dirty="0"/>
              <a:t> </a:t>
            </a:r>
            <a:r>
              <a:rPr lang="vi-VN" sz="1400" dirty="0" err="1"/>
              <a:t>tượng</a:t>
            </a:r>
            <a:r>
              <a:rPr lang="vi-VN" sz="1400" dirty="0"/>
              <a:t> </a:t>
            </a:r>
            <a:r>
              <a:rPr lang="vi-VN" sz="1400" dirty="0" err="1"/>
              <a:t>đó</a:t>
            </a:r>
            <a:r>
              <a:rPr lang="vi-VN" sz="1400" dirty="0"/>
              <a:t> </a:t>
            </a:r>
            <a:r>
              <a:rPr lang="vi-VN" sz="1400" dirty="0" err="1"/>
              <a:t>được</a:t>
            </a:r>
            <a:r>
              <a:rPr lang="vi-VN" sz="1400" dirty="0"/>
              <a:t> </a:t>
            </a:r>
            <a:r>
              <a:rPr lang="vi-VN" sz="1400" dirty="0" err="1"/>
              <a:t>sử</a:t>
            </a:r>
            <a:r>
              <a:rPr lang="vi-VN" sz="1400" dirty="0"/>
              <a:t> </a:t>
            </a:r>
            <a:r>
              <a:rPr lang="vi-VN" sz="1400" dirty="0" err="1"/>
              <a:t>dụng</a:t>
            </a:r>
            <a:r>
              <a:rPr lang="vi-VN" sz="1400" dirty="0"/>
              <a:t>.</a:t>
            </a:r>
          </a:p>
          <a:p>
            <a:pPr>
              <a:buFont typeface="+mj-lt"/>
              <a:buAutoNum type="arabicPeriod"/>
            </a:pPr>
            <a:r>
              <a:rPr lang="vi-VN" sz="1400" b="1" dirty="0" err="1"/>
              <a:t>Open</a:t>
            </a:r>
            <a:r>
              <a:rPr lang="vi-VN" sz="1400" b="1" dirty="0"/>
              <a:t>/</a:t>
            </a:r>
            <a:r>
              <a:rPr lang="vi-VN" sz="1400" b="1" dirty="0" err="1"/>
              <a:t>Closed</a:t>
            </a:r>
            <a:r>
              <a:rPr lang="vi-VN" sz="1400" b="1" dirty="0"/>
              <a:t> </a:t>
            </a:r>
            <a:r>
              <a:rPr lang="vi-VN" sz="1400" b="1" dirty="0" err="1"/>
              <a:t>Principle</a:t>
            </a:r>
            <a:r>
              <a:rPr lang="vi-VN" sz="1400" b="1" dirty="0"/>
              <a:t> (OCP - Nguyên </a:t>
            </a:r>
            <a:r>
              <a:rPr lang="vi-VN" sz="1400" b="1" dirty="0" err="1"/>
              <a:t>tắc</a:t>
            </a:r>
            <a:r>
              <a:rPr lang="vi-VN" sz="1400" b="1" dirty="0"/>
              <a:t> </a:t>
            </a:r>
            <a:r>
              <a:rPr lang="vi-VN" sz="1400" b="1" dirty="0" err="1"/>
              <a:t>đóng</a:t>
            </a:r>
            <a:r>
              <a:rPr lang="vi-VN" sz="1400" b="1" dirty="0"/>
              <a:t> </a:t>
            </a:r>
            <a:r>
              <a:rPr lang="vi-VN" sz="1400" b="1" dirty="0" err="1"/>
              <a:t>mở</a:t>
            </a:r>
            <a:r>
              <a:rPr lang="vi-VN" sz="1400" b="1" dirty="0"/>
              <a:t>)</a:t>
            </a:r>
            <a:r>
              <a:rPr lang="vi-VN" sz="1400" dirty="0"/>
              <a:t>: </a:t>
            </a:r>
            <a:r>
              <a:rPr lang="vi-VN" sz="1400" dirty="0" err="1"/>
              <a:t>Builder</a:t>
            </a:r>
            <a:r>
              <a:rPr lang="vi-VN" sz="1400" dirty="0"/>
              <a:t> </a:t>
            </a:r>
            <a:r>
              <a:rPr lang="vi-VN" sz="1400" dirty="0" err="1"/>
              <a:t>có</a:t>
            </a:r>
            <a:r>
              <a:rPr lang="vi-VN" sz="1400" dirty="0"/>
              <a:t> </a:t>
            </a:r>
            <a:r>
              <a:rPr lang="vi-VN" sz="1400" dirty="0" err="1"/>
              <a:t>thể</a:t>
            </a:r>
            <a:r>
              <a:rPr lang="vi-VN" sz="1400" dirty="0"/>
              <a:t> </a:t>
            </a:r>
            <a:r>
              <a:rPr lang="vi-VN" sz="1400" dirty="0" err="1"/>
              <a:t>dễ</a:t>
            </a:r>
            <a:r>
              <a:rPr lang="vi-VN" sz="1400" dirty="0"/>
              <a:t> </a:t>
            </a:r>
            <a:r>
              <a:rPr lang="vi-VN" sz="1400" dirty="0" err="1"/>
              <a:t>dàng</a:t>
            </a:r>
            <a:r>
              <a:rPr lang="vi-VN" sz="1400" dirty="0"/>
              <a:t> </a:t>
            </a:r>
            <a:r>
              <a:rPr lang="vi-VN" sz="1400" dirty="0" err="1"/>
              <a:t>mở</a:t>
            </a:r>
            <a:r>
              <a:rPr lang="vi-VN" sz="1400" dirty="0"/>
              <a:t> </a:t>
            </a:r>
            <a:r>
              <a:rPr lang="vi-VN" sz="1400" dirty="0" err="1"/>
              <a:t>rộng</a:t>
            </a:r>
            <a:r>
              <a:rPr lang="vi-VN" sz="1400" dirty="0"/>
              <a:t> </a:t>
            </a:r>
            <a:r>
              <a:rPr lang="vi-VN" sz="1400" dirty="0" err="1"/>
              <a:t>để</a:t>
            </a:r>
            <a:r>
              <a:rPr lang="vi-VN" sz="1400" dirty="0"/>
              <a:t> thêm </a:t>
            </a:r>
            <a:r>
              <a:rPr lang="vi-VN" sz="1400" dirty="0" err="1"/>
              <a:t>các</a:t>
            </a:r>
            <a:r>
              <a:rPr lang="vi-VN" sz="1400" dirty="0"/>
              <a:t> </a:t>
            </a:r>
            <a:r>
              <a:rPr lang="vi-VN" sz="1400" dirty="0" err="1"/>
              <a:t>cách</a:t>
            </a:r>
            <a:r>
              <a:rPr lang="vi-VN" sz="1400" dirty="0"/>
              <a:t> xây </a:t>
            </a:r>
            <a:r>
              <a:rPr lang="vi-VN" sz="1400" dirty="0" err="1"/>
              <a:t>dựng</a:t>
            </a:r>
            <a:r>
              <a:rPr lang="vi-VN" sz="1400" dirty="0"/>
              <a:t> </a:t>
            </a:r>
            <a:r>
              <a:rPr lang="vi-VN" sz="1400" dirty="0" err="1"/>
              <a:t>đối</a:t>
            </a:r>
            <a:r>
              <a:rPr lang="vi-VN" sz="1400" dirty="0"/>
              <a:t> </a:t>
            </a:r>
            <a:r>
              <a:rPr lang="vi-VN" sz="1400" dirty="0" err="1"/>
              <a:t>tượng</a:t>
            </a:r>
            <a:r>
              <a:rPr lang="vi-VN" sz="1400" dirty="0"/>
              <a:t> </a:t>
            </a:r>
            <a:r>
              <a:rPr lang="vi-VN" sz="1400" dirty="0" err="1"/>
              <a:t>khác</a:t>
            </a:r>
            <a:r>
              <a:rPr lang="vi-VN" sz="1400" dirty="0"/>
              <a:t> nhau </a:t>
            </a:r>
            <a:r>
              <a:rPr lang="vi-VN" sz="1400" dirty="0" err="1"/>
              <a:t>mà</a:t>
            </a:r>
            <a:r>
              <a:rPr lang="vi-VN" sz="1400" dirty="0"/>
              <a:t> không </a:t>
            </a:r>
            <a:r>
              <a:rPr lang="vi-VN" sz="1400" dirty="0" err="1"/>
              <a:t>cần</a:t>
            </a:r>
            <a:r>
              <a:rPr lang="vi-VN" sz="1400" dirty="0"/>
              <a:t> </a:t>
            </a:r>
            <a:r>
              <a:rPr lang="vi-VN" sz="1400" dirty="0" err="1"/>
              <a:t>sửa</a:t>
            </a:r>
            <a:r>
              <a:rPr lang="vi-VN" sz="1400" dirty="0"/>
              <a:t> </a:t>
            </a:r>
            <a:r>
              <a:rPr lang="vi-VN" sz="1400" dirty="0" err="1"/>
              <a:t>đổi</a:t>
            </a:r>
            <a:r>
              <a:rPr lang="vi-VN" sz="1400" dirty="0"/>
              <a:t> </a:t>
            </a:r>
            <a:r>
              <a:rPr lang="vi-VN" sz="1400" dirty="0" err="1"/>
              <a:t>các</a:t>
            </a:r>
            <a:r>
              <a:rPr lang="vi-VN" sz="1400" dirty="0"/>
              <a:t> </a:t>
            </a:r>
            <a:r>
              <a:rPr lang="vi-VN" sz="1400" dirty="0" err="1"/>
              <a:t>phần</a:t>
            </a:r>
            <a:r>
              <a:rPr lang="vi-VN" sz="1400" dirty="0"/>
              <a:t> </a:t>
            </a:r>
            <a:r>
              <a:rPr lang="vi-VN" sz="1400" dirty="0" err="1"/>
              <a:t>đã</a:t>
            </a:r>
            <a:r>
              <a:rPr lang="vi-VN" sz="1400" dirty="0"/>
              <a:t> </a:t>
            </a:r>
            <a:r>
              <a:rPr lang="vi-VN" sz="1400" dirty="0" err="1"/>
              <a:t>tồn</a:t>
            </a:r>
            <a:r>
              <a:rPr lang="vi-VN" sz="1400" dirty="0"/>
              <a:t> </a:t>
            </a:r>
            <a:r>
              <a:rPr lang="vi-VN" sz="1400" dirty="0" err="1"/>
              <a:t>tại</a:t>
            </a:r>
            <a:r>
              <a:rPr lang="vi-VN" sz="1400" dirty="0"/>
              <a:t>. </a:t>
            </a:r>
            <a:r>
              <a:rPr lang="vi-VN" sz="1400" dirty="0" err="1"/>
              <a:t>Bạn</a:t>
            </a:r>
            <a:r>
              <a:rPr lang="vi-VN" sz="1400" dirty="0"/>
              <a:t> </a:t>
            </a:r>
            <a:r>
              <a:rPr lang="vi-VN" sz="1400" dirty="0" err="1"/>
              <a:t>có</a:t>
            </a:r>
            <a:r>
              <a:rPr lang="vi-VN" sz="1400" dirty="0"/>
              <a:t> </a:t>
            </a:r>
            <a:r>
              <a:rPr lang="vi-VN" sz="1400" dirty="0" err="1"/>
              <a:t>thể</a:t>
            </a:r>
            <a:r>
              <a:rPr lang="vi-VN" sz="1400" dirty="0"/>
              <a:t> </a:t>
            </a:r>
            <a:r>
              <a:rPr lang="vi-VN" sz="1400" dirty="0" err="1"/>
              <a:t>tạo</a:t>
            </a:r>
            <a:r>
              <a:rPr lang="vi-VN" sz="1400" dirty="0"/>
              <a:t> ra </a:t>
            </a:r>
            <a:r>
              <a:rPr lang="vi-VN" sz="1400" dirty="0" err="1"/>
              <a:t>các</a:t>
            </a:r>
            <a:r>
              <a:rPr lang="vi-VN" sz="1400" dirty="0"/>
              <a:t> </a:t>
            </a:r>
            <a:r>
              <a:rPr lang="vi-VN" sz="1400" dirty="0" err="1"/>
              <a:t>lớp</a:t>
            </a:r>
            <a:r>
              <a:rPr lang="vi-VN" sz="1400" dirty="0"/>
              <a:t> </a:t>
            </a:r>
            <a:r>
              <a:rPr lang="vi-VN" sz="1400" dirty="0" err="1"/>
              <a:t>builder</a:t>
            </a:r>
            <a:r>
              <a:rPr lang="vi-VN" sz="1400" dirty="0"/>
              <a:t> con </a:t>
            </a:r>
            <a:r>
              <a:rPr lang="vi-VN" sz="1400" dirty="0" err="1"/>
              <a:t>mới</a:t>
            </a:r>
            <a:r>
              <a:rPr lang="vi-VN" sz="1400" dirty="0"/>
              <a:t> </a:t>
            </a:r>
            <a:r>
              <a:rPr lang="vi-VN" sz="1400" dirty="0" err="1"/>
              <a:t>để</a:t>
            </a:r>
            <a:r>
              <a:rPr lang="vi-VN" sz="1400" dirty="0"/>
              <a:t> </a:t>
            </a:r>
            <a:r>
              <a:rPr lang="vi-VN" sz="1400" dirty="0" err="1"/>
              <a:t>mở</a:t>
            </a:r>
            <a:r>
              <a:rPr lang="vi-VN" sz="1400" dirty="0"/>
              <a:t> </a:t>
            </a:r>
            <a:r>
              <a:rPr lang="vi-VN" sz="1400" dirty="0" err="1"/>
              <a:t>rộng</a:t>
            </a:r>
            <a:r>
              <a:rPr lang="vi-VN" sz="1400" dirty="0"/>
              <a:t> </a:t>
            </a:r>
            <a:r>
              <a:rPr lang="vi-VN" sz="1400" dirty="0" err="1"/>
              <a:t>mà</a:t>
            </a:r>
            <a:r>
              <a:rPr lang="vi-VN" sz="1400" dirty="0"/>
              <a:t> không </a:t>
            </a:r>
            <a:r>
              <a:rPr lang="vi-VN" sz="1400" dirty="0" err="1"/>
              <a:t>làm</a:t>
            </a:r>
            <a:r>
              <a:rPr lang="vi-VN" sz="1400" dirty="0"/>
              <a:t> thay </a:t>
            </a:r>
            <a:r>
              <a:rPr lang="vi-VN" sz="1400" dirty="0" err="1"/>
              <a:t>đổi</a:t>
            </a:r>
            <a:r>
              <a:rPr lang="vi-VN" sz="1400" dirty="0"/>
              <a:t> </a:t>
            </a:r>
            <a:r>
              <a:rPr lang="vi-VN" sz="1400" dirty="0" err="1"/>
              <a:t>logic</a:t>
            </a:r>
            <a:r>
              <a:rPr lang="vi-VN" sz="1400" dirty="0"/>
              <a:t> </a:t>
            </a:r>
            <a:r>
              <a:rPr lang="vi-VN" sz="1400" dirty="0" err="1"/>
              <a:t>hiện</a:t>
            </a:r>
            <a:r>
              <a:rPr lang="vi-VN" sz="1400" dirty="0"/>
              <a:t> </a:t>
            </a:r>
            <a:r>
              <a:rPr lang="vi-VN" sz="1400" dirty="0" err="1"/>
              <a:t>tại</a:t>
            </a:r>
            <a:r>
              <a:rPr lang="vi-VN" sz="1400" dirty="0"/>
              <a:t>.</a:t>
            </a:r>
          </a:p>
          <a:p>
            <a:pPr>
              <a:buFont typeface="+mj-lt"/>
              <a:buAutoNum type="arabicPeriod"/>
            </a:pPr>
            <a:r>
              <a:rPr lang="vi-VN" sz="1400" b="1" dirty="0" err="1"/>
              <a:t>Liskov</a:t>
            </a:r>
            <a:r>
              <a:rPr lang="vi-VN" sz="1400" b="1" dirty="0"/>
              <a:t> </a:t>
            </a:r>
            <a:r>
              <a:rPr lang="vi-VN" sz="1400" b="1" dirty="0" err="1"/>
              <a:t>Substitution</a:t>
            </a:r>
            <a:r>
              <a:rPr lang="vi-VN" sz="1400" b="1" dirty="0"/>
              <a:t> </a:t>
            </a:r>
            <a:r>
              <a:rPr lang="vi-VN" sz="1400" b="1" dirty="0" err="1"/>
              <a:t>Principle</a:t>
            </a:r>
            <a:r>
              <a:rPr lang="vi-VN" sz="1400" b="1" dirty="0"/>
              <a:t> (LSP - Nguyên </a:t>
            </a:r>
            <a:r>
              <a:rPr lang="vi-VN" sz="1400" b="1" dirty="0" err="1"/>
              <a:t>tắc</a:t>
            </a:r>
            <a:r>
              <a:rPr lang="vi-VN" sz="1400" b="1" dirty="0"/>
              <a:t> thay </a:t>
            </a:r>
            <a:r>
              <a:rPr lang="vi-VN" sz="1400" b="1" dirty="0" err="1"/>
              <a:t>thế</a:t>
            </a:r>
            <a:r>
              <a:rPr lang="vi-VN" sz="1400" b="1" dirty="0"/>
              <a:t> </a:t>
            </a:r>
            <a:r>
              <a:rPr lang="vi-VN" sz="1400" b="1" dirty="0" err="1"/>
              <a:t>Liskov</a:t>
            </a:r>
            <a:r>
              <a:rPr lang="vi-VN" sz="1400" b="1" dirty="0"/>
              <a:t>)</a:t>
            </a:r>
            <a:r>
              <a:rPr lang="vi-VN" sz="1400" dirty="0"/>
              <a:t>: </a:t>
            </a:r>
            <a:r>
              <a:rPr lang="vi-VN" sz="1400" dirty="0" err="1"/>
              <a:t>Builder</a:t>
            </a:r>
            <a:r>
              <a:rPr lang="vi-VN" sz="1400" dirty="0"/>
              <a:t> </a:t>
            </a:r>
            <a:r>
              <a:rPr lang="vi-VN" sz="1400" dirty="0" err="1"/>
              <a:t>pattern</a:t>
            </a:r>
            <a:r>
              <a:rPr lang="vi-VN" sz="1400" dirty="0"/>
              <a:t> cho </a:t>
            </a:r>
            <a:r>
              <a:rPr lang="vi-VN" sz="1400" dirty="0" err="1"/>
              <a:t>phép</a:t>
            </a:r>
            <a:r>
              <a:rPr lang="vi-VN" sz="1400" dirty="0"/>
              <a:t> </a:t>
            </a:r>
            <a:r>
              <a:rPr lang="vi-VN" sz="1400" dirty="0" err="1"/>
              <a:t>các</a:t>
            </a:r>
            <a:r>
              <a:rPr lang="vi-VN" sz="1400" dirty="0"/>
              <a:t> </a:t>
            </a:r>
            <a:r>
              <a:rPr lang="vi-VN" sz="1400" dirty="0" err="1"/>
              <a:t>lớp</a:t>
            </a:r>
            <a:r>
              <a:rPr lang="vi-VN" sz="1400" dirty="0"/>
              <a:t> con </a:t>
            </a:r>
            <a:r>
              <a:rPr lang="vi-VN" sz="1400" dirty="0" err="1"/>
              <a:t>của</a:t>
            </a:r>
            <a:r>
              <a:rPr lang="vi-VN" sz="1400" dirty="0"/>
              <a:t> </a:t>
            </a:r>
            <a:r>
              <a:rPr lang="vi-VN" sz="1400" dirty="0" err="1"/>
              <a:t>builder</a:t>
            </a:r>
            <a:r>
              <a:rPr lang="vi-VN" sz="1400" dirty="0"/>
              <a:t> </a:t>
            </a:r>
            <a:r>
              <a:rPr lang="vi-VN" sz="1400" dirty="0" err="1"/>
              <a:t>có</a:t>
            </a:r>
            <a:r>
              <a:rPr lang="vi-VN" sz="1400" dirty="0"/>
              <a:t> </a:t>
            </a:r>
            <a:r>
              <a:rPr lang="vi-VN" sz="1400" dirty="0" err="1"/>
              <a:t>thể</a:t>
            </a:r>
            <a:r>
              <a:rPr lang="vi-VN" sz="1400" dirty="0"/>
              <a:t> thay </a:t>
            </a:r>
            <a:r>
              <a:rPr lang="vi-VN" sz="1400" dirty="0" err="1"/>
              <a:t>thế</a:t>
            </a:r>
            <a:r>
              <a:rPr lang="vi-VN" sz="1400" dirty="0"/>
              <a:t> cho </a:t>
            </a:r>
            <a:r>
              <a:rPr lang="vi-VN" sz="1400" dirty="0" err="1"/>
              <a:t>lớp</a:t>
            </a:r>
            <a:r>
              <a:rPr lang="vi-VN" sz="1400" dirty="0"/>
              <a:t> cha </a:t>
            </a:r>
            <a:r>
              <a:rPr lang="vi-VN" sz="1400" dirty="0" err="1"/>
              <a:t>mà</a:t>
            </a:r>
            <a:r>
              <a:rPr lang="vi-VN" sz="1400" dirty="0"/>
              <a:t> không </a:t>
            </a:r>
            <a:r>
              <a:rPr lang="vi-VN" sz="1400" dirty="0" err="1"/>
              <a:t>làm</a:t>
            </a:r>
            <a:r>
              <a:rPr lang="vi-VN" sz="1400" dirty="0"/>
              <a:t> thay </a:t>
            </a:r>
            <a:r>
              <a:rPr lang="vi-VN" sz="1400" dirty="0" err="1"/>
              <a:t>đổi</a:t>
            </a:r>
            <a:r>
              <a:rPr lang="vi-VN" sz="1400" dirty="0"/>
              <a:t> </a:t>
            </a:r>
            <a:r>
              <a:rPr lang="vi-VN" sz="1400" dirty="0" err="1"/>
              <a:t>tính</a:t>
            </a:r>
            <a:r>
              <a:rPr lang="vi-VN" sz="1400" dirty="0"/>
              <a:t> </a:t>
            </a:r>
            <a:r>
              <a:rPr lang="vi-VN" sz="1400" dirty="0" err="1"/>
              <a:t>đúng</a:t>
            </a:r>
            <a:r>
              <a:rPr lang="vi-VN" sz="1400" dirty="0"/>
              <a:t> </a:t>
            </a:r>
            <a:r>
              <a:rPr lang="vi-VN" sz="1400" dirty="0" err="1"/>
              <a:t>đắn</a:t>
            </a:r>
            <a:r>
              <a:rPr lang="vi-VN" sz="1400" dirty="0"/>
              <a:t> </a:t>
            </a:r>
            <a:r>
              <a:rPr lang="vi-VN" sz="1400" dirty="0" err="1"/>
              <a:t>của</a:t>
            </a:r>
            <a:r>
              <a:rPr lang="vi-VN" sz="1400" dirty="0"/>
              <a:t> chương </a:t>
            </a:r>
            <a:r>
              <a:rPr lang="vi-VN" sz="1400" dirty="0" err="1"/>
              <a:t>trình</a:t>
            </a:r>
            <a:r>
              <a:rPr lang="vi-VN" sz="1400" dirty="0"/>
              <a:t>. </a:t>
            </a:r>
            <a:r>
              <a:rPr lang="vi-VN" sz="1400" dirty="0" err="1"/>
              <a:t>Điều</a:t>
            </a:r>
            <a:r>
              <a:rPr lang="vi-VN" sz="1400" dirty="0"/>
              <a:t> </a:t>
            </a:r>
            <a:r>
              <a:rPr lang="vi-VN" sz="1400" dirty="0" err="1"/>
              <a:t>này</a:t>
            </a:r>
            <a:r>
              <a:rPr lang="vi-VN" sz="1400" dirty="0"/>
              <a:t> cho </a:t>
            </a:r>
            <a:r>
              <a:rPr lang="vi-VN" sz="1400" dirty="0" err="1"/>
              <a:t>phép</a:t>
            </a:r>
            <a:r>
              <a:rPr lang="vi-VN" sz="1400" dirty="0"/>
              <a:t> </a:t>
            </a:r>
            <a:r>
              <a:rPr lang="vi-VN" sz="1400" dirty="0" err="1"/>
              <a:t>sự</a:t>
            </a:r>
            <a:r>
              <a:rPr lang="vi-VN" sz="1400" dirty="0"/>
              <a:t> thay </a:t>
            </a:r>
            <a:r>
              <a:rPr lang="vi-VN" sz="1400" dirty="0" err="1"/>
              <a:t>thế</a:t>
            </a:r>
            <a:r>
              <a:rPr lang="vi-VN" sz="1400" dirty="0"/>
              <a:t> linh </a:t>
            </a:r>
            <a:r>
              <a:rPr lang="vi-VN" sz="1400" dirty="0" err="1"/>
              <a:t>hoạt</a:t>
            </a:r>
            <a:r>
              <a:rPr lang="vi-VN" sz="1400" dirty="0"/>
              <a:t> </a:t>
            </a:r>
            <a:r>
              <a:rPr lang="vi-VN" sz="1400" dirty="0" err="1"/>
              <a:t>và</a:t>
            </a:r>
            <a:r>
              <a:rPr lang="vi-VN" sz="1400" dirty="0"/>
              <a:t> </a:t>
            </a:r>
            <a:r>
              <a:rPr lang="vi-VN" sz="1400" dirty="0" err="1"/>
              <a:t>đảm</a:t>
            </a:r>
            <a:r>
              <a:rPr lang="vi-VN" sz="1400" dirty="0"/>
              <a:t> </a:t>
            </a:r>
            <a:r>
              <a:rPr lang="vi-VN" sz="1400" dirty="0" err="1"/>
              <a:t>bảo</a:t>
            </a:r>
            <a:r>
              <a:rPr lang="vi-VN" sz="1400" dirty="0"/>
              <a:t> </a:t>
            </a:r>
            <a:r>
              <a:rPr lang="vi-VN" sz="1400" dirty="0" err="1"/>
              <a:t>tính</a:t>
            </a:r>
            <a:r>
              <a:rPr lang="vi-VN" sz="1400" dirty="0"/>
              <a:t> tương </a:t>
            </a:r>
            <a:r>
              <a:rPr lang="vi-VN" sz="1400" dirty="0" err="1"/>
              <a:t>thích</a:t>
            </a:r>
            <a:r>
              <a:rPr lang="vi-VN" sz="1400" dirty="0"/>
              <a:t>.</a:t>
            </a:r>
          </a:p>
          <a:p>
            <a:pPr>
              <a:buFont typeface="+mj-lt"/>
              <a:buAutoNum type="arabicPeriod"/>
            </a:pPr>
            <a:r>
              <a:rPr lang="vi-VN" sz="1400" b="1" dirty="0" err="1"/>
              <a:t>Interface</a:t>
            </a:r>
            <a:r>
              <a:rPr lang="vi-VN" sz="1400" b="1" dirty="0"/>
              <a:t> </a:t>
            </a:r>
            <a:r>
              <a:rPr lang="vi-VN" sz="1400" b="1" dirty="0" err="1"/>
              <a:t>Segregation</a:t>
            </a:r>
            <a:r>
              <a:rPr lang="vi-VN" sz="1400" b="1" dirty="0"/>
              <a:t> </a:t>
            </a:r>
            <a:r>
              <a:rPr lang="vi-VN" sz="1400" b="1" dirty="0" err="1"/>
              <a:t>Principle</a:t>
            </a:r>
            <a:r>
              <a:rPr lang="vi-VN" sz="1400" b="1" dirty="0"/>
              <a:t> (ISP - Nguyên </a:t>
            </a:r>
            <a:r>
              <a:rPr lang="vi-VN" sz="1400" b="1" dirty="0" err="1"/>
              <a:t>tắc</a:t>
            </a:r>
            <a:r>
              <a:rPr lang="vi-VN" sz="1400" b="1" dirty="0"/>
              <a:t> phân </a:t>
            </a:r>
            <a:r>
              <a:rPr lang="vi-VN" sz="1400" b="1" dirty="0" err="1"/>
              <a:t>tách</a:t>
            </a:r>
            <a:r>
              <a:rPr lang="vi-VN" sz="1400" b="1" dirty="0"/>
              <a:t> </a:t>
            </a:r>
            <a:r>
              <a:rPr lang="vi-VN" sz="1400" b="1" dirty="0" err="1"/>
              <a:t>interface</a:t>
            </a:r>
            <a:r>
              <a:rPr lang="vi-VN" sz="1400" b="1" dirty="0"/>
              <a:t>)</a:t>
            </a:r>
            <a:r>
              <a:rPr lang="vi-VN" sz="1400" dirty="0"/>
              <a:t>: </a:t>
            </a:r>
            <a:r>
              <a:rPr lang="vi-VN" sz="1400" dirty="0" err="1"/>
              <a:t>Builder</a:t>
            </a:r>
            <a:r>
              <a:rPr lang="vi-VN" sz="1400" dirty="0"/>
              <a:t> </a:t>
            </a:r>
            <a:r>
              <a:rPr lang="vi-VN" sz="1400" dirty="0" err="1"/>
              <a:t>pattern</a:t>
            </a:r>
            <a:r>
              <a:rPr lang="vi-VN" sz="1400" dirty="0"/>
              <a:t> </a:t>
            </a:r>
            <a:r>
              <a:rPr lang="vi-VN" sz="1400" dirty="0" err="1"/>
              <a:t>thường</a:t>
            </a:r>
            <a:r>
              <a:rPr lang="vi-VN" sz="1400" dirty="0"/>
              <a:t> </a:t>
            </a:r>
            <a:r>
              <a:rPr lang="vi-VN" sz="1400" dirty="0" err="1"/>
              <a:t>sử</a:t>
            </a:r>
            <a:r>
              <a:rPr lang="vi-VN" sz="1400" dirty="0"/>
              <a:t> </a:t>
            </a:r>
            <a:r>
              <a:rPr lang="vi-VN" sz="1400" dirty="0" err="1"/>
              <a:t>dụng</a:t>
            </a:r>
            <a:r>
              <a:rPr lang="vi-VN" sz="1400" dirty="0"/>
              <a:t> </a:t>
            </a:r>
            <a:r>
              <a:rPr lang="vi-VN" sz="1400" dirty="0" err="1"/>
              <a:t>nhiều</a:t>
            </a:r>
            <a:r>
              <a:rPr lang="vi-VN" sz="1400" dirty="0"/>
              <a:t> phương </a:t>
            </a:r>
            <a:r>
              <a:rPr lang="vi-VN" sz="1400" dirty="0" err="1"/>
              <a:t>thức</a:t>
            </a:r>
            <a:r>
              <a:rPr lang="vi-VN" sz="1400" dirty="0"/>
              <a:t> </a:t>
            </a:r>
            <a:r>
              <a:rPr lang="vi-VN" sz="1400" dirty="0" err="1"/>
              <a:t>nhỏ</a:t>
            </a:r>
            <a:r>
              <a:rPr lang="vi-VN" sz="1400" dirty="0"/>
              <a:t> </a:t>
            </a:r>
            <a:r>
              <a:rPr lang="vi-VN" sz="1400" dirty="0" err="1"/>
              <a:t>để</a:t>
            </a:r>
            <a:r>
              <a:rPr lang="vi-VN" sz="1400" dirty="0"/>
              <a:t> xây </a:t>
            </a:r>
            <a:r>
              <a:rPr lang="vi-VN" sz="1400" dirty="0" err="1"/>
              <a:t>dựng</a:t>
            </a:r>
            <a:r>
              <a:rPr lang="vi-VN" sz="1400" dirty="0"/>
              <a:t> </a:t>
            </a:r>
            <a:r>
              <a:rPr lang="vi-VN" sz="1400" dirty="0" err="1"/>
              <a:t>từng</a:t>
            </a:r>
            <a:r>
              <a:rPr lang="vi-VN" sz="1400" dirty="0"/>
              <a:t> </a:t>
            </a:r>
            <a:r>
              <a:rPr lang="vi-VN" sz="1400" dirty="0" err="1"/>
              <a:t>phần</a:t>
            </a:r>
            <a:r>
              <a:rPr lang="vi-VN" sz="1400" dirty="0"/>
              <a:t> </a:t>
            </a:r>
            <a:r>
              <a:rPr lang="vi-VN" sz="1400" dirty="0" err="1"/>
              <a:t>của</a:t>
            </a:r>
            <a:r>
              <a:rPr lang="vi-VN" sz="1400" dirty="0"/>
              <a:t> </a:t>
            </a:r>
            <a:r>
              <a:rPr lang="vi-VN" sz="1400" dirty="0" err="1"/>
              <a:t>đối</a:t>
            </a:r>
            <a:r>
              <a:rPr lang="vi-VN" sz="1400" dirty="0"/>
              <a:t> </a:t>
            </a:r>
            <a:r>
              <a:rPr lang="vi-VN" sz="1400" dirty="0" err="1"/>
              <a:t>tượng</a:t>
            </a:r>
            <a:r>
              <a:rPr lang="vi-VN" sz="1400" dirty="0"/>
              <a:t>, </a:t>
            </a:r>
            <a:r>
              <a:rPr lang="vi-VN" sz="1400" dirty="0" err="1"/>
              <a:t>giúp</a:t>
            </a:r>
            <a:r>
              <a:rPr lang="vi-VN" sz="1400" dirty="0"/>
              <a:t> </a:t>
            </a:r>
            <a:r>
              <a:rPr lang="vi-VN" sz="1400" dirty="0" err="1"/>
              <a:t>các</a:t>
            </a:r>
            <a:r>
              <a:rPr lang="vi-VN" sz="1400" dirty="0"/>
              <a:t> </a:t>
            </a:r>
            <a:r>
              <a:rPr lang="vi-VN" sz="1400" dirty="0" err="1"/>
              <a:t>class</a:t>
            </a:r>
            <a:r>
              <a:rPr lang="vi-VN" sz="1400" dirty="0"/>
              <a:t> </a:t>
            </a:r>
            <a:r>
              <a:rPr lang="vi-VN" sz="1400" dirty="0" err="1"/>
              <a:t>khác</a:t>
            </a:r>
            <a:r>
              <a:rPr lang="vi-VN" sz="1400" dirty="0"/>
              <a:t> </a:t>
            </a:r>
            <a:r>
              <a:rPr lang="vi-VN" sz="1400" dirty="0" err="1"/>
              <a:t>chỉ</a:t>
            </a:r>
            <a:r>
              <a:rPr lang="vi-VN" sz="1400" dirty="0"/>
              <a:t> </a:t>
            </a:r>
            <a:r>
              <a:rPr lang="vi-VN" sz="1400" dirty="0" err="1"/>
              <a:t>cần</a:t>
            </a:r>
            <a:r>
              <a:rPr lang="vi-VN" sz="1400" dirty="0"/>
              <a:t> quan tâm </a:t>
            </a:r>
            <a:r>
              <a:rPr lang="vi-VN" sz="1400" dirty="0" err="1"/>
              <a:t>đến</a:t>
            </a:r>
            <a:r>
              <a:rPr lang="vi-VN" sz="1400" dirty="0"/>
              <a:t> </a:t>
            </a:r>
            <a:r>
              <a:rPr lang="vi-VN" sz="1400" dirty="0" err="1"/>
              <a:t>các</a:t>
            </a:r>
            <a:r>
              <a:rPr lang="vi-VN" sz="1400" dirty="0"/>
              <a:t> </a:t>
            </a:r>
            <a:r>
              <a:rPr lang="vi-VN" sz="1400" dirty="0" err="1"/>
              <a:t>phần</a:t>
            </a:r>
            <a:r>
              <a:rPr lang="vi-VN" sz="1400" dirty="0"/>
              <a:t> </a:t>
            </a:r>
            <a:r>
              <a:rPr lang="vi-VN" sz="1400" dirty="0" err="1"/>
              <a:t>họ</a:t>
            </a:r>
            <a:r>
              <a:rPr lang="vi-VN" sz="1400" dirty="0"/>
              <a:t> </a:t>
            </a:r>
            <a:r>
              <a:rPr lang="vi-VN" sz="1400" dirty="0" err="1"/>
              <a:t>cần</a:t>
            </a:r>
            <a:r>
              <a:rPr lang="vi-VN" sz="1400" dirty="0"/>
              <a:t>. </a:t>
            </a:r>
            <a:r>
              <a:rPr lang="vi-VN" sz="1400" dirty="0" err="1"/>
              <a:t>Điều</a:t>
            </a:r>
            <a:r>
              <a:rPr lang="vi-VN" sz="1400" dirty="0"/>
              <a:t> </a:t>
            </a:r>
            <a:r>
              <a:rPr lang="vi-VN" sz="1400" dirty="0" err="1"/>
              <a:t>này</a:t>
            </a:r>
            <a:r>
              <a:rPr lang="vi-VN" sz="1400" dirty="0"/>
              <a:t> </a:t>
            </a:r>
            <a:r>
              <a:rPr lang="vi-VN" sz="1400" dirty="0" err="1"/>
              <a:t>giúp</a:t>
            </a:r>
            <a:r>
              <a:rPr lang="vi-VN" sz="1400" dirty="0"/>
              <a:t> </a:t>
            </a:r>
            <a:r>
              <a:rPr lang="vi-VN" sz="1400" dirty="0" err="1"/>
              <a:t>tách</a:t>
            </a:r>
            <a:r>
              <a:rPr lang="vi-VN" sz="1400" dirty="0"/>
              <a:t> </a:t>
            </a:r>
            <a:r>
              <a:rPr lang="vi-VN" sz="1400" dirty="0" err="1"/>
              <a:t>các</a:t>
            </a:r>
            <a:r>
              <a:rPr lang="vi-VN" sz="1400" dirty="0"/>
              <a:t> giao </a:t>
            </a:r>
            <a:r>
              <a:rPr lang="vi-VN" sz="1400" dirty="0" err="1"/>
              <a:t>diện</a:t>
            </a:r>
            <a:r>
              <a:rPr lang="vi-VN" sz="1400" dirty="0"/>
              <a:t> </a:t>
            </a:r>
            <a:r>
              <a:rPr lang="vi-VN" sz="1400" dirty="0" err="1"/>
              <a:t>thành</a:t>
            </a:r>
            <a:r>
              <a:rPr lang="vi-VN" sz="1400" dirty="0"/>
              <a:t> </a:t>
            </a:r>
            <a:r>
              <a:rPr lang="vi-VN" sz="1400" dirty="0" err="1"/>
              <a:t>các</a:t>
            </a:r>
            <a:r>
              <a:rPr lang="vi-VN" sz="1400" dirty="0"/>
              <a:t> </a:t>
            </a:r>
            <a:r>
              <a:rPr lang="vi-VN" sz="1400" dirty="0" err="1"/>
              <a:t>phần</a:t>
            </a:r>
            <a:r>
              <a:rPr lang="vi-VN" sz="1400" dirty="0"/>
              <a:t> </a:t>
            </a:r>
            <a:r>
              <a:rPr lang="vi-VN" sz="1400" dirty="0" err="1"/>
              <a:t>nhỏ</a:t>
            </a:r>
            <a:r>
              <a:rPr lang="vi-VN" sz="1400" dirty="0"/>
              <a:t> </a:t>
            </a:r>
            <a:r>
              <a:rPr lang="vi-VN" sz="1400" dirty="0" err="1"/>
              <a:t>và</a:t>
            </a:r>
            <a:r>
              <a:rPr lang="vi-VN" sz="1400" dirty="0"/>
              <a:t> </a:t>
            </a:r>
            <a:r>
              <a:rPr lang="vi-VN" sz="1400" dirty="0" err="1"/>
              <a:t>dễ</a:t>
            </a:r>
            <a:r>
              <a:rPr lang="vi-VN" sz="1400" dirty="0"/>
              <a:t> </a:t>
            </a:r>
            <a:r>
              <a:rPr lang="vi-VN" sz="1400" dirty="0" err="1"/>
              <a:t>sử</a:t>
            </a:r>
            <a:r>
              <a:rPr lang="vi-VN" sz="1400" dirty="0"/>
              <a:t> </a:t>
            </a:r>
            <a:r>
              <a:rPr lang="vi-VN" sz="1400" dirty="0" err="1"/>
              <a:t>dụng</a:t>
            </a:r>
            <a:r>
              <a:rPr lang="vi-VN" sz="1400" dirty="0"/>
              <a:t>.</a:t>
            </a:r>
          </a:p>
          <a:p>
            <a:pPr>
              <a:buFont typeface="+mj-lt"/>
              <a:buAutoNum type="arabicPeriod"/>
            </a:pPr>
            <a:r>
              <a:rPr lang="vi-VN" sz="1400" b="1" dirty="0" err="1"/>
              <a:t>Dependency</a:t>
            </a:r>
            <a:r>
              <a:rPr lang="vi-VN" sz="1400" b="1" dirty="0"/>
              <a:t> </a:t>
            </a:r>
            <a:r>
              <a:rPr lang="vi-VN" sz="1400" b="1" dirty="0" err="1"/>
              <a:t>Inversion</a:t>
            </a:r>
            <a:r>
              <a:rPr lang="vi-VN" sz="1400" b="1" dirty="0"/>
              <a:t> </a:t>
            </a:r>
            <a:r>
              <a:rPr lang="vi-VN" sz="1400" b="1" dirty="0" err="1"/>
              <a:t>Principle</a:t>
            </a:r>
            <a:r>
              <a:rPr lang="vi-VN" sz="1400" b="1" dirty="0"/>
              <a:t> (DIP - Nguyên </a:t>
            </a:r>
            <a:r>
              <a:rPr lang="vi-VN" sz="1400" b="1" dirty="0" err="1"/>
              <a:t>tắc</a:t>
            </a:r>
            <a:r>
              <a:rPr lang="vi-VN" sz="1400" b="1" dirty="0"/>
              <a:t> </a:t>
            </a:r>
            <a:r>
              <a:rPr lang="vi-VN" sz="1400" b="1" dirty="0" err="1"/>
              <a:t>đảo</a:t>
            </a:r>
            <a:r>
              <a:rPr lang="vi-VN" sz="1400" b="1" dirty="0"/>
              <a:t> </a:t>
            </a:r>
            <a:r>
              <a:rPr lang="vi-VN" sz="1400" b="1" dirty="0" err="1"/>
              <a:t>ngược</a:t>
            </a:r>
            <a:r>
              <a:rPr lang="vi-VN" sz="1400" b="1" dirty="0"/>
              <a:t> </a:t>
            </a:r>
            <a:r>
              <a:rPr lang="vi-VN" sz="1400" b="1" dirty="0" err="1"/>
              <a:t>phụ</a:t>
            </a:r>
            <a:r>
              <a:rPr lang="vi-VN" sz="1400" b="1" dirty="0"/>
              <a:t> </a:t>
            </a:r>
            <a:r>
              <a:rPr lang="vi-VN" sz="1400" b="1" dirty="0" err="1"/>
              <a:t>thuộc</a:t>
            </a:r>
            <a:r>
              <a:rPr lang="vi-VN" sz="1400" b="1" dirty="0"/>
              <a:t>)</a:t>
            </a:r>
            <a:r>
              <a:rPr lang="vi-VN" sz="1400" dirty="0"/>
              <a:t>: </a:t>
            </a:r>
            <a:r>
              <a:rPr lang="vi-VN" sz="1400" dirty="0" err="1"/>
              <a:t>Builder</a:t>
            </a:r>
            <a:r>
              <a:rPr lang="vi-VN" sz="1400" dirty="0"/>
              <a:t> </a:t>
            </a:r>
            <a:r>
              <a:rPr lang="vi-VN" sz="1400" dirty="0" err="1"/>
              <a:t>pattern</a:t>
            </a:r>
            <a:r>
              <a:rPr lang="vi-VN" sz="1400" dirty="0"/>
              <a:t> </a:t>
            </a:r>
            <a:r>
              <a:rPr lang="vi-VN" sz="1400" dirty="0" err="1"/>
              <a:t>giúp</a:t>
            </a:r>
            <a:r>
              <a:rPr lang="vi-VN" sz="1400" dirty="0"/>
              <a:t> </a:t>
            </a:r>
            <a:r>
              <a:rPr lang="vi-VN" sz="1400" dirty="0" err="1"/>
              <a:t>tách</a:t>
            </a:r>
            <a:r>
              <a:rPr lang="vi-VN" sz="1400" dirty="0"/>
              <a:t> </a:t>
            </a:r>
            <a:r>
              <a:rPr lang="vi-VN" sz="1400" dirty="0" err="1"/>
              <a:t>biệt</a:t>
            </a:r>
            <a:r>
              <a:rPr lang="vi-VN" sz="1400" dirty="0"/>
              <a:t> </a:t>
            </a:r>
            <a:r>
              <a:rPr lang="vi-VN" sz="1400" dirty="0" err="1"/>
              <a:t>việc</a:t>
            </a:r>
            <a:r>
              <a:rPr lang="vi-VN" sz="1400" dirty="0"/>
              <a:t> </a:t>
            </a:r>
            <a:r>
              <a:rPr lang="vi-VN" sz="1400" dirty="0" err="1"/>
              <a:t>tạo</a:t>
            </a:r>
            <a:r>
              <a:rPr lang="vi-VN" sz="1400" dirty="0"/>
              <a:t> </a:t>
            </a:r>
            <a:r>
              <a:rPr lang="vi-VN" sz="1400" dirty="0" err="1"/>
              <a:t>đối</a:t>
            </a:r>
            <a:r>
              <a:rPr lang="vi-VN" sz="1400" dirty="0"/>
              <a:t> </a:t>
            </a:r>
            <a:r>
              <a:rPr lang="vi-VN" sz="1400" dirty="0" err="1"/>
              <a:t>tượng</a:t>
            </a:r>
            <a:r>
              <a:rPr lang="vi-VN" sz="1400" dirty="0"/>
              <a:t> </a:t>
            </a:r>
            <a:r>
              <a:rPr lang="vi-VN" sz="1400" dirty="0" err="1"/>
              <a:t>khỏi</a:t>
            </a:r>
            <a:r>
              <a:rPr lang="vi-VN" sz="1400" dirty="0"/>
              <a:t> </a:t>
            </a:r>
            <a:r>
              <a:rPr lang="vi-VN" sz="1400" dirty="0" err="1"/>
              <a:t>logic</a:t>
            </a:r>
            <a:r>
              <a:rPr lang="vi-VN" sz="1400" dirty="0"/>
              <a:t> </a:t>
            </a:r>
            <a:r>
              <a:rPr lang="vi-VN" sz="1400" dirty="0" err="1"/>
              <a:t>nghiệp</a:t>
            </a:r>
            <a:r>
              <a:rPr lang="vi-VN" sz="1400" dirty="0"/>
              <a:t> </a:t>
            </a:r>
            <a:r>
              <a:rPr lang="vi-VN" sz="1400" dirty="0" err="1"/>
              <a:t>vụ</a:t>
            </a:r>
            <a:r>
              <a:rPr lang="vi-VN" sz="1400" dirty="0"/>
              <a:t> </a:t>
            </a:r>
            <a:r>
              <a:rPr lang="vi-VN" sz="1400" dirty="0" err="1"/>
              <a:t>chính</a:t>
            </a:r>
            <a:r>
              <a:rPr lang="vi-VN" sz="1400" dirty="0"/>
              <a:t>, </a:t>
            </a:r>
            <a:r>
              <a:rPr lang="vi-VN" sz="1400" dirty="0" err="1"/>
              <a:t>nghĩa</a:t>
            </a:r>
            <a:r>
              <a:rPr lang="vi-VN" sz="1400" dirty="0"/>
              <a:t> </a:t>
            </a:r>
            <a:r>
              <a:rPr lang="vi-VN" sz="1400" dirty="0" err="1"/>
              <a:t>là</a:t>
            </a:r>
            <a:r>
              <a:rPr lang="vi-VN" sz="1400" dirty="0"/>
              <a:t> </a:t>
            </a:r>
            <a:r>
              <a:rPr lang="vi-VN" sz="1400" dirty="0" err="1"/>
              <a:t>các</a:t>
            </a:r>
            <a:r>
              <a:rPr lang="vi-VN" sz="1400" dirty="0"/>
              <a:t> </a:t>
            </a:r>
            <a:r>
              <a:rPr lang="vi-VN" sz="1400" dirty="0" err="1"/>
              <a:t>class</a:t>
            </a:r>
            <a:r>
              <a:rPr lang="vi-VN" sz="1400" dirty="0"/>
              <a:t> không </a:t>
            </a:r>
            <a:r>
              <a:rPr lang="vi-VN" sz="1400" dirty="0" err="1"/>
              <a:t>phụ</a:t>
            </a:r>
            <a:r>
              <a:rPr lang="vi-VN" sz="1400" dirty="0"/>
              <a:t> </a:t>
            </a:r>
            <a:r>
              <a:rPr lang="vi-VN" sz="1400" dirty="0" err="1"/>
              <a:t>thuộc</a:t>
            </a:r>
            <a:r>
              <a:rPr lang="vi-VN" sz="1400" dirty="0"/>
              <a:t> </a:t>
            </a:r>
            <a:r>
              <a:rPr lang="vi-VN" sz="1400" dirty="0" err="1"/>
              <a:t>trực</a:t>
            </a:r>
            <a:r>
              <a:rPr lang="vi-VN" sz="1400" dirty="0"/>
              <a:t> </a:t>
            </a:r>
            <a:r>
              <a:rPr lang="vi-VN" sz="1400" dirty="0" err="1"/>
              <a:t>tiếp</a:t>
            </a:r>
            <a:r>
              <a:rPr lang="vi-VN" sz="1400" dirty="0"/>
              <a:t> </a:t>
            </a:r>
            <a:r>
              <a:rPr lang="vi-VN" sz="1400" dirty="0" err="1"/>
              <a:t>vào</a:t>
            </a:r>
            <a:r>
              <a:rPr lang="vi-VN" sz="1400" dirty="0"/>
              <a:t> </a:t>
            </a:r>
            <a:r>
              <a:rPr lang="vi-VN" sz="1400" dirty="0" err="1"/>
              <a:t>cách</a:t>
            </a:r>
            <a:r>
              <a:rPr lang="vi-VN" sz="1400" dirty="0"/>
              <a:t> </a:t>
            </a:r>
            <a:r>
              <a:rPr lang="vi-VN" sz="1400" dirty="0" err="1"/>
              <a:t>tạo</a:t>
            </a:r>
            <a:r>
              <a:rPr lang="vi-VN" sz="1400" dirty="0"/>
              <a:t> </a:t>
            </a:r>
            <a:r>
              <a:rPr lang="vi-VN" sz="1400" dirty="0" err="1"/>
              <a:t>đối</a:t>
            </a:r>
            <a:r>
              <a:rPr lang="vi-VN" sz="1400" dirty="0"/>
              <a:t> </a:t>
            </a:r>
            <a:r>
              <a:rPr lang="vi-VN" sz="1400" dirty="0" err="1"/>
              <a:t>tượng</a:t>
            </a:r>
            <a:r>
              <a:rPr lang="vi-VN" sz="1400" dirty="0"/>
              <a:t> </a:t>
            </a:r>
            <a:r>
              <a:rPr lang="vi-VN" sz="1400" dirty="0" err="1"/>
              <a:t>mà</a:t>
            </a:r>
            <a:r>
              <a:rPr lang="vi-VN" sz="1400" dirty="0"/>
              <a:t> </a:t>
            </a:r>
            <a:r>
              <a:rPr lang="vi-VN" sz="1400" dirty="0" err="1"/>
              <a:t>chỉ</a:t>
            </a:r>
            <a:r>
              <a:rPr lang="vi-VN" sz="1400" dirty="0"/>
              <a:t> </a:t>
            </a:r>
            <a:r>
              <a:rPr lang="vi-VN" sz="1400" dirty="0" err="1"/>
              <a:t>phụ</a:t>
            </a:r>
            <a:r>
              <a:rPr lang="vi-VN" sz="1400" dirty="0"/>
              <a:t> </a:t>
            </a:r>
            <a:r>
              <a:rPr lang="vi-VN" sz="1400" dirty="0" err="1"/>
              <a:t>thuộc</a:t>
            </a:r>
            <a:r>
              <a:rPr lang="vi-VN" sz="1400" dirty="0"/>
              <a:t> </a:t>
            </a:r>
            <a:r>
              <a:rPr lang="vi-VN" sz="1400" dirty="0" err="1"/>
              <a:t>vào</a:t>
            </a:r>
            <a:r>
              <a:rPr lang="vi-VN" sz="1400" dirty="0"/>
              <a:t> </a:t>
            </a:r>
            <a:r>
              <a:rPr lang="vi-VN" sz="1400" dirty="0" err="1"/>
              <a:t>các</a:t>
            </a:r>
            <a:r>
              <a:rPr lang="vi-VN" sz="1400" dirty="0"/>
              <a:t> giao </a:t>
            </a:r>
            <a:r>
              <a:rPr lang="vi-VN" sz="1400" dirty="0" err="1"/>
              <a:t>diện</a:t>
            </a:r>
            <a:r>
              <a:rPr lang="vi-VN" sz="1400" dirty="0"/>
              <a:t> </a:t>
            </a:r>
            <a:r>
              <a:rPr lang="vi-VN" sz="1400" dirty="0" err="1"/>
              <a:t>trừu</a:t>
            </a:r>
            <a:r>
              <a:rPr lang="vi-VN" sz="1400" dirty="0"/>
              <a:t> </a:t>
            </a:r>
            <a:r>
              <a:rPr lang="vi-VN" sz="1400" dirty="0" err="1"/>
              <a:t>tượng</a:t>
            </a:r>
            <a:r>
              <a:rPr lang="vi-VN" sz="1400" dirty="0"/>
              <a:t> </a:t>
            </a:r>
            <a:r>
              <a:rPr lang="vi-VN" sz="1400" dirty="0" err="1"/>
              <a:t>của</a:t>
            </a:r>
            <a:r>
              <a:rPr lang="vi-VN" sz="1400" dirty="0"/>
              <a:t> </a:t>
            </a:r>
            <a:r>
              <a:rPr lang="vi-VN" sz="1400" dirty="0" err="1"/>
              <a:t>builder</a:t>
            </a:r>
            <a:r>
              <a:rPr lang="vi-VN" sz="1400" dirty="0"/>
              <a:t>.</a:t>
            </a:r>
          </a:p>
          <a:p>
            <a:endParaRPr lang="en-US" sz="1400" dirty="0"/>
          </a:p>
        </p:txBody>
      </p:sp>
    </p:spTree>
    <p:extLst>
      <p:ext uri="{BB962C8B-B14F-4D97-AF65-F5344CB8AC3E}">
        <p14:creationId xmlns:p14="http://schemas.microsoft.com/office/powerpoint/2010/main" val="396694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C0C3-47F8-3775-0E51-89B199FD9CD3}"/>
              </a:ext>
            </a:extLst>
          </p:cNvPr>
          <p:cNvSpPr>
            <a:spLocks noGrp="1"/>
          </p:cNvSpPr>
          <p:nvPr>
            <p:ph type="title"/>
          </p:nvPr>
        </p:nvSpPr>
        <p:spPr/>
        <p:txBody>
          <a:bodyPr/>
          <a:lstStyle/>
          <a:p>
            <a:r>
              <a:rPr lang="en-US" b="1" dirty="0">
                <a:solidFill>
                  <a:schemeClr val="tx1"/>
                </a:solidFill>
                <a:cs typeface="Tahoma" charset="0"/>
              </a:rPr>
              <a:t>4. </a:t>
            </a:r>
            <a:r>
              <a:rPr lang="en-US" b="1" dirty="0" err="1">
                <a:solidFill>
                  <a:schemeClr val="tx1"/>
                </a:solidFill>
                <a:cs typeface="Tahoma" charset="0"/>
              </a:rPr>
              <a:t>Cấu</a:t>
            </a:r>
            <a:r>
              <a:rPr lang="en-US" b="1" dirty="0">
                <a:solidFill>
                  <a:schemeClr val="tx1"/>
                </a:solidFill>
                <a:cs typeface="Tahoma" charset="0"/>
              </a:rPr>
              <a:t> </a:t>
            </a:r>
            <a:r>
              <a:rPr lang="en-US" b="1" dirty="0" err="1">
                <a:solidFill>
                  <a:schemeClr val="tx1"/>
                </a:solidFill>
                <a:cs typeface="Tahoma" charset="0"/>
              </a:rPr>
              <a:t>trúc</a:t>
            </a:r>
            <a:endParaRPr lang="en-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4467" y="1210734"/>
            <a:ext cx="8546282" cy="5113865"/>
          </a:xfrm>
        </p:spPr>
      </p:pic>
    </p:spTree>
    <p:extLst>
      <p:ext uri="{BB962C8B-B14F-4D97-AF65-F5344CB8AC3E}">
        <p14:creationId xmlns:p14="http://schemas.microsoft.com/office/powerpoint/2010/main" val="65650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C0C3-47F8-3775-0E51-89B199FD9CD3}"/>
              </a:ext>
            </a:extLst>
          </p:cNvPr>
          <p:cNvSpPr>
            <a:spLocks noGrp="1"/>
          </p:cNvSpPr>
          <p:nvPr>
            <p:ph type="title"/>
          </p:nvPr>
        </p:nvSpPr>
        <p:spPr/>
        <p:txBody>
          <a:bodyPr/>
          <a:lstStyle/>
          <a:p>
            <a:r>
              <a:rPr lang="en-US" b="1" dirty="0">
                <a:solidFill>
                  <a:schemeClr val="tx1"/>
                </a:solidFill>
                <a:cs typeface="Tahoma" charset="0"/>
              </a:rPr>
              <a:t>4. </a:t>
            </a:r>
            <a:r>
              <a:rPr lang="en-US" b="1" dirty="0" err="1">
                <a:solidFill>
                  <a:schemeClr val="tx1"/>
                </a:solidFill>
                <a:cs typeface="Tahoma" charset="0"/>
              </a:rPr>
              <a:t>Cấu</a:t>
            </a:r>
            <a:r>
              <a:rPr lang="en-US" b="1" dirty="0">
                <a:solidFill>
                  <a:schemeClr val="tx1"/>
                </a:solidFill>
                <a:cs typeface="Tahoma" charset="0"/>
              </a:rPr>
              <a:t> </a:t>
            </a:r>
            <a:r>
              <a:rPr lang="en-US" b="1" dirty="0" err="1">
                <a:solidFill>
                  <a:schemeClr val="tx1"/>
                </a:solidFill>
                <a:cs typeface="Tahoma" charset="0"/>
              </a:rPr>
              <a:t>trúc</a:t>
            </a:r>
            <a:endParaRPr lang="en-VN" dirty="0"/>
          </a:p>
        </p:txBody>
      </p:sp>
      <p:sp>
        <p:nvSpPr>
          <p:cNvPr id="3" name="Content Placeholder 2">
            <a:extLst>
              <a:ext uri="{FF2B5EF4-FFF2-40B4-BE49-F238E27FC236}">
                <a16:creationId xmlns:a16="http://schemas.microsoft.com/office/drawing/2014/main" id="{71DE6335-248C-4003-6144-C706A248978F}"/>
              </a:ext>
            </a:extLst>
          </p:cNvPr>
          <p:cNvSpPr>
            <a:spLocks noGrp="1"/>
          </p:cNvSpPr>
          <p:nvPr>
            <p:ph idx="1"/>
          </p:nvPr>
        </p:nvSpPr>
        <p:spPr/>
        <p:txBody>
          <a:bodyPr/>
          <a:lstStyle/>
          <a:p>
            <a:pPr marL="514350" indent="-514350">
              <a:buFont typeface="+mj-lt"/>
              <a:buAutoNum type="arabicPeriod"/>
            </a:pPr>
            <a:r>
              <a:rPr lang="en-US" sz="2400" b="1" dirty="0"/>
              <a:t>Product: </a:t>
            </a:r>
            <a:r>
              <a:rPr lang="en-US" sz="2400" dirty="0" err="1"/>
              <a:t>đại</a:t>
            </a:r>
            <a:r>
              <a:rPr lang="en-US" sz="2400" dirty="0"/>
              <a:t> </a:t>
            </a:r>
            <a:r>
              <a:rPr lang="en-US" sz="2400" dirty="0" err="1"/>
              <a:t>diện</a:t>
            </a:r>
            <a:r>
              <a:rPr lang="en-US" sz="2400" dirty="0"/>
              <a:t> </a:t>
            </a:r>
            <a:r>
              <a:rPr lang="en-US" sz="2400" dirty="0" err="1"/>
              <a:t>cho</a:t>
            </a:r>
            <a:r>
              <a:rPr lang="en-US" sz="2400" dirty="0"/>
              <a:t> </a:t>
            </a:r>
            <a:r>
              <a:rPr lang="en-US" sz="2400" dirty="0" err="1"/>
              <a:t>đối</a:t>
            </a:r>
            <a:r>
              <a:rPr lang="en-US" sz="2400" dirty="0"/>
              <a:t> </a:t>
            </a:r>
            <a:r>
              <a:rPr lang="en-US" sz="2400" dirty="0" err="1"/>
              <a:t>tượng</a:t>
            </a:r>
            <a:r>
              <a:rPr lang="en-US" sz="2400" dirty="0"/>
              <a:t> </a:t>
            </a:r>
            <a:r>
              <a:rPr lang="en-US" sz="2400" dirty="0" err="1"/>
              <a:t>cần</a:t>
            </a:r>
            <a:r>
              <a:rPr lang="en-US" sz="2400" dirty="0"/>
              <a:t> </a:t>
            </a:r>
            <a:r>
              <a:rPr lang="en-US" sz="2400" dirty="0" err="1"/>
              <a:t>tạo</a:t>
            </a:r>
            <a:r>
              <a:rPr lang="en-US" sz="2400" dirty="0"/>
              <a:t>, </a:t>
            </a:r>
            <a:r>
              <a:rPr lang="en-US" sz="2400" dirty="0" err="1"/>
              <a:t>đối</a:t>
            </a:r>
            <a:r>
              <a:rPr lang="en-US" sz="2400" dirty="0"/>
              <a:t> </a:t>
            </a:r>
            <a:r>
              <a:rPr lang="en-US" sz="2400" dirty="0" err="1"/>
              <a:t>tượng</a:t>
            </a:r>
            <a:r>
              <a:rPr lang="en-US" sz="2400" dirty="0"/>
              <a:t> </a:t>
            </a:r>
            <a:r>
              <a:rPr lang="en-US" sz="2400" dirty="0" err="1"/>
              <a:t>này</a:t>
            </a:r>
            <a:r>
              <a:rPr lang="en-US" sz="2400" dirty="0"/>
              <a:t> </a:t>
            </a:r>
            <a:r>
              <a:rPr lang="en-US" sz="2400" dirty="0" err="1"/>
              <a:t>phức</a:t>
            </a:r>
            <a:r>
              <a:rPr lang="en-US" sz="2400" dirty="0"/>
              <a:t> </a:t>
            </a:r>
            <a:r>
              <a:rPr lang="en-US" sz="2400" dirty="0" err="1"/>
              <a:t>tạp</a:t>
            </a:r>
            <a:r>
              <a:rPr lang="en-US" sz="2400" dirty="0"/>
              <a:t>, </a:t>
            </a:r>
            <a:r>
              <a:rPr lang="en-US" sz="2400" dirty="0" err="1"/>
              <a:t>có</a:t>
            </a:r>
            <a:r>
              <a:rPr lang="en-US" sz="2400" dirty="0"/>
              <a:t> </a:t>
            </a:r>
            <a:r>
              <a:rPr lang="en-US" sz="2400" dirty="0" err="1"/>
              <a:t>nhiều</a:t>
            </a:r>
            <a:r>
              <a:rPr lang="en-US" sz="2400" dirty="0"/>
              <a:t> </a:t>
            </a:r>
            <a:r>
              <a:rPr lang="en-US" sz="2400" dirty="0" err="1"/>
              <a:t>thuộc</a:t>
            </a:r>
            <a:r>
              <a:rPr lang="en-US" sz="2400" dirty="0"/>
              <a:t> </a:t>
            </a:r>
            <a:r>
              <a:rPr lang="en-US" sz="2400" dirty="0" err="1"/>
              <a:t>tính</a:t>
            </a:r>
            <a:r>
              <a:rPr lang="en-US" sz="2400" dirty="0"/>
              <a:t>.</a:t>
            </a:r>
          </a:p>
          <a:p>
            <a:pPr marL="514350" indent="-514350">
              <a:buFont typeface="+mj-lt"/>
              <a:buAutoNum type="arabicPeriod"/>
            </a:pPr>
            <a:r>
              <a:rPr lang="en-US" sz="2400" b="1" dirty="0"/>
              <a:t>Builder</a:t>
            </a:r>
            <a:r>
              <a:rPr lang="en-US" sz="2400" dirty="0"/>
              <a:t>: </a:t>
            </a:r>
            <a:r>
              <a:rPr lang="en-US" sz="2400" dirty="0" err="1"/>
              <a:t>là</a:t>
            </a:r>
            <a:r>
              <a:rPr lang="en-US" sz="2400" dirty="0"/>
              <a:t> abstract class </a:t>
            </a:r>
            <a:r>
              <a:rPr lang="en-US" sz="2400" dirty="0" err="1"/>
              <a:t>hoặc</a:t>
            </a:r>
            <a:r>
              <a:rPr lang="en-US" sz="2400" dirty="0"/>
              <a:t> interface </a:t>
            </a:r>
            <a:r>
              <a:rPr lang="en-US" sz="2400" dirty="0" err="1"/>
              <a:t>khai</a:t>
            </a:r>
            <a:r>
              <a:rPr lang="en-US" sz="2400" dirty="0"/>
              <a:t> </a:t>
            </a:r>
            <a:r>
              <a:rPr lang="en-US" sz="2400" dirty="0" err="1"/>
              <a:t>báo</a:t>
            </a:r>
            <a:r>
              <a:rPr lang="en-US" sz="2400" dirty="0"/>
              <a:t> </a:t>
            </a:r>
            <a:r>
              <a:rPr lang="en-US" sz="2400" dirty="0" err="1"/>
              <a:t>phương</a:t>
            </a:r>
            <a:r>
              <a:rPr lang="en-US" sz="2400" dirty="0"/>
              <a:t> </a:t>
            </a:r>
            <a:r>
              <a:rPr lang="en-US" sz="2400" dirty="0" err="1"/>
              <a:t>thức</a:t>
            </a:r>
            <a:r>
              <a:rPr lang="en-US" sz="2400" dirty="0"/>
              <a:t> </a:t>
            </a:r>
            <a:r>
              <a:rPr lang="en-US" sz="2400" dirty="0" err="1"/>
              <a:t>tạo</a:t>
            </a:r>
            <a:r>
              <a:rPr lang="en-US" sz="2400" dirty="0"/>
              <a:t> </a:t>
            </a:r>
            <a:r>
              <a:rPr lang="en-US" sz="2400" dirty="0" err="1"/>
              <a:t>đối</a:t>
            </a:r>
            <a:r>
              <a:rPr lang="en-US" sz="2400" dirty="0"/>
              <a:t> </a:t>
            </a:r>
            <a:r>
              <a:rPr lang="en-US" sz="2400" dirty="0" err="1"/>
              <a:t>tượng</a:t>
            </a:r>
            <a:r>
              <a:rPr lang="en-US" sz="2400" dirty="0"/>
              <a:t>.</a:t>
            </a:r>
          </a:p>
          <a:p>
            <a:pPr marL="514350" indent="-514350">
              <a:buFont typeface="+mj-lt"/>
              <a:buAutoNum type="arabicPeriod"/>
            </a:pPr>
            <a:r>
              <a:rPr lang="en-US" sz="2400" b="1" dirty="0" err="1"/>
              <a:t>ConcreteBuilder</a:t>
            </a:r>
            <a:r>
              <a:rPr lang="en-US" sz="2400" dirty="0"/>
              <a:t>: </a:t>
            </a:r>
            <a:r>
              <a:rPr lang="en-US" sz="2400" dirty="0" err="1"/>
              <a:t>kế</a:t>
            </a:r>
            <a:r>
              <a:rPr lang="en-US" sz="2400" dirty="0"/>
              <a:t> </a:t>
            </a:r>
            <a:r>
              <a:rPr lang="en-US" sz="2400" dirty="0" err="1"/>
              <a:t>thừa</a:t>
            </a:r>
            <a:r>
              <a:rPr lang="en-US" sz="2400" dirty="0"/>
              <a:t> Builder </a:t>
            </a:r>
            <a:r>
              <a:rPr lang="en-US" sz="2400" dirty="0" err="1"/>
              <a:t>và</a:t>
            </a:r>
            <a:r>
              <a:rPr lang="en-US" sz="2400" dirty="0"/>
              <a:t> </a:t>
            </a:r>
            <a:r>
              <a:rPr lang="en-US" sz="2400" dirty="0" err="1"/>
              <a:t>cài</a:t>
            </a:r>
            <a:r>
              <a:rPr lang="en-US" sz="2400" dirty="0"/>
              <a:t> </a:t>
            </a:r>
            <a:r>
              <a:rPr lang="en-US" sz="2400" dirty="0" err="1"/>
              <a:t>đặt</a:t>
            </a:r>
            <a:r>
              <a:rPr lang="en-US" sz="2400" dirty="0"/>
              <a:t> chi </a:t>
            </a:r>
            <a:r>
              <a:rPr lang="en-US" sz="2400" dirty="0" err="1"/>
              <a:t>tiết</a:t>
            </a:r>
            <a:r>
              <a:rPr lang="en-US" sz="2400" dirty="0"/>
              <a:t> </a:t>
            </a:r>
            <a:r>
              <a:rPr lang="en-US" sz="2400" dirty="0" err="1"/>
              <a:t>cách</a:t>
            </a:r>
            <a:r>
              <a:rPr lang="en-US" sz="2400" dirty="0"/>
              <a:t> </a:t>
            </a:r>
            <a:r>
              <a:rPr lang="en-US" sz="2400" dirty="0" err="1"/>
              <a:t>tạo</a:t>
            </a:r>
            <a:r>
              <a:rPr lang="en-US" sz="2400" dirty="0"/>
              <a:t> </a:t>
            </a:r>
            <a:r>
              <a:rPr lang="en-US" sz="2400" dirty="0" err="1"/>
              <a:t>ra</a:t>
            </a:r>
            <a:r>
              <a:rPr lang="en-US" sz="2400" dirty="0"/>
              <a:t> </a:t>
            </a:r>
            <a:r>
              <a:rPr lang="en-US" sz="2400" dirty="0" err="1"/>
              <a:t>đối</a:t>
            </a:r>
            <a:r>
              <a:rPr lang="en-US" sz="2400" dirty="0"/>
              <a:t> </a:t>
            </a:r>
            <a:r>
              <a:rPr lang="en-US" sz="2400" dirty="0" err="1"/>
              <a:t>tượng</a:t>
            </a:r>
            <a:r>
              <a:rPr lang="en-US" sz="2400" dirty="0"/>
              <a:t>. </a:t>
            </a:r>
            <a:r>
              <a:rPr lang="en-US" sz="2400" dirty="0" err="1"/>
              <a:t>Nó</a:t>
            </a:r>
            <a:r>
              <a:rPr lang="en-US" sz="2400" dirty="0"/>
              <a:t> </a:t>
            </a:r>
            <a:r>
              <a:rPr lang="en-US" sz="2400" dirty="0" err="1"/>
              <a:t>sẽ</a:t>
            </a:r>
            <a:r>
              <a:rPr lang="en-US" sz="2400" dirty="0"/>
              <a:t> </a:t>
            </a:r>
            <a:r>
              <a:rPr lang="en-US" sz="2400" dirty="0" err="1"/>
              <a:t>xác</a:t>
            </a:r>
            <a:r>
              <a:rPr lang="en-US" sz="2400" dirty="0"/>
              <a:t> </a:t>
            </a:r>
            <a:r>
              <a:rPr lang="en-US" sz="2400" dirty="0" err="1"/>
              <a:t>định</a:t>
            </a:r>
            <a:r>
              <a:rPr lang="en-US" sz="2400" dirty="0"/>
              <a:t> </a:t>
            </a:r>
            <a:r>
              <a:rPr lang="en-US" sz="2400" dirty="0" err="1"/>
              <a:t>và</a:t>
            </a:r>
            <a:r>
              <a:rPr lang="en-US" sz="2400" dirty="0"/>
              <a:t> </a:t>
            </a:r>
            <a:r>
              <a:rPr lang="en-US" sz="2400" dirty="0" err="1"/>
              <a:t>nắm</a:t>
            </a:r>
            <a:r>
              <a:rPr lang="en-US" sz="2400" dirty="0"/>
              <a:t> </a:t>
            </a:r>
            <a:r>
              <a:rPr lang="en-US" sz="2400" dirty="0" err="1"/>
              <a:t>giữ</a:t>
            </a:r>
            <a:r>
              <a:rPr lang="en-US" sz="2400" dirty="0"/>
              <a:t> </a:t>
            </a:r>
            <a:r>
              <a:rPr lang="en-US" sz="2400" dirty="0" err="1"/>
              <a:t>các</a:t>
            </a:r>
            <a:r>
              <a:rPr lang="en-US" sz="2400" dirty="0"/>
              <a:t> </a:t>
            </a:r>
            <a:r>
              <a:rPr lang="en-US" sz="2400" dirty="0" err="1"/>
              <a:t>thể</a:t>
            </a:r>
            <a:r>
              <a:rPr lang="en-US" sz="2400" dirty="0"/>
              <a:t> </a:t>
            </a:r>
            <a:r>
              <a:rPr lang="en-US" sz="2400" dirty="0" err="1"/>
              <a:t>hiện</a:t>
            </a:r>
            <a:r>
              <a:rPr lang="en-US" sz="2400" dirty="0"/>
              <a:t> </a:t>
            </a:r>
            <a:r>
              <a:rPr lang="en-US" sz="2400" dirty="0" err="1"/>
              <a:t>mà</a:t>
            </a:r>
            <a:r>
              <a:rPr lang="en-US" sz="2400" dirty="0"/>
              <a:t> </a:t>
            </a:r>
            <a:r>
              <a:rPr lang="en-US" sz="2400" dirty="0" err="1"/>
              <a:t>nó</a:t>
            </a:r>
            <a:r>
              <a:rPr lang="en-US" sz="2400" dirty="0"/>
              <a:t> </a:t>
            </a:r>
            <a:r>
              <a:rPr lang="en-US" sz="2400" dirty="0" err="1"/>
              <a:t>tạo</a:t>
            </a:r>
            <a:r>
              <a:rPr lang="en-US" sz="2400" dirty="0"/>
              <a:t> </a:t>
            </a:r>
            <a:r>
              <a:rPr lang="en-US" sz="2400" dirty="0" err="1"/>
              <a:t>ra</a:t>
            </a:r>
            <a:r>
              <a:rPr lang="en-US" sz="2400" dirty="0"/>
              <a:t>, </a:t>
            </a:r>
            <a:r>
              <a:rPr lang="en-US" sz="2400" dirty="0" err="1"/>
              <a:t>đồng</a:t>
            </a:r>
            <a:r>
              <a:rPr lang="en-US" sz="2400" dirty="0"/>
              <a:t> </a:t>
            </a:r>
            <a:r>
              <a:rPr lang="en-US" sz="2400" dirty="0" err="1"/>
              <a:t>thời</a:t>
            </a:r>
            <a:r>
              <a:rPr lang="en-US" sz="2400" dirty="0"/>
              <a:t> </a:t>
            </a:r>
            <a:r>
              <a:rPr lang="en-US" sz="2400" dirty="0" err="1"/>
              <a:t>nó</a:t>
            </a:r>
            <a:r>
              <a:rPr lang="en-US" sz="2400" dirty="0"/>
              <a:t> </a:t>
            </a:r>
            <a:r>
              <a:rPr lang="en-US" sz="2400" dirty="0" err="1"/>
              <a:t>cũng</a:t>
            </a:r>
            <a:r>
              <a:rPr lang="en-US" sz="2400" dirty="0"/>
              <a:t> </a:t>
            </a:r>
            <a:r>
              <a:rPr lang="en-US" sz="2400" dirty="0" err="1"/>
              <a:t>cung</a:t>
            </a:r>
            <a:r>
              <a:rPr lang="en-US" sz="2400" dirty="0"/>
              <a:t> </a:t>
            </a:r>
            <a:r>
              <a:rPr lang="en-US" sz="2400" dirty="0" err="1"/>
              <a:t>cấp</a:t>
            </a:r>
            <a:r>
              <a:rPr lang="en-US" sz="2400" dirty="0"/>
              <a:t> </a:t>
            </a:r>
            <a:r>
              <a:rPr lang="en-US" sz="2400" dirty="0" err="1"/>
              <a:t>phương</a:t>
            </a:r>
            <a:r>
              <a:rPr lang="en-US" sz="2400" dirty="0"/>
              <a:t> </a:t>
            </a:r>
            <a:r>
              <a:rPr lang="en-US" sz="2400" dirty="0" err="1"/>
              <a:t>thức</a:t>
            </a:r>
            <a:r>
              <a:rPr lang="en-US" sz="2400" dirty="0"/>
              <a:t> </a:t>
            </a:r>
            <a:r>
              <a:rPr lang="en-US" sz="2400" dirty="0" err="1"/>
              <a:t>để</a:t>
            </a:r>
            <a:r>
              <a:rPr lang="en-US" sz="2400" dirty="0"/>
              <a:t> </a:t>
            </a:r>
            <a:r>
              <a:rPr lang="en-US" sz="2400" dirty="0" err="1"/>
              <a:t>trả</a:t>
            </a:r>
            <a:r>
              <a:rPr lang="en-US" sz="2400" dirty="0"/>
              <a:t> </a:t>
            </a:r>
            <a:r>
              <a:rPr lang="en-US" sz="2400" dirty="0" err="1"/>
              <a:t>các</a:t>
            </a:r>
            <a:r>
              <a:rPr lang="en-US" sz="2400" dirty="0"/>
              <a:t> </a:t>
            </a:r>
            <a:r>
              <a:rPr lang="en-US" sz="2400" dirty="0" err="1"/>
              <a:t>thể</a:t>
            </a:r>
            <a:r>
              <a:rPr lang="en-US" sz="2400" dirty="0"/>
              <a:t> </a:t>
            </a:r>
            <a:r>
              <a:rPr lang="en-US" sz="2400" dirty="0" err="1"/>
              <a:t>hiện</a:t>
            </a:r>
            <a:r>
              <a:rPr lang="en-US" sz="2400" dirty="0"/>
              <a:t> </a:t>
            </a:r>
            <a:r>
              <a:rPr lang="en-US" sz="2400" dirty="0" err="1"/>
              <a:t>mà</a:t>
            </a:r>
            <a:r>
              <a:rPr lang="en-US" sz="2400" dirty="0"/>
              <a:t> </a:t>
            </a:r>
            <a:r>
              <a:rPr lang="en-US" sz="2400" dirty="0" err="1"/>
              <a:t>nó</a:t>
            </a:r>
            <a:r>
              <a:rPr lang="en-US" sz="2400" dirty="0"/>
              <a:t> </a:t>
            </a:r>
            <a:r>
              <a:rPr lang="en-US" sz="2400" dirty="0" err="1"/>
              <a:t>đã</a:t>
            </a:r>
            <a:r>
              <a:rPr lang="en-US" sz="2400" dirty="0"/>
              <a:t> </a:t>
            </a:r>
            <a:r>
              <a:rPr lang="en-US" sz="2400" dirty="0" err="1"/>
              <a:t>tạo</a:t>
            </a:r>
            <a:r>
              <a:rPr lang="en-US" sz="2400" dirty="0"/>
              <a:t> </a:t>
            </a:r>
            <a:r>
              <a:rPr lang="en-US" sz="2400" dirty="0" err="1"/>
              <a:t>ra</a:t>
            </a:r>
            <a:r>
              <a:rPr lang="en-US" sz="2400" dirty="0"/>
              <a:t> </a:t>
            </a:r>
            <a:r>
              <a:rPr lang="en-US" sz="2400" dirty="0" err="1"/>
              <a:t>trước</a:t>
            </a:r>
            <a:r>
              <a:rPr lang="en-US" sz="2400" dirty="0"/>
              <a:t> </a:t>
            </a:r>
            <a:r>
              <a:rPr lang="en-US" sz="2400" dirty="0" err="1"/>
              <a:t>đó</a:t>
            </a:r>
            <a:r>
              <a:rPr lang="en-US" sz="2400" dirty="0"/>
              <a:t>.</a:t>
            </a:r>
          </a:p>
          <a:p>
            <a:pPr marL="514350" indent="-514350">
              <a:buFont typeface="+mj-lt"/>
              <a:buAutoNum type="arabicPeriod"/>
            </a:pPr>
            <a:r>
              <a:rPr lang="en-US" sz="2400" b="1" dirty="0"/>
              <a:t>Director / Client</a:t>
            </a:r>
            <a:r>
              <a:rPr lang="en-US" sz="2400" dirty="0"/>
              <a:t>: </a:t>
            </a:r>
            <a:r>
              <a:rPr lang="en-US" sz="2400" dirty="0" err="1"/>
              <a:t>là</a:t>
            </a:r>
            <a:r>
              <a:rPr lang="en-US" sz="2400" dirty="0"/>
              <a:t> </a:t>
            </a:r>
            <a:r>
              <a:rPr lang="en-US" sz="2400" dirty="0" err="1"/>
              <a:t>nơi</a:t>
            </a:r>
            <a:r>
              <a:rPr lang="en-US" sz="2400" dirty="0"/>
              <a:t> </a:t>
            </a:r>
            <a:r>
              <a:rPr lang="en-US" sz="2400" dirty="0" err="1"/>
              <a:t>sẽ</a:t>
            </a:r>
            <a:r>
              <a:rPr lang="en-US" sz="2400" dirty="0"/>
              <a:t> </a:t>
            </a:r>
            <a:r>
              <a:rPr lang="en-US" sz="2400" dirty="0" err="1"/>
              <a:t>gọi</a:t>
            </a:r>
            <a:r>
              <a:rPr lang="en-US" sz="2400" dirty="0"/>
              <a:t> </a:t>
            </a:r>
            <a:r>
              <a:rPr lang="en-US" sz="2400" dirty="0" err="1"/>
              <a:t>tới</a:t>
            </a:r>
            <a:r>
              <a:rPr lang="en-US" sz="2400" dirty="0"/>
              <a:t> Builder </a:t>
            </a:r>
            <a:r>
              <a:rPr lang="en-US" sz="2400" dirty="0" err="1"/>
              <a:t>để</a:t>
            </a:r>
            <a:r>
              <a:rPr lang="en-US" sz="2400" dirty="0"/>
              <a:t> </a:t>
            </a:r>
            <a:r>
              <a:rPr lang="en-US" sz="2400" dirty="0" err="1"/>
              <a:t>tạo</a:t>
            </a:r>
            <a:r>
              <a:rPr lang="en-US" sz="2400" dirty="0"/>
              <a:t> </a:t>
            </a:r>
            <a:r>
              <a:rPr lang="en-US" sz="2400" dirty="0" err="1"/>
              <a:t>ra</a:t>
            </a:r>
            <a:r>
              <a:rPr lang="en-US" sz="2400" dirty="0"/>
              <a:t> </a:t>
            </a:r>
            <a:r>
              <a:rPr lang="en-US" sz="2400" dirty="0" err="1"/>
              <a:t>đối</a:t>
            </a:r>
            <a:r>
              <a:rPr lang="en-US" sz="2400" dirty="0"/>
              <a:t> </a:t>
            </a:r>
            <a:r>
              <a:rPr lang="en-US" sz="2400" dirty="0" err="1"/>
              <a:t>tượng</a:t>
            </a:r>
            <a:endParaRPr lang="en-VN" sz="2400" dirty="0"/>
          </a:p>
        </p:txBody>
      </p:sp>
    </p:spTree>
    <p:extLst>
      <p:ext uri="{BB962C8B-B14F-4D97-AF65-F5344CB8AC3E}">
        <p14:creationId xmlns:p14="http://schemas.microsoft.com/office/powerpoint/2010/main" val="23101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5. Code </a:t>
            </a:r>
            <a:r>
              <a:rPr lang="en-US" b="1" dirty="0" err="1">
                <a:solidFill>
                  <a:schemeClr val="tx1"/>
                </a:solidFill>
                <a:cs typeface="Tahoma" charset="0"/>
              </a:rPr>
              <a:t>Ví</a:t>
            </a:r>
            <a:r>
              <a:rPr lang="en-US" b="1" dirty="0">
                <a:solidFill>
                  <a:schemeClr val="tx1"/>
                </a:solidFill>
                <a:cs typeface="Tahoma" charset="0"/>
              </a:rPr>
              <a:t> </a:t>
            </a:r>
            <a:r>
              <a:rPr lang="en-US" b="1" dirty="0" err="1">
                <a:solidFill>
                  <a:schemeClr val="tx1"/>
                </a:solidFill>
                <a:cs typeface="Tahoma" charset="0"/>
              </a:rPr>
              <a:t>dụ</a:t>
            </a:r>
            <a:endParaRPr lang="en-US" dirty="0"/>
          </a:p>
        </p:txBody>
      </p:sp>
      <p:pic>
        <p:nvPicPr>
          <p:cNvPr id="5" name="Picture 4">
            <a:extLst>
              <a:ext uri="{FF2B5EF4-FFF2-40B4-BE49-F238E27FC236}">
                <a16:creationId xmlns:a16="http://schemas.microsoft.com/office/drawing/2014/main" id="{8DB10E42-2FF1-4115-9F00-A3A330E4F565}"/>
              </a:ext>
            </a:extLst>
          </p:cNvPr>
          <p:cNvPicPr>
            <a:picLocks noChangeAspect="1"/>
          </p:cNvPicPr>
          <p:nvPr/>
        </p:nvPicPr>
        <p:blipFill>
          <a:blip r:embed="rId2"/>
          <a:stretch>
            <a:fillRect/>
          </a:stretch>
        </p:blipFill>
        <p:spPr>
          <a:xfrm>
            <a:off x="2980890" y="1523734"/>
            <a:ext cx="6230219" cy="3810532"/>
          </a:xfrm>
          <a:prstGeom prst="rect">
            <a:avLst/>
          </a:prstGeom>
        </p:spPr>
      </p:pic>
    </p:spTree>
    <p:extLst>
      <p:ext uri="{BB962C8B-B14F-4D97-AF65-F5344CB8AC3E}">
        <p14:creationId xmlns:p14="http://schemas.microsoft.com/office/powerpoint/2010/main" val="92672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10B3D198-252C-6A0F-CEC3-41AE7C37F243}"/>
              </a:ext>
            </a:extLst>
          </p:cNvPr>
          <p:cNvSpPr>
            <a:spLocks noGrp="1"/>
          </p:cNvSpPr>
          <p:nvPr>
            <p:ph type="title"/>
          </p:nvPr>
        </p:nvSpPr>
        <p:spPr>
          <a:xfrm>
            <a:off x="1981200" y="152400"/>
            <a:ext cx="8686800" cy="685800"/>
          </a:xfrm>
        </p:spPr>
        <p:txBody>
          <a:bodyPr/>
          <a:lstStyle/>
          <a:p>
            <a:r>
              <a:rPr lang="en-US" b="1" dirty="0">
                <a:solidFill>
                  <a:schemeClr val="tx1"/>
                </a:solidFill>
                <a:cs typeface="Tahoma" charset="0"/>
              </a:rPr>
              <a:t>5. Code </a:t>
            </a:r>
            <a:r>
              <a:rPr lang="en-US" b="1" dirty="0" err="1">
                <a:solidFill>
                  <a:schemeClr val="tx1"/>
                </a:solidFill>
                <a:cs typeface="Tahoma" charset="0"/>
              </a:rPr>
              <a:t>Ví</a:t>
            </a:r>
            <a:r>
              <a:rPr lang="en-US" b="1" dirty="0">
                <a:solidFill>
                  <a:schemeClr val="tx1"/>
                </a:solidFill>
                <a:cs typeface="Tahoma" charset="0"/>
              </a:rPr>
              <a:t> </a:t>
            </a:r>
            <a:r>
              <a:rPr lang="en-US" b="1" dirty="0" err="1">
                <a:solidFill>
                  <a:schemeClr val="tx1"/>
                </a:solidFill>
                <a:cs typeface="Tahoma" charset="0"/>
              </a:rPr>
              <a:t>dụ</a:t>
            </a:r>
            <a:endParaRPr lang="en-US" dirty="0"/>
          </a:p>
        </p:txBody>
      </p:sp>
      <p:pic>
        <p:nvPicPr>
          <p:cNvPr id="6" name="Picture 5">
            <a:extLst>
              <a:ext uri="{FF2B5EF4-FFF2-40B4-BE49-F238E27FC236}">
                <a16:creationId xmlns:a16="http://schemas.microsoft.com/office/drawing/2014/main" id="{E609A793-899D-449D-8E4F-CDBFA12BCD42}"/>
              </a:ext>
            </a:extLst>
          </p:cNvPr>
          <p:cNvPicPr>
            <a:picLocks noChangeAspect="1"/>
          </p:cNvPicPr>
          <p:nvPr/>
        </p:nvPicPr>
        <p:blipFill>
          <a:blip r:embed="rId2"/>
          <a:stretch>
            <a:fillRect/>
          </a:stretch>
        </p:blipFill>
        <p:spPr>
          <a:xfrm>
            <a:off x="3158066" y="838200"/>
            <a:ext cx="5875867" cy="5955563"/>
          </a:xfrm>
          <a:prstGeom prst="rect">
            <a:avLst/>
          </a:prstGeom>
        </p:spPr>
      </p:pic>
    </p:spTree>
    <p:extLst>
      <p:ext uri="{BB962C8B-B14F-4D97-AF65-F5344CB8AC3E}">
        <p14:creationId xmlns:p14="http://schemas.microsoft.com/office/powerpoint/2010/main" val="346608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1647</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Open Sans</vt:lpstr>
      <vt:lpstr>Times New Roman</vt:lpstr>
      <vt:lpstr>Wingdings</vt:lpstr>
      <vt:lpstr>Office Theme</vt:lpstr>
      <vt:lpstr>VNPT template</vt:lpstr>
      <vt:lpstr>Builder Pattern</vt:lpstr>
      <vt:lpstr>Nội dung</vt:lpstr>
      <vt:lpstr>1. Tổng quan</vt:lpstr>
      <vt:lpstr>2. Motivation</vt:lpstr>
      <vt:lpstr> 3. SOLID principle in Builder</vt:lpstr>
      <vt:lpstr>4. Cấu trúc</vt:lpstr>
      <vt:lpstr>4. Cấu trúc</vt:lpstr>
      <vt:lpstr>5. Code Ví dụ</vt:lpstr>
      <vt:lpstr>5. Code Ví dụ</vt:lpstr>
      <vt:lpstr>5. Code Ví dụ</vt:lpstr>
      <vt:lpstr>5. Code Ví dụ</vt:lpstr>
      <vt:lpstr>5. Code Ví dụ</vt:lpstr>
      <vt:lpstr>5. Code Ví dụ</vt:lpstr>
      <vt:lpstr>5. Code ví dụ (Kết quả)</vt:lpstr>
      <vt:lpstr>6. Ưu điểm</vt:lpstr>
      <vt:lpstr>7. Nhược điểm</vt:lpstr>
      <vt:lpstr>8. Áp dụng mẫu trong thực tiễn</vt:lpstr>
      <vt:lpstr>9. Các mẫu liên quan</vt:lpstr>
      <vt:lpstr>10. Link source code ví dụ và nguồn tài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Pattern</dc:title>
  <dc:creator>Phan Hoang Minh Quan</dc:creator>
  <cp:lastModifiedBy>hoanghuy100202@gmail.com</cp:lastModifiedBy>
  <cp:revision>14</cp:revision>
  <dcterms:created xsi:type="dcterms:W3CDTF">2023-03-21T13:31:15Z</dcterms:created>
  <dcterms:modified xsi:type="dcterms:W3CDTF">2024-09-30T15:21:51Z</dcterms:modified>
</cp:coreProperties>
</file>