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Old Standard TT"/>
      <p:regular r:id="rId16"/>
      <p:bold r:id="rId17"/>
      <p:italic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ldStandardTT-bold.fntdata"/><Relationship Id="rId16" Type="http://schemas.openxmlformats.org/officeDocument/2006/relationships/font" Target="fonts/OldStandardTT-regular.fntdata"/><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OldStandardT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8d449e95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d449e95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8d449e95c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d449e95c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8d449e95c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d449e95c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d449e95c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d449e95c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8d449e95c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d449e95c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8d449e95c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d449e95c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8d449e95c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d449e95c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6.png"/><Relationship Id="rId7"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2002850"/>
            <a:ext cx="8118600" cy="93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PREDICTION OF COVID-19 CONTAGION INTENSITY IN CHICAGO, IL.</a:t>
            </a:r>
            <a:endParaRPr sz="3000"/>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Mutuyimana Manzi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2"/>
          <p:cNvPicPr preferRelativeResize="0"/>
          <p:nvPr/>
        </p:nvPicPr>
        <p:blipFill>
          <a:blip r:embed="rId3">
            <a:alphaModFix/>
          </a:blip>
          <a:stretch>
            <a:fillRect/>
          </a:stretch>
        </p:blipFill>
        <p:spPr>
          <a:xfrm>
            <a:off x="516950" y="245925"/>
            <a:ext cx="8216200" cy="4533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512700" y="51650"/>
            <a:ext cx="8118600" cy="78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6" name="Google Shape;66;p14"/>
          <p:cNvSpPr txBox="1"/>
          <p:nvPr>
            <p:ph idx="1" type="subTitle"/>
          </p:nvPr>
        </p:nvSpPr>
        <p:spPr>
          <a:xfrm>
            <a:off x="512700" y="1743101"/>
            <a:ext cx="8118600" cy="19326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Prediction of the continuous values of COVID-19 contagion intensity in Chicago, IL</a:t>
            </a:r>
            <a:endParaRPr sz="1700"/>
          </a:p>
          <a:p>
            <a:pPr indent="-336550" lvl="0" marL="457200" rtl="0" algn="l">
              <a:spcBef>
                <a:spcPts val="0"/>
              </a:spcBef>
              <a:spcAft>
                <a:spcPts val="0"/>
              </a:spcAft>
              <a:buSzPts val="1700"/>
              <a:buChar char="-"/>
            </a:pPr>
            <a:r>
              <a:rPr lang="en" sz="1700"/>
              <a:t>Utilization of preexisting data that is not specific to pathogenic properties of COVID-19</a:t>
            </a:r>
            <a:endParaRPr sz="1700"/>
          </a:p>
          <a:p>
            <a:pPr indent="-336550" lvl="0" marL="457200" rtl="0" algn="l">
              <a:spcBef>
                <a:spcPts val="0"/>
              </a:spcBef>
              <a:spcAft>
                <a:spcPts val="0"/>
              </a:spcAft>
              <a:buSzPts val="1700"/>
              <a:buChar char="-"/>
            </a:pPr>
            <a:r>
              <a:rPr lang="en" sz="1700"/>
              <a:t>Utilization of swish, softplus, ReLU and leaky ReLU as activation functions</a:t>
            </a:r>
            <a:endParaRPr sz="1700"/>
          </a:p>
          <a:p>
            <a:pPr indent="-336550" lvl="0" marL="457200" rtl="0" algn="l">
              <a:spcBef>
                <a:spcPts val="0"/>
              </a:spcBef>
              <a:spcAft>
                <a:spcPts val="0"/>
              </a:spcAft>
              <a:buSzPts val="1700"/>
              <a:buChar char="-"/>
            </a:pPr>
            <a:r>
              <a:rPr lang="en" sz="1700"/>
              <a:t>Solving the issue of vanishing </a:t>
            </a:r>
            <a:r>
              <a:rPr lang="en" sz="1700"/>
              <a:t>gradient</a:t>
            </a:r>
            <a:r>
              <a:rPr lang="en" sz="1700"/>
              <a:t> descent and local minima or maxima </a:t>
            </a:r>
            <a:endParaRPr sz="1700"/>
          </a:p>
          <a:p>
            <a:pPr indent="0" lvl="0" marL="45720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72" name="Google Shape;72;p15"/>
          <p:cNvSpPr txBox="1"/>
          <p:nvPr>
            <p:ph idx="1" type="body"/>
          </p:nvPr>
        </p:nvSpPr>
        <p:spPr>
          <a:xfrm>
            <a:off x="311700" y="1171675"/>
            <a:ext cx="8746500" cy="3761400"/>
          </a:xfrm>
          <a:prstGeom prst="rect">
            <a:avLst/>
          </a:prstGeom>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Clr>
                <a:srgbClr val="0000FF"/>
              </a:buClr>
              <a:buSzPts val="1900"/>
              <a:buChar char="-"/>
            </a:pPr>
            <a:r>
              <a:rPr lang="en" sz="1900">
                <a:solidFill>
                  <a:srgbClr val="0000FF"/>
                </a:solidFill>
              </a:rPr>
              <a:t>Data collection with:</a:t>
            </a:r>
            <a:endParaRPr sz="1900">
              <a:solidFill>
                <a:srgbClr val="0000FF"/>
              </a:solidFill>
            </a:endParaRPr>
          </a:p>
          <a:p>
            <a:pPr indent="-342900" lvl="1" marL="914400" rtl="0" algn="l">
              <a:lnSpc>
                <a:spcPct val="100000"/>
              </a:lnSpc>
              <a:spcBef>
                <a:spcPts val="0"/>
              </a:spcBef>
              <a:spcAft>
                <a:spcPts val="0"/>
              </a:spcAft>
              <a:buClr>
                <a:srgbClr val="000000"/>
              </a:buClr>
              <a:buSzPts val="1800"/>
              <a:buChar char="-"/>
            </a:pPr>
            <a:r>
              <a:rPr lang="en" sz="1800">
                <a:solidFill>
                  <a:srgbClr val="000000"/>
                </a:solidFill>
              </a:rPr>
              <a:t>Economy, society, health, and environment properties as features</a:t>
            </a:r>
            <a:endParaRPr sz="1800">
              <a:solidFill>
                <a:srgbClr val="000000"/>
              </a:solidFill>
            </a:endParaRPr>
          </a:p>
          <a:p>
            <a:pPr indent="-342900" lvl="1" marL="914400" rtl="0" algn="l">
              <a:lnSpc>
                <a:spcPct val="100000"/>
              </a:lnSpc>
              <a:spcBef>
                <a:spcPts val="0"/>
              </a:spcBef>
              <a:spcAft>
                <a:spcPts val="0"/>
              </a:spcAft>
              <a:buClr>
                <a:srgbClr val="000000"/>
              </a:buClr>
              <a:buSzPts val="1800"/>
              <a:buChar char="-"/>
            </a:pPr>
            <a:r>
              <a:rPr lang="en" sz="1800">
                <a:solidFill>
                  <a:srgbClr val="000000"/>
                </a:solidFill>
              </a:rPr>
              <a:t> Web scraping </a:t>
            </a:r>
            <a:endParaRPr sz="1800">
              <a:solidFill>
                <a:srgbClr val="000000"/>
              </a:solidFill>
            </a:endParaRPr>
          </a:p>
          <a:p>
            <a:pPr indent="-342900" lvl="1" marL="914400" rtl="0" algn="l">
              <a:lnSpc>
                <a:spcPct val="100000"/>
              </a:lnSpc>
              <a:spcBef>
                <a:spcPts val="0"/>
              </a:spcBef>
              <a:spcAft>
                <a:spcPts val="0"/>
              </a:spcAft>
              <a:buClr>
                <a:srgbClr val="000000"/>
              </a:buClr>
              <a:buSzPts val="1800"/>
              <a:buChar char="-"/>
            </a:pPr>
            <a:r>
              <a:rPr lang="en" sz="1800">
                <a:solidFill>
                  <a:srgbClr val="000000"/>
                </a:solidFill>
              </a:rPr>
              <a:t>API requests</a:t>
            </a:r>
            <a:endParaRPr sz="1800">
              <a:solidFill>
                <a:srgbClr val="000000"/>
              </a:solidFill>
            </a:endParaRPr>
          </a:p>
          <a:p>
            <a:pPr indent="-342900" lvl="1" marL="914400" rtl="0" algn="l">
              <a:lnSpc>
                <a:spcPct val="100000"/>
              </a:lnSpc>
              <a:spcBef>
                <a:spcPts val="0"/>
              </a:spcBef>
              <a:spcAft>
                <a:spcPts val="0"/>
              </a:spcAft>
              <a:buClr>
                <a:srgbClr val="000000"/>
              </a:buClr>
              <a:buSzPts val="1800"/>
              <a:buChar char="-"/>
            </a:pPr>
            <a:r>
              <a:rPr lang="en" sz="1800">
                <a:solidFill>
                  <a:srgbClr val="000000"/>
                </a:solidFill>
              </a:rPr>
              <a:t>wget() download</a:t>
            </a:r>
            <a:endParaRPr sz="1800">
              <a:solidFill>
                <a:srgbClr val="000000"/>
              </a:solidFill>
            </a:endParaRPr>
          </a:p>
          <a:p>
            <a:pPr indent="-349250" lvl="0" marL="457200" rtl="0" algn="l">
              <a:lnSpc>
                <a:spcPct val="100000"/>
              </a:lnSpc>
              <a:spcBef>
                <a:spcPts val="0"/>
              </a:spcBef>
              <a:spcAft>
                <a:spcPts val="0"/>
              </a:spcAft>
              <a:buClr>
                <a:srgbClr val="0000FF"/>
              </a:buClr>
              <a:buSzPts val="1900"/>
              <a:buChar char="-"/>
            </a:pPr>
            <a:r>
              <a:rPr lang="en" sz="1900">
                <a:solidFill>
                  <a:srgbClr val="0000FF"/>
                </a:solidFill>
              </a:rPr>
              <a:t>Data processing with:</a:t>
            </a:r>
            <a:endParaRPr sz="1900">
              <a:solidFill>
                <a:srgbClr val="0000FF"/>
              </a:solidFill>
            </a:endParaRPr>
          </a:p>
          <a:p>
            <a:pPr indent="-342900" lvl="1" marL="914400" rtl="0" algn="l">
              <a:lnSpc>
                <a:spcPct val="100000"/>
              </a:lnSpc>
              <a:spcBef>
                <a:spcPts val="0"/>
              </a:spcBef>
              <a:spcAft>
                <a:spcPts val="0"/>
              </a:spcAft>
              <a:buClr>
                <a:srgbClr val="000000"/>
              </a:buClr>
              <a:buSzPts val="1800"/>
              <a:buChar char="-"/>
            </a:pPr>
            <a:r>
              <a:rPr lang="en" sz="1800">
                <a:solidFill>
                  <a:srgbClr val="000000"/>
                </a:solidFill>
              </a:rPr>
              <a:t>String editing</a:t>
            </a:r>
            <a:endParaRPr sz="1800">
              <a:solidFill>
                <a:srgbClr val="000000"/>
              </a:solidFill>
            </a:endParaRPr>
          </a:p>
          <a:p>
            <a:pPr indent="-342900" lvl="1" marL="914400" rtl="0" algn="l">
              <a:lnSpc>
                <a:spcPct val="100000"/>
              </a:lnSpc>
              <a:spcBef>
                <a:spcPts val="0"/>
              </a:spcBef>
              <a:spcAft>
                <a:spcPts val="0"/>
              </a:spcAft>
              <a:buClr>
                <a:srgbClr val="000000"/>
              </a:buClr>
              <a:buSzPts val="1800"/>
              <a:buChar char="-"/>
            </a:pPr>
            <a:r>
              <a:rPr lang="en" sz="1800">
                <a:solidFill>
                  <a:srgbClr val="000000"/>
                </a:solidFill>
              </a:rPr>
              <a:t>Geographical location assignment</a:t>
            </a:r>
            <a:endParaRPr sz="1800">
              <a:solidFill>
                <a:srgbClr val="000000"/>
              </a:solidFill>
            </a:endParaRPr>
          </a:p>
          <a:p>
            <a:pPr indent="-342900" lvl="1" marL="914400" rtl="0" algn="l">
              <a:lnSpc>
                <a:spcPct val="100000"/>
              </a:lnSpc>
              <a:spcBef>
                <a:spcPts val="0"/>
              </a:spcBef>
              <a:spcAft>
                <a:spcPts val="0"/>
              </a:spcAft>
              <a:buClr>
                <a:srgbClr val="000000"/>
              </a:buClr>
              <a:buSzPts val="1800"/>
              <a:buChar char="-"/>
            </a:pPr>
            <a:r>
              <a:rPr lang="en" sz="1800">
                <a:solidFill>
                  <a:srgbClr val="000000"/>
                </a:solidFill>
              </a:rPr>
              <a:t>Datapoint rescaling </a:t>
            </a:r>
            <a:endParaRPr sz="1800">
              <a:solidFill>
                <a:srgbClr val="000000"/>
              </a:solidFill>
            </a:endParaRPr>
          </a:p>
          <a:p>
            <a:pPr indent="-349250" lvl="0" marL="457200" rtl="0" algn="l">
              <a:lnSpc>
                <a:spcPct val="100000"/>
              </a:lnSpc>
              <a:spcBef>
                <a:spcPts val="0"/>
              </a:spcBef>
              <a:spcAft>
                <a:spcPts val="0"/>
              </a:spcAft>
              <a:buClr>
                <a:srgbClr val="0000FF"/>
              </a:buClr>
              <a:buSzPts val="1900"/>
              <a:buChar char="-"/>
            </a:pPr>
            <a:r>
              <a:rPr lang="en" sz="1900">
                <a:solidFill>
                  <a:srgbClr val="0000FF"/>
                </a:solidFill>
              </a:rPr>
              <a:t>Data organization with:</a:t>
            </a:r>
            <a:endParaRPr sz="1900">
              <a:solidFill>
                <a:srgbClr val="0000FF"/>
              </a:solidFill>
            </a:endParaRPr>
          </a:p>
          <a:p>
            <a:pPr indent="-342900" lvl="1" marL="914400" rtl="0" algn="l">
              <a:lnSpc>
                <a:spcPct val="100000"/>
              </a:lnSpc>
              <a:spcBef>
                <a:spcPts val="0"/>
              </a:spcBef>
              <a:spcAft>
                <a:spcPts val="0"/>
              </a:spcAft>
              <a:buClr>
                <a:srgbClr val="000000"/>
              </a:buClr>
              <a:buSzPts val="1800"/>
              <a:buChar char="-"/>
            </a:pPr>
            <a:r>
              <a:rPr lang="en" sz="1800">
                <a:solidFill>
                  <a:srgbClr val="000000"/>
                </a:solidFill>
              </a:rPr>
              <a:t>Chicago’s Zip code area</a:t>
            </a:r>
            <a:endParaRPr sz="1800">
              <a:solidFill>
                <a:srgbClr val="000000"/>
              </a:solidFill>
            </a:endParaRPr>
          </a:p>
          <a:p>
            <a:pPr indent="-342900" lvl="1" marL="914400" rtl="0" algn="l">
              <a:lnSpc>
                <a:spcPct val="100000"/>
              </a:lnSpc>
              <a:spcBef>
                <a:spcPts val="0"/>
              </a:spcBef>
              <a:spcAft>
                <a:spcPts val="0"/>
              </a:spcAft>
              <a:buClr>
                <a:srgbClr val="000000"/>
              </a:buClr>
              <a:buSzPts val="1800"/>
              <a:buChar char="-"/>
            </a:pPr>
            <a:r>
              <a:rPr lang="en" sz="1800">
                <a:solidFill>
                  <a:srgbClr val="000000"/>
                </a:solidFill>
              </a:rPr>
              <a:t>Zip code area reassignment from community area</a:t>
            </a:r>
            <a:endParaRPr sz="1800">
              <a:solidFill>
                <a:srgbClr val="000000"/>
              </a:solidFill>
            </a:endParaRPr>
          </a:p>
          <a:p>
            <a:pPr indent="-342900" lvl="1" marL="914400" rtl="0" algn="l">
              <a:lnSpc>
                <a:spcPct val="100000"/>
              </a:lnSpc>
              <a:spcBef>
                <a:spcPts val="0"/>
              </a:spcBef>
              <a:spcAft>
                <a:spcPts val="0"/>
              </a:spcAft>
              <a:buClr>
                <a:srgbClr val="000000"/>
              </a:buClr>
              <a:buSzPts val="1800"/>
              <a:buChar char="-"/>
            </a:pPr>
            <a:r>
              <a:rPr lang="en" sz="1800">
                <a:solidFill>
                  <a:srgbClr val="000000"/>
                </a:solidFill>
              </a:rPr>
              <a:t>Calculation to the percent scale</a:t>
            </a:r>
            <a:endParaRPr sz="18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 The Target Variable</a:t>
            </a:r>
            <a:endParaRPr/>
          </a:p>
        </p:txBody>
      </p:sp>
      <p:sp>
        <p:nvSpPr>
          <p:cNvPr id="78" name="Google Shape;78;p16"/>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79" name="Google Shape;79;p16"/>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From SIR Model to the continuous values of the COVID-19 contagion intensity</a:t>
            </a:r>
            <a:endParaRPr sz="1800"/>
          </a:p>
          <a:p>
            <a:pPr indent="-342900" lvl="0" marL="457200" rtl="0" algn="l">
              <a:spcBef>
                <a:spcPts val="0"/>
              </a:spcBef>
              <a:spcAft>
                <a:spcPts val="0"/>
              </a:spcAft>
              <a:buSzPts val="1800"/>
              <a:buChar char="-"/>
            </a:pPr>
            <a:r>
              <a:rPr lang="en" sz="1800"/>
              <a:t>Calculation of the COVID-19 contagion intensity per Chicago’s zip code area</a:t>
            </a:r>
            <a:endParaRPr sz="1800"/>
          </a:p>
        </p:txBody>
      </p:sp>
      <p:pic>
        <p:nvPicPr>
          <p:cNvPr id="80" name="Google Shape;80;p16"/>
          <p:cNvPicPr preferRelativeResize="0"/>
          <p:nvPr/>
        </p:nvPicPr>
        <p:blipFill>
          <a:blip r:embed="rId3">
            <a:alphaModFix/>
          </a:blip>
          <a:stretch>
            <a:fillRect/>
          </a:stretch>
        </p:blipFill>
        <p:spPr>
          <a:xfrm>
            <a:off x="311700" y="1171675"/>
            <a:ext cx="3999900" cy="1828700"/>
          </a:xfrm>
          <a:prstGeom prst="rect">
            <a:avLst/>
          </a:prstGeom>
          <a:noFill/>
          <a:ln>
            <a:noFill/>
          </a:ln>
        </p:spPr>
      </p:pic>
      <p:pic>
        <p:nvPicPr>
          <p:cNvPr id="81" name="Google Shape;81;p16"/>
          <p:cNvPicPr preferRelativeResize="0"/>
          <p:nvPr/>
        </p:nvPicPr>
        <p:blipFill>
          <a:blip r:embed="rId4">
            <a:alphaModFix/>
          </a:blip>
          <a:stretch>
            <a:fillRect/>
          </a:stretch>
        </p:blipFill>
        <p:spPr>
          <a:xfrm>
            <a:off x="311713" y="3000388"/>
            <a:ext cx="3999900" cy="165849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Neural Network Model</a:t>
            </a:r>
            <a:endParaRPr/>
          </a:p>
        </p:txBody>
      </p:sp>
      <p:sp>
        <p:nvSpPr>
          <p:cNvPr id="87" name="Google Shape;87;p17"/>
          <p:cNvSpPr txBox="1"/>
          <p:nvPr>
            <p:ph idx="1" type="body"/>
          </p:nvPr>
        </p:nvSpPr>
        <p:spPr>
          <a:xfrm>
            <a:off x="311700" y="1452100"/>
            <a:ext cx="3999900" cy="281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88" name="Google Shape;88;p17"/>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Two-part deep neural network</a:t>
            </a:r>
            <a:endParaRPr sz="1700"/>
          </a:p>
          <a:p>
            <a:pPr indent="-336550" lvl="0" marL="457200" rtl="0" algn="l">
              <a:spcBef>
                <a:spcPts val="0"/>
              </a:spcBef>
              <a:spcAft>
                <a:spcPts val="0"/>
              </a:spcAft>
              <a:buSzPts val="1700"/>
              <a:buChar char="-"/>
            </a:pPr>
            <a:r>
              <a:rPr lang="en" sz="1700"/>
              <a:t>Activation functions in Part I:</a:t>
            </a:r>
            <a:endParaRPr sz="1700"/>
          </a:p>
          <a:p>
            <a:pPr indent="-336550" lvl="1" marL="914400" rtl="0" algn="l">
              <a:spcBef>
                <a:spcPts val="0"/>
              </a:spcBef>
              <a:spcAft>
                <a:spcPts val="0"/>
              </a:spcAft>
              <a:buSzPts val="1700"/>
              <a:buChar char="-"/>
            </a:pPr>
            <a:r>
              <a:rPr lang="en" sz="1700"/>
              <a:t>ReLU and leaky ReLU</a:t>
            </a:r>
            <a:endParaRPr sz="1700"/>
          </a:p>
          <a:p>
            <a:pPr indent="-336550" lvl="0" marL="457200" rtl="0" algn="l">
              <a:spcBef>
                <a:spcPts val="0"/>
              </a:spcBef>
              <a:spcAft>
                <a:spcPts val="0"/>
              </a:spcAft>
              <a:buSzPts val="1700"/>
              <a:buChar char="-"/>
            </a:pPr>
            <a:r>
              <a:rPr lang="en" sz="1700"/>
              <a:t>Activation functions in Part II</a:t>
            </a:r>
            <a:endParaRPr sz="1700"/>
          </a:p>
          <a:p>
            <a:pPr indent="-336550" lvl="1" marL="914400" rtl="0" algn="l">
              <a:spcBef>
                <a:spcPts val="0"/>
              </a:spcBef>
              <a:spcAft>
                <a:spcPts val="0"/>
              </a:spcAft>
              <a:buSzPts val="1700"/>
              <a:buChar char="-"/>
            </a:pPr>
            <a:r>
              <a:rPr lang="en" sz="1700"/>
              <a:t>Swish and Softplus</a:t>
            </a:r>
            <a:endParaRPr sz="1700"/>
          </a:p>
          <a:p>
            <a:pPr indent="0" lvl="0" marL="0" rtl="0" algn="l">
              <a:spcBef>
                <a:spcPts val="1600"/>
              </a:spcBef>
              <a:spcAft>
                <a:spcPts val="1600"/>
              </a:spcAft>
              <a:buNone/>
            </a:pPr>
            <a:r>
              <a:t/>
            </a:r>
            <a:endParaRPr sz="1700"/>
          </a:p>
        </p:txBody>
      </p:sp>
      <p:pic>
        <p:nvPicPr>
          <p:cNvPr id="89" name="Google Shape;89;p17"/>
          <p:cNvPicPr preferRelativeResize="0"/>
          <p:nvPr/>
        </p:nvPicPr>
        <p:blipFill>
          <a:blip r:embed="rId3">
            <a:alphaModFix/>
          </a:blip>
          <a:stretch>
            <a:fillRect/>
          </a:stretch>
        </p:blipFill>
        <p:spPr>
          <a:xfrm>
            <a:off x="135050" y="1244300"/>
            <a:ext cx="4559050" cy="3192175"/>
          </a:xfrm>
          <a:prstGeom prst="rect">
            <a:avLst/>
          </a:prstGeom>
          <a:noFill/>
          <a:ln>
            <a:noFill/>
          </a:ln>
        </p:spPr>
      </p:pic>
      <p:pic>
        <p:nvPicPr>
          <p:cNvPr id="90" name="Google Shape;90;p17"/>
          <p:cNvPicPr preferRelativeResize="0"/>
          <p:nvPr/>
        </p:nvPicPr>
        <p:blipFill>
          <a:blip r:embed="rId4">
            <a:alphaModFix/>
          </a:blip>
          <a:stretch>
            <a:fillRect/>
          </a:stretch>
        </p:blipFill>
        <p:spPr>
          <a:xfrm>
            <a:off x="5181600" y="2884775"/>
            <a:ext cx="1721550" cy="714300"/>
          </a:xfrm>
          <a:prstGeom prst="rect">
            <a:avLst/>
          </a:prstGeom>
          <a:noFill/>
          <a:ln>
            <a:noFill/>
          </a:ln>
        </p:spPr>
      </p:pic>
      <p:pic>
        <p:nvPicPr>
          <p:cNvPr id="91" name="Google Shape;91;p17"/>
          <p:cNvPicPr preferRelativeResize="0"/>
          <p:nvPr/>
        </p:nvPicPr>
        <p:blipFill>
          <a:blip r:embed="rId5">
            <a:alphaModFix/>
          </a:blip>
          <a:stretch>
            <a:fillRect/>
          </a:stretch>
        </p:blipFill>
        <p:spPr>
          <a:xfrm>
            <a:off x="7011275" y="2884775"/>
            <a:ext cx="1587075" cy="613200"/>
          </a:xfrm>
          <a:prstGeom prst="rect">
            <a:avLst/>
          </a:prstGeom>
          <a:noFill/>
          <a:ln>
            <a:noFill/>
          </a:ln>
        </p:spPr>
      </p:pic>
      <p:pic>
        <p:nvPicPr>
          <p:cNvPr id="92" name="Google Shape;92;p17"/>
          <p:cNvPicPr preferRelativeResize="0"/>
          <p:nvPr/>
        </p:nvPicPr>
        <p:blipFill>
          <a:blip r:embed="rId6">
            <a:alphaModFix/>
          </a:blip>
          <a:stretch>
            <a:fillRect/>
          </a:stretch>
        </p:blipFill>
        <p:spPr>
          <a:xfrm>
            <a:off x="5181600" y="3599075"/>
            <a:ext cx="1721550" cy="552195"/>
          </a:xfrm>
          <a:prstGeom prst="rect">
            <a:avLst/>
          </a:prstGeom>
          <a:noFill/>
          <a:ln>
            <a:noFill/>
          </a:ln>
        </p:spPr>
      </p:pic>
      <p:pic>
        <p:nvPicPr>
          <p:cNvPr id="93" name="Google Shape;93;p17"/>
          <p:cNvPicPr preferRelativeResize="0"/>
          <p:nvPr/>
        </p:nvPicPr>
        <p:blipFill>
          <a:blip r:embed="rId7">
            <a:alphaModFix/>
          </a:blip>
          <a:stretch>
            <a:fillRect/>
          </a:stretch>
        </p:blipFill>
        <p:spPr>
          <a:xfrm>
            <a:off x="7073600" y="3599075"/>
            <a:ext cx="1524750" cy="61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 Prediction</a:t>
            </a:r>
            <a:endParaRPr/>
          </a:p>
        </p:txBody>
      </p:sp>
      <p:sp>
        <p:nvSpPr>
          <p:cNvPr id="99" name="Google Shape;99;p18"/>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00" name="Google Shape;100;p18"/>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Part I:</a:t>
            </a:r>
            <a:endParaRPr sz="2300"/>
          </a:p>
          <a:p>
            <a:pPr indent="-349250" lvl="0" marL="457200" rtl="0" algn="l">
              <a:spcBef>
                <a:spcPts val="1600"/>
              </a:spcBef>
              <a:spcAft>
                <a:spcPts val="0"/>
              </a:spcAft>
              <a:buSzPts val="1900"/>
              <a:buChar char="-"/>
            </a:pPr>
            <a:r>
              <a:rPr lang="en" sz="1900"/>
              <a:t>R-Squared from the first part of the neural network is 0.973</a:t>
            </a:r>
            <a:endParaRPr sz="1900"/>
          </a:p>
          <a:p>
            <a:pPr indent="0" lvl="0" marL="0" rtl="0" algn="l">
              <a:spcBef>
                <a:spcPts val="1600"/>
              </a:spcBef>
              <a:spcAft>
                <a:spcPts val="0"/>
              </a:spcAft>
              <a:buNone/>
            </a:pPr>
            <a:r>
              <a:rPr lang="en" sz="2300"/>
              <a:t>Part II</a:t>
            </a:r>
            <a:endParaRPr sz="2300"/>
          </a:p>
          <a:p>
            <a:pPr indent="-349250" lvl="0" marL="457200" rtl="0" algn="l">
              <a:spcBef>
                <a:spcPts val="1600"/>
              </a:spcBef>
              <a:spcAft>
                <a:spcPts val="0"/>
              </a:spcAft>
              <a:buSzPts val="1900"/>
              <a:buChar char="-"/>
            </a:pPr>
            <a:r>
              <a:rPr lang="en" sz="1900"/>
              <a:t>Coefficient of determination </a:t>
            </a:r>
            <a:r>
              <a:rPr lang="en" sz="1900"/>
              <a:t> from the second part of the neural network is 0.993</a:t>
            </a:r>
            <a:endParaRPr sz="1900"/>
          </a:p>
          <a:p>
            <a:pPr indent="0" lvl="0" marL="0" rtl="0" algn="l">
              <a:spcBef>
                <a:spcPts val="1600"/>
              </a:spcBef>
              <a:spcAft>
                <a:spcPts val="1600"/>
              </a:spcAft>
              <a:buNone/>
            </a:pPr>
            <a:r>
              <a:t/>
            </a:r>
            <a:endParaRPr/>
          </a:p>
        </p:txBody>
      </p:sp>
      <p:pic>
        <p:nvPicPr>
          <p:cNvPr id="101" name="Google Shape;101;p18"/>
          <p:cNvPicPr preferRelativeResize="0"/>
          <p:nvPr/>
        </p:nvPicPr>
        <p:blipFill>
          <a:blip r:embed="rId3">
            <a:alphaModFix/>
          </a:blip>
          <a:stretch>
            <a:fillRect/>
          </a:stretch>
        </p:blipFill>
        <p:spPr>
          <a:xfrm>
            <a:off x="311700" y="1058225"/>
            <a:ext cx="4320051" cy="3847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Mean Squared Error</a:t>
            </a:r>
            <a:endParaRPr/>
          </a:p>
        </p:txBody>
      </p:sp>
      <p:sp>
        <p:nvSpPr>
          <p:cNvPr id="107" name="Google Shape;107;p19"/>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08" name="Google Shape;108;p19"/>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Part I:</a:t>
            </a:r>
            <a:endParaRPr sz="2000"/>
          </a:p>
          <a:p>
            <a:pPr indent="-342900" lvl="1" marL="914400" rtl="0" algn="l">
              <a:spcBef>
                <a:spcPts val="0"/>
              </a:spcBef>
              <a:spcAft>
                <a:spcPts val="0"/>
              </a:spcAft>
              <a:buSzPts val="1800"/>
              <a:buChar char="-"/>
            </a:pPr>
            <a:r>
              <a:rPr lang="en" sz="1800"/>
              <a:t>At </a:t>
            </a:r>
            <a:r>
              <a:rPr lang="en" sz="1800"/>
              <a:t>the </a:t>
            </a:r>
            <a:r>
              <a:rPr lang="en" sz="1800"/>
              <a:t>beginning</a:t>
            </a:r>
            <a:r>
              <a:rPr lang="en" sz="1800"/>
              <a:t> of training MSE is 2698.535</a:t>
            </a:r>
            <a:endParaRPr sz="1800"/>
          </a:p>
          <a:p>
            <a:pPr indent="-342900" lvl="1" marL="914400" rtl="0" algn="l">
              <a:spcBef>
                <a:spcPts val="0"/>
              </a:spcBef>
              <a:spcAft>
                <a:spcPts val="0"/>
              </a:spcAft>
              <a:buSzPts val="1800"/>
              <a:buChar char="-"/>
            </a:pPr>
            <a:r>
              <a:rPr lang="en" sz="1800"/>
              <a:t>At the end of training MSE is 37.443</a:t>
            </a:r>
            <a:endParaRPr sz="1800"/>
          </a:p>
          <a:p>
            <a:pPr indent="-355600" lvl="0" marL="457200" rtl="0" algn="l">
              <a:spcBef>
                <a:spcPts val="0"/>
              </a:spcBef>
              <a:spcAft>
                <a:spcPts val="0"/>
              </a:spcAft>
              <a:buSzPts val="2000"/>
              <a:buChar char="-"/>
            </a:pPr>
            <a:r>
              <a:rPr lang="en" sz="2000"/>
              <a:t>Part II</a:t>
            </a:r>
            <a:endParaRPr sz="2000"/>
          </a:p>
          <a:p>
            <a:pPr indent="-323850" lvl="1" marL="914400" rtl="0" algn="l">
              <a:spcBef>
                <a:spcPts val="0"/>
              </a:spcBef>
              <a:spcAft>
                <a:spcPts val="0"/>
              </a:spcAft>
              <a:buSzPts val="1500"/>
              <a:buChar char="-"/>
            </a:pPr>
            <a:r>
              <a:rPr lang="en" sz="1800"/>
              <a:t>At the beginning of training MSE is 74.250</a:t>
            </a:r>
            <a:endParaRPr sz="1800"/>
          </a:p>
          <a:p>
            <a:pPr indent="-342900" lvl="1" marL="914400" rtl="0" algn="l">
              <a:spcBef>
                <a:spcPts val="0"/>
              </a:spcBef>
              <a:spcAft>
                <a:spcPts val="0"/>
              </a:spcAft>
              <a:buSzPts val="1800"/>
              <a:buChar char="-"/>
            </a:pPr>
            <a:r>
              <a:rPr lang="en" sz="1800"/>
              <a:t>At the end of training MSE is 9.747</a:t>
            </a:r>
            <a:endParaRPr sz="1800"/>
          </a:p>
          <a:p>
            <a:pPr indent="0" lvl="0" marL="0" rtl="0" algn="l">
              <a:spcBef>
                <a:spcPts val="1600"/>
              </a:spcBef>
              <a:spcAft>
                <a:spcPts val="1600"/>
              </a:spcAft>
              <a:buNone/>
            </a:pPr>
            <a:r>
              <a:t/>
            </a:r>
            <a:endParaRPr sz="1500"/>
          </a:p>
        </p:txBody>
      </p:sp>
      <p:pic>
        <p:nvPicPr>
          <p:cNvPr id="109" name="Google Shape;109;p19"/>
          <p:cNvPicPr preferRelativeResize="0"/>
          <p:nvPr/>
        </p:nvPicPr>
        <p:blipFill>
          <a:blip r:embed="rId3">
            <a:alphaModFix/>
          </a:blip>
          <a:stretch>
            <a:fillRect/>
          </a:stretch>
        </p:blipFill>
        <p:spPr>
          <a:xfrm>
            <a:off x="255900" y="1171675"/>
            <a:ext cx="4055700" cy="3706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Results : Vanishing Gradient Descent &amp; Local Minima/Maxima</a:t>
            </a:r>
            <a:endParaRPr sz="2400"/>
          </a:p>
        </p:txBody>
      </p:sp>
      <p:sp>
        <p:nvSpPr>
          <p:cNvPr id="115" name="Google Shape;115;p20"/>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16" name="Google Shape;116;p20"/>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Part I:</a:t>
            </a:r>
            <a:endParaRPr sz="1700"/>
          </a:p>
          <a:p>
            <a:pPr indent="-317500" lvl="0" marL="457200" rtl="0" algn="l">
              <a:spcBef>
                <a:spcPts val="1600"/>
              </a:spcBef>
              <a:spcAft>
                <a:spcPts val="0"/>
              </a:spcAft>
              <a:buSzPts val="1400"/>
              <a:buChar char="-"/>
            </a:pPr>
            <a:r>
              <a:rPr lang="en" sz="1700"/>
              <a:t>Local minimum encountered at MSE value </a:t>
            </a:r>
            <a:r>
              <a:rPr lang="en" sz="1500"/>
              <a:t>1409.12</a:t>
            </a:r>
            <a:endParaRPr sz="1500"/>
          </a:p>
          <a:p>
            <a:pPr indent="-336550" lvl="0" marL="457200" rtl="0" algn="l">
              <a:spcBef>
                <a:spcPts val="0"/>
              </a:spcBef>
              <a:spcAft>
                <a:spcPts val="0"/>
              </a:spcAft>
              <a:buSzPts val="1700"/>
              <a:buChar char="-"/>
            </a:pPr>
            <a:r>
              <a:rPr lang="en" sz="1500"/>
              <a:t>4,600 iterations to overcome the local minimum</a:t>
            </a:r>
            <a:endParaRPr sz="1500"/>
          </a:p>
          <a:p>
            <a:pPr indent="0" lvl="0" marL="0" rtl="0" algn="l">
              <a:spcBef>
                <a:spcPts val="1600"/>
              </a:spcBef>
              <a:spcAft>
                <a:spcPts val="0"/>
              </a:spcAft>
              <a:buNone/>
            </a:pPr>
            <a:r>
              <a:rPr lang="en" sz="1700"/>
              <a:t>Part II:</a:t>
            </a:r>
            <a:endParaRPr sz="1700"/>
          </a:p>
          <a:p>
            <a:pPr indent="-323850" lvl="0" marL="457200" rtl="0" algn="l">
              <a:spcBef>
                <a:spcPts val="1600"/>
              </a:spcBef>
              <a:spcAft>
                <a:spcPts val="0"/>
              </a:spcAft>
              <a:buSzPts val="1500"/>
              <a:buChar char="-"/>
            </a:pPr>
            <a:r>
              <a:rPr lang="en" sz="1500"/>
              <a:t>Vanishing gradient descent encountered at at iteration 200,</a:t>
            </a:r>
            <a:endParaRPr sz="1500"/>
          </a:p>
          <a:p>
            <a:pPr indent="-323850" lvl="0" marL="457200" rtl="0" algn="l">
              <a:spcBef>
                <a:spcPts val="0"/>
              </a:spcBef>
              <a:spcAft>
                <a:spcPts val="0"/>
              </a:spcAft>
              <a:buSzPts val="1500"/>
              <a:buChar char="-"/>
            </a:pPr>
            <a:r>
              <a:rPr lang="en" sz="1500"/>
              <a:t>MSE  increases from 49.2 to 56.07</a:t>
            </a:r>
            <a:endParaRPr sz="1500"/>
          </a:p>
        </p:txBody>
      </p:sp>
      <p:pic>
        <p:nvPicPr>
          <p:cNvPr id="117" name="Google Shape;117;p20"/>
          <p:cNvPicPr preferRelativeResize="0"/>
          <p:nvPr/>
        </p:nvPicPr>
        <p:blipFill>
          <a:blip r:embed="rId3">
            <a:alphaModFix/>
          </a:blip>
          <a:stretch>
            <a:fillRect/>
          </a:stretch>
        </p:blipFill>
        <p:spPr>
          <a:xfrm>
            <a:off x="174050" y="1058225"/>
            <a:ext cx="4397949" cy="3770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23" name="Google Shape;123;p21"/>
          <p:cNvSpPr txBox="1"/>
          <p:nvPr>
            <p:ph idx="1" type="body"/>
          </p:nvPr>
        </p:nvSpPr>
        <p:spPr>
          <a:xfrm>
            <a:off x="311700" y="1171675"/>
            <a:ext cx="8684100" cy="33972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Clr>
                <a:schemeClr val="dk1"/>
              </a:buClr>
              <a:buSzPts val="1100"/>
              <a:buFont typeface="Arial"/>
              <a:buNone/>
            </a:pPr>
            <a:r>
              <a:rPr lang="en" sz="1800">
                <a:latin typeface="Open Sans"/>
                <a:ea typeface="Open Sans"/>
                <a:cs typeface="Open Sans"/>
                <a:sym typeface="Open Sans"/>
              </a:rPr>
              <a:t>The neural network model with  activation functions  of ReLU and leaky ReLU, Swish and Softplus efficiently predicts continuous values and overcomes the issue of vanishing gradient descent and local minima or maxima. With this project only limited on the level of zip code areas of the City of Chicago, the identical technique could extrapolated on a much larger scale, such as the national level to make predictions of contagion intensity.</a:t>
            </a:r>
            <a:endParaRPr sz="180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