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0D91-34F5-465E-9A9B-D2C70DA4B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DE2CF-1555-4C61-87C1-0B096ED29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4FF0-7A53-42BB-AE56-60CC2E5D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344A-2258-4234-A340-43CCB96C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3C67-CC92-4883-ACD6-0DE9D507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6ADE-4837-49CF-AD8F-FAF5F13A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0161F-2296-4749-8216-5D72CAAF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860B-3907-41EC-A330-10A0E0B1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DF8A-BF6E-4DE8-99C5-C459CE61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670D-3CE7-4CEA-B024-0C6C12C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1208F-F18E-4AD5-9B65-29EE5ABC3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623A-2830-498B-9604-85B3BB8D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3C16-D473-475C-99E5-87FCC293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1DCD-61B5-4875-9EEE-5E00A7D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DEC5-DCEB-426B-BB4D-2D9A2A08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52A4-C3D3-4197-94F6-B88206BF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2A4E-447B-4D62-8ADF-48094EAE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4CAB-C3C0-4736-BE46-9E1A9DBC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AE83-9F55-4E96-A09C-C1BC8C88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47F7-C184-4135-A2D4-2CC608A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45A-3E81-402E-BBB0-53E022BB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8CED-1CC8-4DC7-A3FD-4389E7D7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DE54-8FC8-4262-9BC0-B2D3A97D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D931-07FF-4F07-A20D-943A93DE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9020-D679-4149-96DE-BFEB000C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CDF-8D10-41EA-84FB-69CF6647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4BCE-2492-4464-AEA9-079AFC27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D3E8-5356-4FBC-A19D-563EE45A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C589-6BB3-4315-AA62-741AE73B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D8364-96CB-4852-A357-EE4777E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96C5F-738A-42A6-8AE4-EFEF180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E868-E1E0-4444-B53C-FEFF3750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164D-0F91-439B-95CB-EEFB6B3D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6D6E-6F7B-42DF-A1D1-E9482DBD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0827F-5CC9-42BB-A651-787E0537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17CCE-3531-42DD-BBC7-E8893D14B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F5EAA-C519-44C4-8A7D-B3359BD5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25C20-7EA8-4026-9943-32FA4737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D02AD-35B2-4140-B8E0-C2D7D6C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7E45-218A-4975-81A7-923C2F07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DD63-53F6-4581-A992-466F9E4D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18A31-890D-4A35-956A-CDC9FD81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F558F-E361-4220-B0BC-58EBA55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905FE-7D8D-4339-A269-53E7911E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0B86-0880-4E95-918B-989AE6B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991B-8321-475D-9C49-9E1AAEF4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F215-E20A-4AED-A73D-79C8BB9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50D7-A382-4DD8-AFA0-D3EE6772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209B-54FB-41CA-8DE5-7A3FE2AE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271F-C6B5-41C6-8C42-B2A452DC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1489F-AF7D-48C3-B83E-96FB5AE2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A0B1-E0A7-4AAF-A132-BD32B9E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5E4-A1AC-4577-BF26-FB71D5D9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2BC31-68AA-4BB8-9BE1-D3FA82B0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74C19-8078-4034-9C91-1A01F132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12833-7B39-4BF7-B52C-5F53DA2E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7EA54-F22B-4803-B673-C931DAAD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34DB-52EC-49C3-A3B9-B7ED2378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C43A8-4105-4EDD-9159-3902BEF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D5C7-8C74-4411-9F89-B9E81CC9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99E5-8C82-4BC7-A0A9-437638ECC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400D-A6CF-4590-A42F-844E18BCD334}" type="datetimeFigureOut">
              <a:rPr lang="en-IN" smtClean="0"/>
              <a:t>09-11-2017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E02F-70B9-42BB-A42E-EA0C8F14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ED60-36BE-47A4-AB76-5B6DAB24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3AC6-8AB9-45E0-A6E6-E6BC912FD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it.gov/providers-professionals/achieve-meaningful-use/core-measures/clinical-quality-measures" TargetMode="External"/><Relationship Id="rId2" Type="http://schemas.openxmlformats.org/officeDocument/2006/relationships/hyperlink" Target="https://www.ncbi.nlm.nih.gov/pmc/articles/PMC304925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catalyst.com/whitepaper/3-approaches-healthcare-data-warehousing" TargetMode="External"/><Relationship Id="rId5" Type="http://schemas.openxmlformats.org/officeDocument/2006/relationships/hyperlink" Target="http://geekdoctor.blogspot.com/2010/01/bidmc-data-marts.html" TargetMode="External"/><Relationship Id="rId4" Type="http://schemas.openxmlformats.org/officeDocument/2006/relationships/hyperlink" Target="http://www.fortherecordmag.com/archives/1113p30.s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data-warehouse-and-data-mart" TargetMode="External"/><Relationship Id="rId2" Type="http://schemas.openxmlformats.org/officeDocument/2006/relationships/hyperlink" Target="http://www.datamartist.com/data-warehouse-vs-data-m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talyst.com/late-binding-data-warehouse-explained/" TargetMode="External"/><Relationship Id="rId2" Type="http://schemas.openxmlformats.org/officeDocument/2006/relationships/hyperlink" Target="https://www.healthcatalyst.com/whitepaper/3-approaches-healthcare-data-warehou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teseerx.ist.psu.edu/viewdoc/download?doi=10.1.1.294.4060&amp;rep=rep1&amp;type=pdf" TargetMode="External"/><Relationship Id="rId4" Type="http://schemas.openxmlformats.org/officeDocument/2006/relationships/hyperlink" Target="https://www.dc-sug.org/hcar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alidoInfoManagement/overcoming-the-5-biggest-challenges-in-data-mart-consolidation" TargetMode="External"/><Relationship Id="rId2" Type="http://schemas.openxmlformats.org/officeDocument/2006/relationships/hyperlink" Target="http://www.rchnfoundation.org/wp-content/uploads/2013/02/Data-Warehouse-and-Health-Centers_12_2_0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logic.com/resources/challenge-integrating-healthcare-data-silos/resource_download/solution-sheets/" TargetMode="External"/><Relationship Id="rId5" Type="http://schemas.openxmlformats.org/officeDocument/2006/relationships/hyperlink" Target="http://www.mckesson.com/healthcare-analytics/healthcare-big-data-challenges/" TargetMode="External"/><Relationship Id="rId4" Type="http://schemas.openxmlformats.org/officeDocument/2006/relationships/hyperlink" Target="http://www.tandfonline.com/doi/full/10.1080/23288604.2015.109153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futurist.com/ten-ways-technology-changing-healthcare/" TargetMode="External"/><Relationship Id="rId7" Type="http://schemas.openxmlformats.org/officeDocument/2006/relationships/hyperlink" Target="https://www.ncbi.nlm.nih.gov/pmc/articles/PMC3598018/" TargetMode="External"/><Relationship Id="rId2" Type="http://schemas.openxmlformats.org/officeDocument/2006/relationships/hyperlink" Target="https://getreferralmd.com/2017/01/17-future-healthcare-technology-advances-of-2017-referralm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alogics.com/patient-analytics-solutions/" TargetMode="External"/><Relationship Id="rId5" Type="http://schemas.openxmlformats.org/officeDocument/2006/relationships/hyperlink" Target="https://www.information-management.com/opinion/the-future-of-healthcare-data-scientists-and-clinicians-speaking-as-one" TargetMode="External"/><Relationship Id="rId4" Type="http://schemas.openxmlformats.org/officeDocument/2006/relationships/hyperlink" Target="https://www.cognizant.com/industries-resources/life_sciences/Big-Data-is-the-Future-of-Healthcar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F584-AD32-4C1A-B0E9-0ECDCC920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Datamart Design for Healthcare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B0A9-19B8-469A-A1E4-6E07A0586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0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C998-FEDD-48E5-8064-9281832E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healthcare?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0B4D-F610-4CCD-A8C1-5192D8BE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https://www.ncbi.nlm.nih.gov/pmc/articles/PMC3049251/</a:t>
            </a:r>
            <a:endParaRPr lang="en-IN" dirty="0"/>
          </a:p>
          <a:p>
            <a:r>
              <a:rPr lang="en-IN" dirty="0">
                <a:hlinkClick r:id="rId3"/>
              </a:rPr>
              <a:t>https://www.healthit.gov/providers-professionals/achieve-meaningful-use/core-measures/clinical-quality-measures</a:t>
            </a:r>
            <a:endParaRPr lang="en-IN" dirty="0"/>
          </a:p>
          <a:p>
            <a:r>
              <a:rPr lang="en-IN" dirty="0">
                <a:hlinkClick r:id="rId4"/>
              </a:rPr>
              <a:t>http://www.fortherecordmag.com/archives/1113p30.shtml</a:t>
            </a:r>
            <a:endParaRPr lang="en-IN" dirty="0"/>
          </a:p>
          <a:p>
            <a:r>
              <a:rPr lang="en-IN" dirty="0">
                <a:hlinkClick r:id="rId5"/>
              </a:rPr>
              <a:t>http://geekdoctor.blogspot.com/2010/01/bidmc-data-marts.html</a:t>
            </a:r>
            <a:endParaRPr lang="en-IN" dirty="0"/>
          </a:p>
          <a:p>
            <a:r>
              <a:rPr lang="en-IN" dirty="0">
                <a:hlinkClick r:id="rId6"/>
              </a:rPr>
              <a:t>https://www.healthcatalyst.com/whitepaper/3-approaches-healthcare-data-warehousing</a:t>
            </a:r>
            <a:r>
              <a:rPr lang="en-IN" dirty="0"/>
              <a:t> (more promising)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8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A8F5-9F6D-4EEF-96F7-B8D970E5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mart v/s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C5D-F54F-4937-A5A1-C38BC0AA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http://www.datamartist.com/data-warehouse-vs-data-mart</a:t>
            </a:r>
            <a:endParaRPr lang="en-IN" dirty="0"/>
          </a:p>
          <a:p>
            <a:r>
              <a:rPr lang="en-IN" dirty="0">
                <a:hlinkClick r:id="rId3"/>
              </a:rPr>
              <a:t>http://www.differencebetween.info/difference-between-data-warehouse-and-data-mart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44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67C-9538-4A3E-85E8-D312E9F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approaches to build data warehouse and data marts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3141-369D-479A-97D5-95AB914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https://www.healthcatalyst.com/whitepaper/3-approaches-healthcare-data-warehousing</a:t>
            </a:r>
            <a:endParaRPr lang="en-IN" dirty="0"/>
          </a:p>
          <a:p>
            <a:r>
              <a:rPr lang="en-IN" dirty="0">
                <a:hlinkClick r:id="rId3"/>
              </a:rPr>
              <a:t>https://www.healthcatalyst.com/late-binding-data-warehouse-explained/</a:t>
            </a:r>
            <a:endParaRPr lang="en-IN" dirty="0"/>
          </a:p>
          <a:p>
            <a:r>
              <a:rPr lang="en-IN" dirty="0">
                <a:hlinkClick r:id="rId4"/>
              </a:rPr>
              <a:t>https://www.dc-sug.org/hcare.pdf</a:t>
            </a:r>
            <a:endParaRPr lang="en-IN" dirty="0"/>
          </a:p>
          <a:p>
            <a:r>
              <a:rPr lang="en-IN" dirty="0">
                <a:hlinkClick r:id="rId5"/>
              </a:rPr>
              <a:t>http://citeseerx.ist.psu.edu/viewdoc/download?doi=10.1.1.294.4060&amp;rep=rep1&amp;type=pdf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should explain different models with 2 slides for each model one for diagram and one for explanation</a:t>
            </a:r>
          </a:p>
        </p:txBody>
      </p:sp>
    </p:spTree>
    <p:extLst>
      <p:ext uri="{BB962C8B-B14F-4D97-AF65-F5344CB8AC3E}">
        <p14:creationId xmlns:p14="http://schemas.microsoft.com/office/powerpoint/2010/main" val="219249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7598-56F2-4E9A-A1C3-71DA4368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Star Schema vs. Late-Binding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BCF5-B4F2-410B-A1E1-49312C1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https://www.healthcatalyst.com/star-schema-vs-late-binding-healthcare-data-warehouse</a:t>
            </a:r>
          </a:p>
        </p:txBody>
      </p:sp>
    </p:spTree>
    <p:extLst>
      <p:ext uri="{BB962C8B-B14F-4D97-AF65-F5344CB8AC3E}">
        <p14:creationId xmlns:p14="http://schemas.microsoft.com/office/powerpoint/2010/main" val="361372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CB1B-23F4-411F-952B-318EB8A7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healthcare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82EC-55E2-4E43-8086-D3E7D3F6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http://www.rchnfoundation.org/wp-content/uploads/2013/02/Data-Warehouse-and-Health-Centers_12_2_08.pdf</a:t>
            </a:r>
            <a:r>
              <a:rPr lang="en-IN" dirty="0"/>
              <a:t> (last section)</a:t>
            </a:r>
          </a:p>
          <a:p>
            <a:r>
              <a:rPr lang="en-IN" dirty="0">
                <a:hlinkClick r:id="rId3"/>
              </a:rPr>
              <a:t>https://www.slideshare.net/KalidoInfoManagement/overcoming-the-5-biggest-challenges-in-data-mart-consolidation</a:t>
            </a:r>
            <a:endParaRPr lang="en-IN" dirty="0"/>
          </a:p>
          <a:p>
            <a:r>
              <a:rPr lang="en-IN" dirty="0">
                <a:hlinkClick r:id="rId4"/>
              </a:rPr>
              <a:t>http://www.tandfonline.com/doi/full/10.1080/23288604.2015.1091538</a:t>
            </a:r>
            <a:endParaRPr lang="en-IN" dirty="0"/>
          </a:p>
          <a:p>
            <a:r>
              <a:rPr lang="en-IN" dirty="0">
                <a:hlinkClick r:id="rId5"/>
              </a:rPr>
              <a:t>http://www.mckesson.com/healthcare-analytics/healthcare-big-data-challenges/</a:t>
            </a:r>
            <a:endParaRPr lang="en-IN" dirty="0"/>
          </a:p>
          <a:p>
            <a:r>
              <a:rPr lang="en-IN" dirty="0">
                <a:hlinkClick r:id="rId6"/>
              </a:rPr>
              <a:t>http://www.marklogic.com/resources/challenge-integrating-healthcare-data-silos/resource_download/solution-sheets/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477-298E-468D-83BE-18E0915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healthcare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FF46-2201-4BBD-A6C6-9CB487C9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https://getreferralmd.com/2017/01/17-future-healthcare-technology-advances-of-2017-referralmd/</a:t>
            </a:r>
            <a:endParaRPr lang="en-IN" dirty="0"/>
          </a:p>
          <a:p>
            <a:r>
              <a:rPr lang="en-IN" dirty="0">
                <a:hlinkClick r:id="rId3"/>
              </a:rPr>
              <a:t>http://medicalfuturist.com/ten-ways-technology-changing-healthcare/</a:t>
            </a:r>
            <a:endParaRPr lang="en-IN" dirty="0"/>
          </a:p>
          <a:p>
            <a:r>
              <a:rPr lang="en-IN" dirty="0">
                <a:hlinkClick r:id="rId4"/>
              </a:rPr>
              <a:t>https://www.cognizant.com/industries-resources/life_sciences/Big-Data-is-the-Future-of-Healthcare.pdf</a:t>
            </a:r>
            <a:endParaRPr lang="en-IN" dirty="0"/>
          </a:p>
          <a:p>
            <a:r>
              <a:rPr lang="en-IN" dirty="0">
                <a:hlinkClick r:id="rId5"/>
              </a:rPr>
              <a:t>https://www.information-management.com/opinion/the-future-of-healthcare-data-scientists-and-clinicians-speaking-as-one</a:t>
            </a:r>
            <a:endParaRPr lang="en-IN" dirty="0"/>
          </a:p>
          <a:p>
            <a:r>
              <a:rPr lang="en-IN" dirty="0">
                <a:hlinkClick r:id="rId6"/>
              </a:rPr>
              <a:t>https://bialogics.com/patient-analytics-solutions/</a:t>
            </a:r>
            <a:endParaRPr lang="en-IN" dirty="0"/>
          </a:p>
          <a:p>
            <a:r>
              <a:rPr lang="en-IN" dirty="0">
                <a:hlinkClick r:id="rId7"/>
              </a:rPr>
              <a:t>https://www.ncbi.nlm.nih.gov/pmc/articles/PMC3598018/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8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Datamart Design for Healthcare System</vt:lpstr>
      <vt:lpstr>Why healthcare?</vt:lpstr>
      <vt:lpstr>Data mart v/s data warehouse</vt:lpstr>
      <vt:lpstr>Different approaches to build data warehouse and data marts</vt:lpstr>
      <vt:lpstr>Star Schema vs. Late-Binding</vt:lpstr>
      <vt:lpstr>Challenges in healthcare systems</vt:lpstr>
      <vt:lpstr>Future of healthcare Information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Datamart Design for Healthcare System</dc:title>
  <dc:creator>Phanindra_Bharadwaj</dc:creator>
  <cp:lastModifiedBy>Phanindra_Bharadwaj</cp:lastModifiedBy>
  <cp:revision>11</cp:revision>
  <dcterms:created xsi:type="dcterms:W3CDTF">2017-11-09T19:18:39Z</dcterms:created>
  <dcterms:modified xsi:type="dcterms:W3CDTF">2017-11-09T19:47:40Z</dcterms:modified>
</cp:coreProperties>
</file>