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Lst>
  <p:notesMasterIdLst>
    <p:notesMasterId r:id="rId47"/>
  </p:notesMasterIdLst>
  <p:sldIdLst>
    <p:sldId id="256" r:id="rId7"/>
    <p:sldId id="257" r:id="rId8"/>
    <p:sldId id="261" r:id="rId9"/>
    <p:sldId id="278" r:id="rId10"/>
    <p:sldId id="279" r:id="rId11"/>
    <p:sldId id="319" r:id="rId12"/>
    <p:sldId id="280" r:id="rId13"/>
    <p:sldId id="281" r:id="rId14"/>
    <p:sldId id="282" r:id="rId15"/>
    <p:sldId id="283" r:id="rId16"/>
    <p:sldId id="284" r:id="rId17"/>
    <p:sldId id="293" r:id="rId18"/>
    <p:sldId id="294" r:id="rId19"/>
    <p:sldId id="295" r:id="rId20"/>
    <p:sldId id="296" r:id="rId21"/>
    <p:sldId id="297" r:id="rId22"/>
    <p:sldId id="351" r:id="rId23"/>
    <p:sldId id="352" r:id="rId24"/>
    <p:sldId id="353" r:id="rId25"/>
    <p:sldId id="285" r:id="rId26"/>
    <p:sldId id="298" r:id="rId27"/>
    <p:sldId id="299" r:id="rId28"/>
    <p:sldId id="300" r:id="rId29"/>
    <p:sldId id="301" r:id="rId30"/>
    <p:sldId id="302" r:id="rId31"/>
    <p:sldId id="286"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273" r:id="rId46"/>
  </p:sldIdLst>
  <p:sldSz cx="9144000" cy="5143500"/>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1pPr>
    <a:lvl2pPr marL="457200" lvl="1"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2pPr>
    <a:lvl3pPr marL="914400" lvl="2"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3pPr>
    <a:lvl4pPr marL="1371600" lvl="3"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4pPr>
    <a:lvl5pPr marL="1828800" lvl="4"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5pPr>
    <a:lvl6pPr marL="2286000" lvl="5"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6pPr>
    <a:lvl7pPr marL="2743200" lvl="6"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7pPr>
    <a:lvl8pPr marL="3200400" lvl="7"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8pPr>
    <a:lvl9pPr marL="3657600" lvl="8"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varScale="1">
        <p:scale>
          <a:sx n="78" d="100"/>
          <a:sy n="78" d="100"/>
        </p:scale>
        <p:origin x="-90" y="-1572"/>
      </p:cViewPr>
      <p:guideLst>
        <p:guide orient="horz" pos="55"/>
        <p:guide orient="horz" pos="3162"/>
        <p:guide pos="1202"/>
        <p:guide pos="5602"/>
      </p:guideLst>
    </p:cSldViewPr>
  </p:slideViewPr>
  <p:notesTextViewPr>
    <p:cViewPr>
      <p:scale>
        <a:sx n="1" d="1"/>
        <a:sy n="1" d="1"/>
      </p:scale>
      <p:origin x="0" y="0"/>
    </p:cViewPr>
  </p:notesTextViewPr>
  <p:sorterViewPr>
    <p:cViewPr>
      <p:scale>
        <a:sx n="186" d="100"/>
        <a:sy n="186"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C2159322-6C85-4127-9E81-7F8BF0D70E1A}" type="datetimeFigureOut">
              <a:rPr lang="zh-CN" altLang="en-US" strike="noStrike" noProof="1" smtClean="0">
                <a:latin typeface="+mn-lt"/>
                <a:ea typeface="+mn-ea"/>
                <a:cs typeface="+mn-cs"/>
              </a:rPr>
            </a:fld>
            <a:endParaRPr lang="zh-CN" altLang="en-US" strike="noStrike" noProof="1"/>
          </a:p>
        </p:txBody>
      </p:sp>
      <p:sp>
        <p:nvSpPr>
          <p:cNvPr id="2662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662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AEA76D6-C0AA-410F-9DDC-526F0CB07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accent2"/>
        </a:solidFill>
        <a:effectLst/>
      </p:bgPr>
    </p:bg>
    <p:spTree>
      <p:nvGrpSpPr>
        <p:cNvPr id="1" name=""/>
        <p:cNvGrpSpPr/>
        <p:nvPr/>
      </p:nvGrpSpPr>
      <p:grpSpPr>
        <a:xfrm>
          <a:off x="0" y="0"/>
          <a:ext cx="0" cy="0"/>
          <a:chOff x="0" y="0"/>
          <a:chExt cx="0" cy="0"/>
        </a:xfrm>
      </p:grpSpPr>
      <p:sp>
        <p:nvSpPr>
          <p:cNvPr id="9218" name="矩形 8"/>
          <p:cNvSpPr/>
          <p:nvPr userDrawn="1"/>
        </p:nvSpPr>
        <p:spPr>
          <a:xfrm>
            <a:off x="6873875" y="4533900"/>
            <a:ext cx="776288" cy="246063"/>
          </a:xfrm>
          <a:prstGeom prst="rect">
            <a:avLst/>
          </a:prstGeom>
          <a:noFill/>
          <a:ln w="9525">
            <a:noFill/>
          </a:ln>
        </p:spPr>
        <p:txBody>
          <a:bodyPr wrap="square" anchor="t">
            <a:spAutoFit/>
          </a:bodyPr>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模板下载：</a:t>
            </a:r>
            <a:r>
              <a:rPr lang="en-US" altLang="zh-CN" sz="100" dirty="0">
                <a:solidFill>
                  <a:srgbClr val="FFFFFF"/>
                </a:solidFill>
                <a:latin typeface="Calibri" panose="020F0502020204030204"/>
                <a:ea typeface="宋体" panose="02010600030101010101" pitchFamily="2" charset="-122"/>
              </a:rPr>
              <a:t>www.1ppt.com/moban/     </a:t>
            </a:r>
            <a:r>
              <a:rPr lang="zh-CN" altLang="en-US" sz="100" dirty="0">
                <a:solidFill>
                  <a:srgbClr val="FFFFFF"/>
                </a:solidFill>
                <a:latin typeface="Calibri" panose="020F0502020204030204"/>
                <a:ea typeface="宋体" panose="02010600030101010101" pitchFamily="2" charset="-122"/>
              </a:rPr>
              <a:t>行业</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www.1ppt.com/hangye/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节日</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www.1ppt.com/jieri/           PPT</a:t>
            </a:r>
            <a:r>
              <a:rPr lang="zh-CN" altLang="en-US" sz="100" dirty="0">
                <a:solidFill>
                  <a:srgbClr val="FFFFFF"/>
                </a:solidFill>
                <a:latin typeface="Calibri" panose="020F0502020204030204"/>
                <a:ea typeface="宋体" panose="02010600030101010101" pitchFamily="2" charset="-122"/>
              </a:rPr>
              <a:t>素材下载：</a:t>
            </a:r>
            <a:r>
              <a:rPr lang="en-US" altLang="zh-CN" sz="100" dirty="0">
                <a:solidFill>
                  <a:srgbClr val="FFFFFF"/>
                </a:solidFill>
                <a:latin typeface="Calibri" panose="020F0502020204030204"/>
                <a:ea typeface="宋体" panose="02010600030101010101" pitchFamily="2" charset="-122"/>
              </a:rPr>
              <a:t>www.1ppt.com/sucai/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背景图片：</a:t>
            </a:r>
            <a:r>
              <a:rPr lang="en-US" altLang="zh-CN" sz="100" dirty="0">
                <a:solidFill>
                  <a:srgbClr val="FFFFFF"/>
                </a:solidFill>
                <a:latin typeface="Calibri" panose="020F0502020204030204"/>
                <a:ea typeface="宋体" panose="02010600030101010101" pitchFamily="2" charset="-122"/>
              </a:rPr>
              <a:t>www.1ppt.com/beijing/      PPT</a:t>
            </a:r>
            <a:r>
              <a:rPr lang="zh-CN" altLang="en-US" sz="100" dirty="0">
                <a:solidFill>
                  <a:srgbClr val="FFFFFF"/>
                </a:solidFill>
                <a:latin typeface="Calibri" panose="020F0502020204030204"/>
                <a:ea typeface="宋体" panose="02010600030101010101" pitchFamily="2" charset="-122"/>
              </a:rPr>
              <a:t>图表下载：</a:t>
            </a:r>
            <a:r>
              <a:rPr lang="en-US" altLang="zh-CN" sz="100" dirty="0">
                <a:solidFill>
                  <a:srgbClr val="FFFFFF"/>
                </a:solidFill>
                <a:latin typeface="Calibri" panose="020F0502020204030204"/>
                <a:ea typeface="宋体" panose="02010600030101010101" pitchFamily="2" charset="-122"/>
              </a:rPr>
              <a:t>www.1ppt.com/tubiao/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优秀</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下载：</a:t>
            </a:r>
            <a:r>
              <a:rPr lang="en-US" altLang="zh-CN" sz="100" dirty="0">
                <a:solidFill>
                  <a:srgbClr val="FFFFFF"/>
                </a:solidFill>
                <a:latin typeface="Calibri" panose="020F0502020204030204"/>
                <a:ea typeface="宋体" panose="02010600030101010101" pitchFamily="2" charset="-122"/>
              </a:rPr>
              <a:t>www.1ppt.com/xiazai/        PPT</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www.1ppt.com/powerpoint/      </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Word</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www.1ppt.com/word/              Excel</a:t>
            </a:r>
            <a:r>
              <a:rPr lang="zh-CN" altLang="en-US" sz="100" dirty="0">
                <a:solidFill>
                  <a:srgbClr val="FFFFFF"/>
                </a:solidFill>
                <a:latin typeface="Calibri" panose="020F0502020204030204"/>
                <a:ea typeface="宋体" panose="02010600030101010101" pitchFamily="2" charset="-122"/>
              </a:rPr>
              <a:t>教程：</a:t>
            </a:r>
            <a:r>
              <a:rPr lang="en-US" altLang="zh-CN" sz="100" dirty="0">
                <a:solidFill>
                  <a:srgbClr val="FFFFFF"/>
                </a:solidFill>
                <a:latin typeface="Calibri" panose="020F0502020204030204"/>
                <a:ea typeface="宋体" panose="02010600030101010101" pitchFamily="2" charset="-122"/>
              </a:rPr>
              <a:t>www.1ppt.com/excel/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资料下载：</a:t>
            </a:r>
            <a:r>
              <a:rPr lang="en-US" altLang="zh-CN" sz="100" dirty="0">
                <a:solidFill>
                  <a:srgbClr val="FFFFFF"/>
                </a:solidFill>
                <a:latin typeface="Calibri" panose="020F0502020204030204"/>
                <a:ea typeface="宋体" panose="02010600030101010101" pitchFamily="2" charset="-122"/>
              </a:rPr>
              <a:t>www.1ppt.com/ziliao/                PPT</a:t>
            </a:r>
            <a:r>
              <a:rPr lang="zh-CN" altLang="en-US" sz="100" dirty="0">
                <a:solidFill>
                  <a:srgbClr val="FFFFFF"/>
                </a:solidFill>
                <a:latin typeface="Calibri" panose="020F0502020204030204"/>
                <a:ea typeface="宋体" panose="02010600030101010101" pitchFamily="2" charset="-122"/>
              </a:rPr>
              <a:t>课件下载：</a:t>
            </a:r>
            <a:r>
              <a:rPr lang="en-US" altLang="zh-CN" sz="100" dirty="0">
                <a:solidFill>
                  <a:srgbClr val="FFFFFF"/>
                </a:solidFill>
                <a:latin typeface="Calibri" panose="020F0502020204030204"/>
                <a:ea typeface="宋体" panose="02010600030101010101" pitchFamily="2" charset="-122"/>
              </a:rPr>
              <a:t>www.1ppt.com/kejian/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范文下载：</a:t>
            </a:r>
            <a:r>
              <a:rPr lang="en-US" altLang="zh-CN" sz="100" dirty="0">
                <a:solidFill>
                  <a:srgbClr val="FFFFFF"/>
                </a:solidFill>
                <a:latin typeface="Calibri" panose="020F0502020204030204"/>
                <a:ea typeface="宋体" panose="02010600030101010101" pitchFamily="2" charset="-122"/>
              </a:rPr>
              <a:t>www.1ppt.com/fanwen/             </a:t>
            </a:r>
            <a:r>
              <a:rPr lang="zh-CN" altLang="en-US" sz="100" dirty="0">
                <a:solidFill>
                  <a:srgbClr val="FFFFFF"/>
                </a:solidFill>
                <a:latin typeface="Calibri" panose="020F0502020204030204"/>
                <a:ea typeface="宋体" panose="02010600030101010101" pitchFamily="2" charset="-122"/>
              </a:rPr>
              <a:t>试卷下载：</a:t>
            </a:r>
            <a:r>
              <a:rPr lang="en-US" altLang="zh-CN" sz="100" dirty="0">
                <a:solidFill>
                  <a:srgbClr val="FFFFFF"/>
                </a:solidFill>
                <a:latin typeface="Calibri" panose="020F0502020204030204"/>
                <a:ea typeface="宋体" panose="02010600030101010101" pitchFamily="2" charset="-122"/>
              </a:rPr>
              <a:t>www.1ppt.com/shiti/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教案下载：</a:t>
            </a:r>
            <a:r>
              <a:rPr lang="en-US" altLang="zh-CN" sz="100" dirty="0">
                <a:solidFill>
                  <a:srgbClr val="FFFFFF"/>
                </a:solidFill>
                <a:latin typeface="Calibri" panose="020F0502020204030204"/>
                <a:ea typeface="宋体" panose="02010600030101010101" pitchFamily="2" charset="-122"/>
              </a:rPr>
              <a:t>www.1ppt.com/jiaoan/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字体下载：</a:t>
            </a:r>
            <a:r>
              <a:rPr lang="en-US" altLang="zh-CN" sz="100" dirty="0">
                <a:solidFill>
                  <a:srgbClr val="FFFFFF"/>
                </a:solidFill>
                <a:latin typeface="Calibri" panose="020F0502020204030204"/>
                <a:ea typeface="宋体" panose="02010600030101010101" pitchFamily="2" charset="-122"/>
              </a:rPr>
              <a:t>www.1ppt.com/ziti/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 </a:t>
            </a:r>
            <a:endParaRPr lang="zh-CN" altLang="en-US" sz="100" dirty="0">
              <a:solidFill>
                <a:srgbClr val="FFFFFF"/>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Date Placeholder 4"/>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fontAlgn="auto"/>
            <a:endParaRPr lang="zh-CN" altLang="en-US" strike="noStrike" noProof="1"/>
          </a:p>
        </p:txBody>
      </p:sp>
      <p:sp>
        <p:nvSpPr>
          <p:cNvPr id="7" name="Slide Number Placeholder 6"/>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4" name="直接连接符 3"/>
          <p:cNvCxnSpPr/>
          <p:nvPr userDrawn="1"/>
        </p:nvCxnSpPr>
        <p:spPr>
          <a:xfrm>
            <a:off x="388938" y="407988"/>
            <a:ext cx="0" cy="54927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269" name="组合 5"/>
          <p:cNvGrpSpPr/>
          <p:nvPr userDrawn="1"/>
        </p:nvGrpSpPr>
        <p:grpSpPr>
          <a:xfrm>
            <a:off x="7904163" y="61913"/>
            <a:ext cx="693737" cy="692150"/>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6" name="灯片编号占位符 5"/>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4" name="直接连接符 3"/>
          <p:cNvCxnSpPr/>
          <p:nvPr userDrawn="1"/>
        </p:nvCxnSpPr>
        <p:spPr>
          <a:xfrm>
            <a:off x="388938" y="407988"/>
            <a:ext cx="0" cy="54927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7173" name="组合 5"/>
          <p:cNvGrpSpPr/>
          <p:nvPr userDrawn="1"/>
        </p:nvGrpSpPr>
        <p:grpSpPr>
          <a:xfrm>
            <a:off x="7904163" y="61913"/>
            <a:ext cx="693737" cy="692150"/>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6" name="灯片编号占位符 5"/>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accent2"/>
        </a:solidFill>
        <a:effectLst/>
      </p:bgPr>
    </p:bg>
    <p:spTree>
      <p:nvGrpSpPr>
        <p:cNvPr id="1" name=""/>
        <p:cNvGrpSpPr/>
        <p:nvPr/>
      </p:nvGrpSpPr>
      <p:grpSpPr>
        <a:xfrm>
          <a:off x="0" y="0"/>
          <a:ext cx="0" cy="0"/>
          <a:chOff x="0" y="0"/>
          <a:chExt cx="0" cy="0"/>
        </a:xfrm>
      </p:grpSpPr>
      <p:sp>
        <p:nvSpPr>
          <p:cNvPr id="13314" name="矩形 8"/>
          <p:cNvSpPr/>
          <p:nvPr userDrawn="1"/>
        </p:nvSpPr>
        <p:spPr>
          <a:xfrm>
            <a:off x="6873875" y="4533900"/>
            <a:ext cx="776288" cy="246063"/>
          </a:xfrm>
          <a:prstGeom prst="rect">
            <a:avLst/>
          </a:prstGeom>
          <a:noFill/>
          <a:ln w="9525">
            <a:noFill/>
          </a:ln>
        </p:spPr>
        <p:txBody>
          <a:bodyPr wrap="square" anchor="t">
            <a:spAutoFit/>
          </a:bodyPr>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模板下载：</a:t>
            </a:r>
            <a:r>
              <a:rPr lang="en-US" altLang="zh-CN" sz="100" dirty="0">
                <a:solidFill>
                  <a:srgbClr val="FFFFFF"/>
                </a:solidFill>
                <a:latin typeface="Calibri" panose="020F0502020204030204"/>
                <a:ea typeface="宋体" panose="02010600030101010101" pitchFamily="2" charset="-122"/>
              </a:rPr>
              <a:t>www.1ppt.com/moban/     </a:t>
            </a:r>
            <a:r>
              <a:rPr lang="zh-CN" altLang="en-US" sz="100" dirty="0">
                <a:solidFill>
                  <a:srgbClr val="FFFFFF"/>
                </a:solidFill>
                <a:latin typeface="Calibri" panose="020F0502020204030204"/>
                <a:ea typeface="宋体" panose="02010600030101010101" pitchFamily="2" charset="-122"/>
              </a:rPr>
              <a:t>行业</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www.1ppt.com/hangye/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节日</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www.1ppt.com/jieri/           PPT</a:t>
            </a:r>
            <a:r>
              <a:rPr lang="zh-CN" altLang="en-US" sz="100" dirty="0">
                <a:solidFill>
                  <a:srgbClr val="FFFFFF"/>
                </a:solidFill>
                <a:latin typeface="Calibri" panose="020F0502020204030204"/>
                <a:ea typeface="宋体" panose="02010600030101010101" pitchFamily="2" charset="-122"/>
              </a:rPr>
              <a:t>素材下载：</a:t>
            </a:r>
            <a:r>
              <a:rPr lang="en-US" altLang="zh-CN" sz="100" dirty="0">
                <a:solidFill>
                  <a:srgbClr val="FFFFFF"/>
                </a:solidFill>
                <a:latin typeface="Calibri" panose="020F0502020204030204"/>
                <a:ea typeface="宋体" panose="02010600030101010101" pitchFamily="2" charset="-122"/>
              </a:rPr>
              <a:t>www.1ppt.com/sucai/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背景图片：</a:t>
            </a:r>
            <a:r>
              <a:rPr lang="en-US" altLang="zh-CN" sz="100" dirty="0">
                <a:solidFill>
                  <a:srgbClr val="FFFFFF"/>
                </a:solidFill>
                <a:latin typeface="Calibri" panose="020F0502020204030204"/>
                <a:ea typeface="宋体" panose="02010600030101010101" pitchFamily="2" charset="-122"/>
              </a:rPr>
              <a:t>www.1ppt.com/beijing/      PPT</a:t>
            </a:r>
            <a:r>
              <a:rPr lang="zh-CN" altLang="en-US" sz="100" dirty="0">
                <a:solidFill>
                  <a:srgbClr val="FFFFFF"/>
                </a:solidFill>
                <a:latin typeface="Calibri" panose="020F0502020204030204"/>
                <a:ea typeface="宋体" panose="02010600030101010101" pitchFamily="2" charset="-122"/>
              </a:rPr>
              <a:t>图表下载：</a:t>
            </a:r>
            <a:r>
              <a:rPr lang="en-US" altLang="zh-CN" sz="100" dirty="0">
                <a:solidFill>
                  <a:srgbClr val="FFFFFF"/>
                </a:solidFill>
                <a:latin typeface="Calibri" panose="020F0502020204030204"/>
                <a:ea typeface="宋体" panose="02010600030101010101" pitchFamily="2" charset="-122"/>
              </a:rPr>
              <a:t>www.1ppt.com/tubiao/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优秀</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下载：</a:t>
            </a:r>
            <a:r>
              <a:rPr lang="en-US" altLang="zh-CN" sz="100" dirty="0">
                <a:solidFill>
                  <a:srgbClr val="FFFFFF"/>
                </a:solidFill>
                <a:latin typeface="Calibri" panose="020F0502020204030204"/>
                <a:ea typeface="宋体" panose="02010600030101010101" pitchFamily="2" charset="-122"/>
              </a:rPr>
              <a:t>www.1ppt.com/xiazai/        PPT</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www.1ppt.com/powerpoint/      </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Word</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www.1ppt.com/word/              Excel</a:t>
            </a:r>
            <a:r>
              <a:rPr lang="zh-CN" altLang="en-US" sz="100" dirty="0">
                <a:solidFill>
                  <a:srgbClr val="FFFFFF"/>
                </a:solidFill>
                <a:latin typeface="Calibri" panose="020F0502020204030204"/>
                <a:ea typeface="宋体" panose="02010600030101010101" pitchFamily="2" charset="-122"/>
              </a:rPr>
              <a:t>教程：</a:t>
            </a:r>
            <a:r>
              <a:rPr lang="en-US" altLang="zh-CN" sz="100" dirty="0">
                <a:solidFill>
                  <a:srgbClr val="FFFFFF"/>
                </a:solidFill>
                <a:latin typeface="Calibri" panose="020F0502020204030204"/>
                <a:ea typeface="宋体" panose="02010600030101010101" pitchFamily="2" charset="-122"/>
              </a:rPr>
              <a:t>www.1ppt.com/excel/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资料下载：</a:t>
            </a:r>
            <a:r>
              <a:rPr lang="en-US" altLang="zh-CN" sz="100" dirty="0">
                <a:solidFill>
                  <a:srgbClr val="FFFFFF"/>
                </a:solidFill>
                <a:latin typeface="Calibri" panose="020F0502020204030204"/>
                <a:ea typeface="宋体" panose="02010600030101010101" pitchFamily="2" charset="-122"/>
              </a:rPr>
              <a:t>www.1ppt.com/ziliao/                PPT</a:t>
            </a:r>
            <a:r>
              <a:rPr lang="zh-CN" altLang="en-US" sz="100" dirty="0">
                <a:solidFill>
                  <a:srgbClr val="FFFFFF"/>
                </a:solidFill>
                <a:latin typeface="Calibri" panose="020F0502020204030204"/>
                <a:ea typeface="宋体" panose="02010600030101010101" pitchFamily="2" charset="-122"/>
              </a:rPr>
              <a:t>课件下载：</a:t>
            </a:r>
            <a:r>
              <a:rPr lang="en-US" altLang="zh-CN" sz="100" dirty="0">
                <a:solidFill>
                  <a:srgbClr val="FFFFFF"/>
                </a:solidFill>
                <a:latin typeface="Calibri" panose="020F0502020204030204"/>
                <a:ea typeface="宋体" panose="02010600030101010101" pitchFamily="2" charset="-122"/>
              </a:rPr>
              <a:t>www.1ppt.com/kejian/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范文下载：</a:t>
            </a:r>
            <a:r>
              <a:rPr lang="en-US" altLang="zh-CN" sz="100" dirty="0">
                <a:solidFill>
                  <a:srgbClr val="FFFFFF"/>
                </a:solidFill>
                <a:latin typeface="Calibri" panose="020F0502020204030204"/>
                <a:ea typeface="宋体" panose="02010600030101010101" pitchFamily="2" charset="-122"/>
              </a:rPr>
              <a:t>www.1ppt.com/fanwen/             </a:t>
            </a:r>
            <a:r>
              <a:rPr lang="zh-CN" altLang="en-US" sz="100" dirty="0">
                <a:solidFill>
                  <a:srgbClr val="FFFFFF"/>
                </a:solidFill>
                <a:latin typeface="Calibri" panose="020F0502020204030204"/>
                <a:ea typeface="宋体" panose="02010600030101010101" pitchFamily="2" charset="-122"/>
              </a:rPr>
              <a:t>试卷下载：</a:t>
            </a:r>
            <a:r>
              <a:rPr lang="en-US" altLang="zh-CN" sz="100" dirty="0">
                <a:solidFill>
                  <a:srgbClr val="FFFFFF"/>
                </a:solidFill>
                <a:latin typeface="Calibri" panose="020F0502020204030204"/>
                <a:ea typeface="宋体" panose="02010600030101010101" pitchFamily="2" charset="-122"/>
              </a:rPr>
              <a:t>www.1ppt.com/shiti/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教案下载：</a:t>
            </a:r>
            <a:r>
              <a:rPr lang="en-US" altLang="zh-CN" sz="100" dirty="0">
                <a:solidFill>
                  <a:srgbClr val="FFFFFF"/>
                </a:solidFill>
                <a:latin typeface="Calibri" panose="020F0502020204030204"/>
                <a:ea typeface="宋体" panose="02010600030101010101" pitchFamily="2" charset="-122"/>
              </a:rPr>
              <a:t>www.1ppt.com/jiaoan/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字体下载：</a:t>
            </a:r>
            <a:r>
              <a:rPr lang="en-US" altLang="zh-CN" sz="100" dirty="0">
                <a:solidFill>
                  <a:srgbClr val="FFFFFF"/>
                </a:solidFill>
                <a:latin typeface="Calibri" panose="020F0502020204030204"/>
                <a:ea typeface="宋体" panose="02010600030101010101" pitchFamily="2" charset="-122"/>
              </a:rPr>
              <a:t>www.1ppt.com/ziti/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 </a:t>
            </a:r>
            <a:endParaRPr lang="zh-CN" altLang="en-US" sz="100" dirty="0">
              <a:solidFill>
                <a:srgbClr val="FFFFFF"/>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Date Placeholder 4"/>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fontAlgn="auto"/>
            <a:endParaRPr lang="zh-CN" altLang="en-US" strike="noStrike" noProof="1"/>
          </a:p>
        </p:txBody>
      </p:sp>
      <p:sp>
        <p:nvSpPr>
          <p:cNvPr id="7" name="Slide Number Placeholder 6"/>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4" name="直接连接符 3"/>
          <p:cNvCxnSpPr/>
          <p:nvPr userDrawn="1"/>
        </p:nvCxnSpPr>
        <p:spPr>
          <a:xfrm>
            <a:off x="388938" y="407988"/>
            <a:ext cx="0" cy="54927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365" name="组合 5"/>
          <p:cNvGrpSpPr/>
          <p:nvPr userDrawn="1"/>
        </p:nvGrpSpPr>
        <p:grpSpPr>
          <a:xfrm>
            <a:off x="7904163" y="61913"/>
            <a:ext cx="693737" cy="692150"/>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6" name="灯片编号占位符 5"/>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accent2"/>
        </a:solidFill>
        <a:effectLst/>
      </p:bgPr>
    </p:bg>
    <p:spTree>
      <p:nvGrpSpPr>
        <p:cNvPr id="1" name=""/>
        <p:cNvGrpSpPr/>
        <p:nvPr/>
      </p:nvGrpSpPr>
      <p:grpSpPr>
        <a:xfrm>
          <a:off x="0" y="0"/>
          <a:ext cx="0" cy="0"/>
          <a:chOff x="0" y="0"/>
          <a:chExt cx="0" cy="0"/>
        </a:xfrm>
      </p:grpSpPr>
      <p:sp>
        <p:nvSpPr>
          <p:cNvPr id="17410" name="矩形 8"/>
          <p:cNvSpPr/>
          <p:nvPr userDrawn="1"/>
        </p:nvSpPr>
        <p:spPr>
          <a:xfrm>
            <a:off x="6873875" y="4533900"/>
            <a:ext cx="776288" cy="246063"/>
          </a:xfrm>
          <a:prstGeom prst="rect">
            <a:avLst/>
          </a:prstGeom>
          <a:noFill/>
          <a:ln w="9525">
            <a:noFill/>
          </a:ln>
        </p:spPr>
        <p:txBody>
          <a:bodyPr wrap="square" anchor="t">
            <a:spAutoFit/>
          </a:bodyPr>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模板下载：</a:t>
            </a:r>
            <a:r>
              <a:rPr lang="en-US" altLang="zh-CN" sz="100" dirty="0">
                <a:solidFill>
                  <a:srgbClr val="FFFFFF"/>
                </a:solidFill>
                <a:latin typeface="Calibri" panose="020F0502020204030204"/>
                <a:ea typeface="宋体" panose="02010600030101010101" pitchFamily="2" charset="-122"/>
              </a:rPr>
              <a:t>www.1ppt.com/moban/     </a:t>
            </a:r>
            <a:r>
              <a:rPr lang="zh-CN" altLang="en-US" sz="100" dirty="0">
                <a:solidFill>
                  <a:srgbClr val="FFFFFF"/>
                </a:solidFill>
                <a:latin typeface="Calibri" panose="020F0502020204030204"/>
                <a:ea typeface="宋体" panose="02010600030101010101" pitchFamily="2" charset="-122"/>
              </a:rPr>
              <a:t>行业</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www.1ppt.com/hangye/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节日</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www.1ppt.com/jieri/           PPT</a:t>
            </a:r>
            <a:r>
              <a:rPr lang="zh-CN" altLang="en-US" sz="100" dirty="0">
                <a:solidFill>
                  <a:srgbClr val="FFFFFF"/>
                </a:solidFill>
                <a:latin typeface="Calibri" panose="020F0502020204030204"/>
                <a:ea typeface="宋体" panose="02010600030101010101" pitchFamily="2" charset="-122"/>
              </a:rPr>
              <a:t>素材下载：</a:t>
            </a:r>
            <a:r>
              <a:rPr lang="en-US" altLang="zh-CN" sz="100" dirty="0">
                <a:solidFill>
                  <a:srgbClr val="FFFFFF"/>
                </a:solidFill>
                <a:latin typeface="Calibri" panose="020F0502020204030204"/>
                <a:ea typeface="宋体" panose="02010600030101010101" pitchFamily="2" charset="-122"/>
              </a:rPr>
              <a:t>www.1ppt.com/sucai/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背景图片：</a:t>
            </a:r>
            <a:r>
              <a:rPr lang="en-US" altLang="zh-CN" sz="100" dirty="0">
                <a:solidFill>
                  <a:srgbClr val="FFFFFF"/>
                </a:solidFill>
                <a:latin typeface="Calibri" panose="020F0502020204030204"/>
                <a:ea typeface="宋体" panose="02010600030101010101" pitchFamily="2" charset="-122"/>
              </a:rPr>
              <a:t>www.1ppt.com/beijing/      PPT</a:t>
            </a:r>
            <a:r>
              <a:rPr lang="zh-CN" altLang="en-US" sz="100" dirty="0">
                <a:solidFill>
                  <a:srgbClr val="FFFFFF"/>
                </a:solidFill>
                <a:latin typeface="Calibri" panose="020F0502020204030204"/>
                <a:ea typeface="宋体" panose="02010600030101010101" pitchFamily="2" charset="-122"/>
              </a:rPr>
              <a:t>图表下载：</a:t>
            </a:r>
            <a:r>
              <a:rPr lang="en-US" altLang="zh-CN" sz="100" dirty="0">
                <a:solidFill>
                  <a:srgbClr val="FFFFFF"/>
                </a:solidFill>
                <a:latin typeface="Calibri" panose="020F0502020204030204"/>
                <a:ea typeface="宋体" panose="02010600030101010101" pitchFamily="2" charset="-122"/>
              </a:rPr>
              <a:t>www.1ppt.com/tubiao/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优秀</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下载：</a:t>
            </a:r>
            <a:r>
              <a:rPr lang="en-US" altLang="zh-CN" sz="100" dirty="0">
                <a:solidFill>
                  <a:srgbClr val="FFFFFF"/>
                </a:solidFill>
                <a:latin typeface="Calibri" panose="020F0502020204030204"/>
                <a:ea typeface="宋体" panose="02010600030101010101" pitchFamily="2" charset="-122"/>
              </a:rPr>
              <a:t>www.1ppt.com/xiazai/        PPT</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www.1ppt.com/powerpoint/      </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Word</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www.1ppt.com/word/              Excel</a:t>
            </a:r>
            <a:r>
              <a:rPr lang="zh-CN" altLang="en-US" sz="100" dirty="0">
                <a:solidFill>
                  <a:srgbClr val="FFFFFF"/>
                </a:solidFill>
                <a:latin typeface="Calibri" panose="020F0502020204030204"/>
                <a:ea typeface="宋体" panose="02010600030101010101" pitchFamily="2" charset="-122"/>
              </a:rPr>
              <a:t>教程：</a:t>
            </a:r>
            <a:r>
              <a:rPr lang="en-US" altLang="zh-CN" sz="100" dirty="0">
                <a:solidFill>
                  <a:srgbClr val="FFFFFF"/>
                </a:solidFill>
                <a:latin typeface="Calibri" panose="020F0502020204030204"/>
                <a:ea typeface="宋体" panose="02010600030101010101" pitchFamily="2" charset="-122"/>
              </a:rPr>
              <a:t>www.1ppt.com/excel/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资料下载：</a:t>
            </a:r>
            <a:r>
              <a:rPr lang="en-US" altLang="zh-CN" sz="100" dirty="0">
                <a:solidFill>
                  <a:srgbClr val="FFFFFF"/>
                </a:solidFill>
                <a:latin typeface="Calibri" panose="020F0502020204030204"/>
                <a:ea typeface="宋体" panose="02010600030101010101" pitchFamily="2" charset="-122"/>
              </a:rPr>
              <a:t>www.1ppt.com/ziliao/                PPT</a:t>
            </a:r>
            <a:r>
              <a:rPr lang="zh-CN" altLang="en-US" sz="100" dirty="0">
                <a:solidFill>
                  <a:srgbClr val="FFFFFF"/>
                </a:solidFill>
                <a:latin typeface="Calibri" panose="020F0502020204030204"/>
                <a:ea typeface="宋体" panose="02010600030101010101" pitchFamily="2" charset="-122"/>
              </a:rPr>
              <a:t>课件下载：</a:t>
            </a:r>
            <a:r>
              <a:rPr lang="en-US" altLang="zh-CN" sz="100" dirty="0">
                <a:solidFill>
                  <a:srgbClr val="FFFFFF"/>
                </a:solidFill>
                <a:latin typeface="Calibri" panose="020F0502020204030204"/>
                <a:ea typeface="宋体" panose="02010600030101010101" pitchFamily="2" charset="-122"/>
              </a:rPr>
              <a:t>www.1ppt.com/kejian/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范文下载：</a:t>
            </a:r>
            <a:r>
              <a:rPr lang="en-US" altLang="zh-CN" sz="100" dirty="0">
                <a:solidFill>
                  <a:srgbClr val="FFFFFF"/>
                </a:solidFill>
                <a:latin typeface="Calibri" panose="020F0502020204030204"/>
                <a:ea typeface="宋体" panose="02010600030101010101" pitchFamily="2" charset="-122"/>
              </a:rPr>
              <a:t>www.1ppt.com/fanwen/             </a:t>
            </a:r>
            <a:r>
              <a:rPr lang="zh-CN" altLang="en-US" sz="100" dirty="0">
                <a:solidFill>
                  <a:srgbClr val="FFFFFF"/>
                </a:solidFill>
                <a:latin typeface="Calibri" panose="020F0502020204030204"/>
                <a:ea typeface="宋体" panose="02010600030101010101" pitchFamily="2" charset="-122"/>
              </a:rPr>
              <a:t>试卷下载：</a:t>
            </a:r>
            <a:r>
              <a:rPr lang="en-US" altLang="zh-CN" sz="100" dirty="0">
                <a:solidFill>
                  <a:srgbClr val="FFFFFF"/>
                </a:solidFill>
                <a:latin typeface="Calibri" panose="020F0502020204030204"/>
                <a:ea typeface="宋体" panose="02010600030101010101" pitchFamily="2" charset="-122"/>
              </a:rPr>
              <a:t>www.1ppt.com/shiti/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教案下载：</a:t>
            </a:r>
            <a:r>
              <a:rPr lang="en-US" altLang="zh-CN" sz="100" dirty="0">
                <a:solidFill>
                  <a:srgbClr val="FFFFFF"/>
                </a:solidFill>
                <a:latin typeface="Calibri" panose="020F0502020204030204"/>
                <a:ea typeface="宋体" panose="02010600030101010101" pitchFamily="2" charset="-122"/>
              </a:rPr>
              <a:t>www.1ppt.com/jiaoan/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字体下载：</a:t>
            </a:r>
            <a:r>
              <a:rPr lang="en-US" altLang="zh-CN" sz="100" dirty="0">
                <a:solidFill>
                  <a:srgbClr val="FFFFFF"/>
                </a:solidFill>
                <a:latin typeface="Calibri" panose="020F0502020204030204"/>
                <a:ea typeface="宋体" panose="02010600030101010101" pitchFamily="2" charset="-122"/>
              </a:rPr>
              <a:t>www.1ppt.com/ziti/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 </a:t>
            </a:r>
            <a:endParaRPr lang="zh-CN" altLang="en-US" sz="100" dirty="0">
              <a:solidFill>
                <a:srgbClr val="FFFFFF"/>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Date Placeholder 4"/>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fontAlgn="auto"/>
            <a:endParaRPr lang="zh-CN" altLang="en-US" strike="noStrike" noProof="1"/>
          </a:p>
        </p:txBody>
      </p:sp>
      <p:sp>
        <p:nvSpPr>
          <p:cNvPr id="7" name="Slide Number Placeholder 6"/>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4" name="直接连接符 3"/>
          <p:cNvCxnSpPr/>
          <p:nvPr userDrawn="1"/>
        </p:nvCxnSpPr>
        <p:spPr>
          <a:xfrm>
            <a:off x="388938" y="407988"/>
            <a:ext cx="0" cy="54927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9461" name="组合 5"/>
          <p:cNvGrpSpPr/>
          <p:nvPr userDrawn="1"/>
        </p:nvGrpSpPr>
        <p:grpSpPr>
          <a:xfrm>
            <a:off x="7904163" y="61913"/>
            <a:ext cx="693737" cy="692150"/>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6" name="灯片编号占位符 5"/>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accent2"/>
        </a:solidFill>
        <a:effectLst/>
      </p:bgPr>
    </p:bg>
    <p:spTree>
      <p:nvGrpSpPr>
        <p:cNvPr id="1" name=""/>
        <p:cNvGrpSpPr/>
        <p:nvPr/>
      </p:nvGrpSpPr>
      <p:grpSpPr>
        <a:xfrm>
          <a:off x="0" y="0"/>
          <a:ext cx="0" cy="0"/>
          <a:chOff x="0" y="0"/>
          <a:chExt cx="0" cy="0"/>
        </a:xfrm>
      </p:grpSpPr>
      <p:sp>
        <p:nvSpPr>
          <p:cNvPr id="21506" name="矩形 8"/>
          <p:cNvSpPr/>
          <p:nvPr userDrawn="1"/>
        </p:nvSpPr>
        <p:spPr>
          <a:xfrm>
            <a:off x="6873875" y="4533900"/>
            <a:ext cx="776288" cy="246063"/>
          </a:xfrm>
          <a:prstGeom prst="rect">
            <a:avLst/>
          </a:prstGeom>
          <a:noFill/>
          <a:ln w="9525">
            <a:noFill/>
          </a:ln>
        </p:spPr>
        <p:txBody>
          <a:bodyPr wrap="square" anchor="t">
            <a:spAutoFit/>
          </a:bodyPr>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模板下载：</a:t>
            </a:r>
            <a:r>
              <a:rPr lang="en-US" altLang="zh-CN" sz="100" dirty="0">
                <a:solidFill>
                  <a:srgbClr val="FFFFFF"/>
                </a:solidFill>
                <a:latin typeface="Calibri" panose="020F0502020204030204"/>
                <a:ea typeface="宋体" panose="02010600030101010101" pitchFamily="2" charset="-122"/>
              </a:rPr>
              <a:t>www.1ppt.com/moban/     </a:t>
            </a:r>
            <a:r>
              <a:rPr lang="zh-CN" altLang="en-US" sz="100" dirty="0">
                <a:solidFill>
                  <a:srgbClr val="FFFFFF"/>
                </a:solidFill>
                <a:latin typeface="Calibri" panose="020F0502020204030204"/>
                <a:ea typeface="宋体" panose="02010600030101010101" pitchFamily="2" charset="-122"/>
              </a:rPr>
              <a:t>行业</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www.1ppt.com/hangye/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节日</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www.1ppt.com/jieri/           PPT</a:t>
            </a:r>
            <a:r>
              <a:rPr lang="zh-CN" altLang="en-US" sz="100" dirty="0">
                <a:solidFill>
                  <a:srgbClr val="FFFFFF"/>
                </a:solidFill>
                <a:latin typeface="Calibri" panose="020F0502020204030204"/>
                <a:ea typeface="宋体" panose="02010600030101010101" pitchFamily="2" charset="-122"/>
              </a:rPr>
              <a:t>素材下载：</a:t>
            </a:r>
            <a:r>
              <a:rPr lang="en-US" altLang="zh-CN" sz="100" dirty="0">
                <a:solidFill>
                  <a:srgbClr val="FFFFFF"/>
                </a:solidFill>
                <a:latin typeface="Calibri" panose="020F0502020204030204"/>
                <a:ea typeface="宋体" panose="02010600030101010101" pitchFamily="2" charset="-122"/>
              </a:rPr>
              <a:t>www.1ppt.com/sucai/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背景图片：</a:t>
            </a:r>
            <a:r>
              <a:rPr lang="en-US" altLang="zh-CN" sz="100" dirty="0">
                <a:solidFill>
                  <a:srgbClr val="FFFFFF"/>
                </a:solidFill>
                <a:latin typeface="Calibri" panose="020F0502020204030204"/>
                <a:ea typeface="宋体" panose="02010600030101010101" pitchFamily="2" charset="-122"/>
              </a:rPr>
              <a:t>www.1ppt.com/beijing/      PPT</a:t>
            </a:r>
            <a:r>
              <a:rPr lang="zh-CN" altLang="en-US" sz="100" dirty="0">
                <a:solidFill>
                  <a:srgbClr val="FFFFFF"/>
                </a:solidFill>
                <a:latin typeface="Calibri" panose="020F0502020204030204"/>
                <a:ea typeface="宋体" panose="02010600030101010101" pitchFamily="2" charset="-122"/>
              </a:rPr>
              <a:t>图表下载：</a:t>
            </a:r>
            <a:r>
              <a:rPr lang="en-US" altLang="zh-CN" sz="100" dirty="0">
                <a:solidFill>
                  <a:srgbClr val="FFFFFF"/>
                </a:solidFill>
                <a:latin typeface="Calibri" panose="020F0502020204030204"/>
                <a:ea typeface="宋体" panose="02010600030101010101" pitchFamily="2" charset="-122"/>
              </a:rPr>
              <a:t>www.1ppt.com/tubiao/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优秀</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下载：</a:t>
            </a:r>
            <a:r>
              <a:rPr lang="en-US" altLang="zh-CN" sz="100" dirty="0">
                <a:solidFill>
                  <a:srgbClr val="FFFFFF"/>
                </a:solidFill>
                <a:latin typeface="Calibri" panose="020F0502020204030204"/>
                <a:ea typeface="宋体" panose="02010600030101010101" pitchFamily="2" charset="-122"/>
              </a:rPr>
              <a:t>www.1ppt.com/xiazai/        PPT</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www.1ppt.com/powerpoint/      </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Word</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www.1ppt.com/word/              Excel</a:t>
            </a:r>
            <a:r>
              <a:rPr lang="zh-CN" altLang="en-US" sz="100" dirty="0">
                <a:solidFill>
                  <a:srgbClr val="FFFFFF"/>
                </a:solidFill>
                <a:latin typeface="Calibri" panose="020F0502020204030204"/>
                <a:ea typeface="宋体" panose="02010600030101010101" pitchFamily="2" charset="-122"/>
              </a:rPr>
              <a:t>教程：</a:t>
            </a:r>
            <a:r>
              <a:rPr lang="en-US" altLang="zh-CN" sz="100" dirty="0">
                <a:solidFill>
                  <a:srgbClr val="FFFFFF"/>
                </a:solidFill>
                <a:latin typeface="Calibri" panose="020F0502020204030204"/>
                <a:ea typeface="宋体" panose="02010600030101010101" pitchFamily="2" charset="-122"/>
              </a:rPr>
              <a:t>www.1ppt.com/excel/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资料下载：</a:t>
            </a:r>
            <a:r>
              <a:rPr lang="en-US" altLang="zh-CN" sz="100" dirty="0">
                <a:solidFill>
                  <a:srgbClr val="FFFFFF"/>
                </a:solidFill>
                <a:latin typeface="Calibri" panose="020F0502020204030204"/>
                <a:ea typeface="宋体" panose="02010600030101010101" pitchFamily="2" charset="-122"/>
              </a:rPr>
              <a:t>www.1ppt.com/ziliao/                PPT</a:t>
            </a:r>
            <a:r>
              <a:rPr lang="zh-CN" altLang="en-US" sz="100" dirty="0">
                <a:solidFill>
                  <a:srgbClr val="FFFFFF"/>
                </a:solidFill>
                <a:latin typeface="Calibri" panose="020F0502020204030204"/>
                <a:ea typeface="宋体" panose="02010600030101010101" pitchFamily="2" charset="-122"/>
              </a:rPr>
              <a:t>课件下载：</a:t>
            </a:r>
            <a:r>
              <a:rPr lang="en-US" altLang="zh-CN" sz="100" dirty="0">
                <a:solidFill>
                  <a:srgbClr val="FFFFFF"/>
                </a:solidFill>
                <a:latin typeface="Calibri" panose="020F0502020204030204"/>
                <a:ea typeface="宋体" panose="02010600030101010101" pitchFamily="2" charset="-122"/>
              </a:rPr>
              <a:t>www.1ppt.com/kejian/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范文下载：</a:t>
            </a:r>
            <a:r>
              <a:rPr lang="en-US" altLang="zh-CN" sz="100" dirty="0">
                <a:solidFill>
                  <a:srgbClr val="FFFFFF"/>
                </a:solidFill>
                <a:latin typeface="Calibri" panose="020F0502020204030204"/>
                <a:ea typeface="宋体" panose="02010600030101010101" pitchFamily="2" charset="-122"/>
              </a:rPr>
              <a:t>www.1ppt.com/fanwen/             </a:t>
            </a:r>
            <a:r>
              <a:rPr lang="zh-CN" altLang="en-US" sz="100" dirty="0">
                <a:solidFill>
                  <a:srgbClr val="FFFFFF"/>
                </a:solidFill>
                <a:latin typeface="Calibri" panose="020F0502020204030204"/>
                <a:ea typeface="宋体" panose="02010600030101010101" pitchFamily="2" charset="-122"/>
              </a:rPr>
              <a:t>试卷下载：</a:t>
            </a:r>
            <a:r>
              <a:rPr lang="en-US" altLang="zh-CN" sz="100" dirty="0">
                <a:solidFill>
                  <a:srgbClr val="FFFFFF"/>
                </a:solidFill>
                <a:latin typeface="Calibri" panose="020F0502020204030204"/>
                <a:ea typeface="宋体" panose="02010600030101010101" pitchFamily="2" charset="-122"/>
              </a:rPr>
              <a:t>www.1ppt.com/shiti/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教案下载：</a:t>
            </a:r>
            <a:r>
              <a:rPr lang="en-US" altLang="zh-CN" sz="100" dirty="0">
                <a:solidFill>
                  <a:srgbClr val="FFFFFF"/>
                </a:solidFill>
                <a:latin typeface="Calibri" panose="020F0502020204030204"/>
                <a:ea typeface="宋体" panose="02010600030101010101" pitchFamily="2" charset="-122"/>
              </a:rPr>
              <a:t>www.1ppt.com/jiaoan/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字体下载：</a:t>
            </a:r>
            <a:r>
              <a:rPr lang="en-US" altLang="zh-CN" sz="100" dirty="0">
                <a:solidFill>
                  <a:srgbClr val="FFFFFF"/>
                </a:solidFill>
                <a:latin typeface="Calibri" panose="020F0502020204030204"/>
                <a:ea typeface="宋体" panose="02010600030101010101" pitchFamily="2" charset="-122"/>
              </a:rPr>
              <a:t>www.1ppt.com/ziti/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 </a:t>
            </a:r>
            <a:endParaRPr lang="zh-CN" altLang="en-US" sz="100" dirty="0">
              <a:solidFill>
                <a:srgbClr val="FFFFFF"/>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Date Placeholder 4"/>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fontAlgn="auto"/>
            <a:endParaRPr lang="zh-CN" altLang="en-US" strike="noStrike" noProof="1"/>
          </a:p>
        </p:txBody>
      </p:sp>
      <p:sp>
        <p:nvSpPr>
          <p:cNvPr id="7" name="Slide Number Placeholder 6"/>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4" name="直接连接符 3"/>
          <p:cNvCxnSpPr/>
          <p:nvPr userDrawn="1"/>
        </p:nvCxnSpPr>
        <p:spPr>
          <a:xfrm>
            <a:off x="388938" y="407988"/>
            <a:ext cx="0" cy="54927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3557" name="组合 5"/>
          <p:cNvGrpSpPr/>
          <p:nvPr userDrawn="1"/>
        </p:nvGrpSpPr>
        <p:grpSpPr>
          <a:xfrm>
            <a:off x="7904163" y="61913"/>
            <a:ext cx="693737" cy="692150"/>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6" name="灯片编号占位符 5"/>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2"/>
        </a:solidFill>
        <a:effectLst/>
      </p:bgPr>
    </p:bg>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userDrawn="1"/>
        </p:nvSpPr>
        <p:spPr>
          <a:xfrm>
            <a:off x="177800" y="249238"/>
            <a:ext cx="8788400" cy="46450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accent2"/>
        </a:solidFill>
        <a:effectLst/>
      </p:bgPr>
    </p:bg>
    <p:spTree>
      <p:nvGrpSpPr>
        <p:cNvPr id="1" name=""/>
        <p:cNvGrpSpPr/>
        <p:nvPr/>
      </p:nvGrpSpPr>
      <p:grpSpPr>
        <a:xfrm>
          <a:off x="0" y="0"/>
          <a:ext cx="0" cy="0"/>
          <a:chOff x="0" y="0"/>
          <a:chExt cx="0" cy="0"/>
        </a:xfrm>
      </p:grpSpPr>
      <p:sp>
        <p:nvSpPr>
          <p:cNvPr id="25602" name="矩形 8"/>
          <p:cNvSpPr/>
          <p:nvPr userDrawn="1"/>
        </p:nvSpPr>
        <p:spPr>
          <a:xfrm>
            <a:off x="6873875" y="4533900"/>
            <a:ext cx="776288" cy="246063"/>
          </a:xfrm>
          <a:prstGeom prst="rect">
            <a:avLst/>
          </a:prstGeom>
          <a:noFill/>
          <a:ln w="9525">
            <a:noFill/>
          </a:ln>
        </p:spPr>
        <p:txBody>
          <a:bodyPr wrap="square" anchor="t">
            <a:spAutoFit/>
          </a:bodyPr>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模板下载：</a:t>
            </a:r>
            <a:r>
              <a:rPr lang="en-US" altLang="zh-CN" sz="100" dirty="0">
                <a:solidFill>
                  <a:srgbClr val="FFFFFF"/>
                </a:solidFill>
                <a:latin typeface="Calibri" panose="020F0502020204030204"/>
                <a:ea typeface="宋体" panose="02010600030101010101" pitchFamily="2" charset="-122"/>
              </a:rPr>
              <a:t>www.1ppt.com/moban/     </a:t>
            </a:r>
            <a:r>
              <a:rPr lang="zh-CN" altLang="en-US" sz="100" dirty="0">
                <a:solidFill>
                  <a:srgbClr val="FFFFFF"/>
                </a:solidFill>
                <a:latin typeface="Calibri" panose="020F0502020204030204"/>
                <a:ea typeface="宋体" panose="02010600030101010101" pitchFamily="2" charset="-122"/>
              </a:rPr>
              <a:t>行业</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www.1ppt.com/hangye/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节日</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模板：</a:t>
            </a:r>
            <a:r>
              <a:rPr lang="en-US" altLang="zh-CN" sz="100" dirty="0">
                <a:solidFill>
                  <a:srgbClr val="FFFFFF"/>
                </a:solidFill>
                <a:latin typeface="Calibri" panose="020F0502020204030204"/>
                <a:ea typeface="宋体" panose="02010600030101010101" pitchFamily="2" charset="-122"/>
              </a:rPr>
              <a:t>www.1ppt.com/jieri/           PPT</a:t>
            </a:r>
            <a:r>
              <a:rPr lang="zh-CN" altLang="en-US" sz="100" dirty="0">
                <a:solidFill>
                  <a:srgbClr val="FFFFFF"/>
                </a:solidFill>
                <a:latin typeface="Calibri" panose="020F0502020204030204"/>
                <a:ea typeface="宋体" panose="02010600030101010101" pitchFamily="2" charset="-122"/>
              </a:rPr>
              <a:t>素材下载：</a:t>
            </a:r>
            <a:r>
              <a:rPr lang="en-US" altLang="zh-CN" sz="100" dirty="0">
                <a:solidFill>
                  <a:srgbClr val="FFFFFF"/>
                </a:solidFill>
                <a:latin typeface="Calibri" panose="020F0502020204030204"/>
                <a:ea typeface="宋体" panose="02010600030101010101" pitchFamily="2" charset="-122"/>
              </a:rPr>
              <a:t>www.1ppt.com/sucai/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背景图片：</a:t>
            </a:r>
            <a:r>
              <a:rPr lang="en-US" altLang="zh-CN" sz="100" dirty="0">
                <a:solidFill>
                  <a:srgbClr val="FFFFFF"/>
                </a:solidFill>
                <a:latin typeface="Calibri" panose="020F0502020204030204"/>
                <a:ea typeface="宋体" panose="02010600030101010101" pitchFamily="2" charset="-122"/>
              </a:rPr>
              <a:t>www.1ppt.com/beijing/      PPT</a:t>
            </a:r>
            <a:r>
              <a:rPr lang="zh-CN" altLang="en-US" sz="100" dirty="0">
                <a:solidFill>
                  <a:srgbClr val="FFFFFF"/>
                </a:solidFill>
                <a:latin typeface="Calibri" panose="020F0502020204030204"/>
                <a:ea typeface="宋体" panose="02010600030101010101" pitchFamily="2" charset="-122"/>
              </a:rPr>
              <a:t>图表下载：</a:t>
            </a:r>
            <a:r>
              <a:rPr lang="en-US" altLang="zh-CN" sz="100" dirty="0">
                <a:solidFill>
                  <a:srgbClr val="FFFFFF"/>
                </a:solidFill>
                <a:latin typeface="Calibri" panose="020F0502020204030204"/>
                <a:ea typeface="宋体" panose="02010600030101010101" pitchFamily="2" charset="-122"/>
              </a:rPr>
              <a:t>www.1ppt.com/tubiao/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优秀</a:t>
            </a:r>
            <a:r>
              <a:rPr lang="en-US" altLang="zh-CN" sz="100" dirty="0">
                <a:solidFill>
                  <a:srgbClr val="FFFFFF"/>
                </a:solidFill>
                <a:latin typeface="Calibri" panose="020F0502020204030204"/>
                <a:ea typeface="宋体" panose="02010600030101010101" pitchFamily="2" charset="-122"/>
              </a:rPr>
              <a:t>PPT</a:t>
            </a:r>
            <a:r>
              <a:rPr lang="zh-CN" altLang="en-US" sz="100" dirty="0">
                <a:solidFill>
                  <a:srgbClr val="FFFFFF"/>
                </a:solidFill>
                <a:latin typeface="Calibri" panose="020F0502020204030204"/>
                <a:ea typeface="宋体" panose="02010600030101010101" pitchFamily="2" charset="-122"/>
              </a:rPr>
              <a:t>下载：</a:t>
            </a:r>
            <a:r>
              <a:rPr lang="en-US" altLang="zh-CN" sz="100" dirty="0">
                <a:solidFill>
                  <a:srgbClr val="FFFFFF"/>
                </a:solidFill>
                <a:latin typeface="Calibri" panose="020F0502020204030204"/>
                <a:ea typeface="宋体" panose="02010600030101010101" pitchFamily="2" charset="-122"/>
              </a:rPr>
              <a:t>www.1ppt.com/xiazai/        PPT</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www.1ppt.com/powerpoint/      </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Word</a:t>
            </a:r>
            <a:r>
              <a:rPr lang="zh-CN" altLang="en-US" sz="100" dirty="0">
                <a:solidFill>
                  <a:srgbClr val="FFFFFF"/>
                </a:solidFill>
                <a:latin typeface="Calibri" panose="020F0502020204030204"/>
                <a:ea typeface="宋体" panose="02010600030101010101" pitchFamily="2" charset="-122"/>
              </a:rPr>
              <a:t>教程： </a:t>
            </a:r>
            <a:r>
              <a:rPr lang="en-US" altLang="zh-CN" sz="100" dirty="0">
                <a:solidFill>
                  <a:srgbClr val="FFFFFF"/>
                </a:solidFill>
                <a:latin typeface="Calibri" panose="020F0502020204030204"/>
                <a:ea typeface="宋体" panose="02010600030101010101" pitchFamily="2" charset="-122"/>
              </a:rPr>
              <a:t>www.1ppt.com/word/              Excel</a:t>
            </a:r>
            <a:r>
              <a:rPr lang="zh-CN" altLang="en-US" sz="100" dirty="0">
                <a:solidFill>
                  <a:srgbClr val="FFFFFF"/>
                </a:solidFill>
                <a:latin typeface="Calibri" panose="020F0502020204030204"/>
                <a:ea typeface="宋体" panose="02010600030101010101" pitchFamily="2" charset="-122"/>
              </a:rPr>
              <a:t>教程：</a:t>
            </a:r>
            <a:r>
              <a:rPr lang="en-US" altLang="zh-CN" sz="100" dirty="0">
                <a:solidFill>
                  <a:srgbClr val="FFFFFF"/>
                </a:solidFill>
                <a:latin typeface="Calibri" panose="020F0502020204030204"/>
                <a:ea typeface="宋体" panose="02010600030101010101" pitchFamily="2" charset="-122"/>
              </a:rPr>
              <a:t>www.1ppt.com/excel/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资料下载：</a:t>
            </a:r>
            <a:r>
              <a:rPr lang="en-US" altLang="zh-CN" sz="100" dirty="0">
                <a:solidFill>
                  <a:srgbClr val="FFFFFF"/>
                </a:solidFill>
                <a:latin typeface="Calibri" panose="020F0502020204030204"/>
                <a:ea typeface="宋体" panose="02010600030101010101" pitchFamily="2" charset="-122"/>
              </a:rPr>
              <a:t>www.1ppt.com/ziliao/                PPT</a:t>
            </a:r>
            <a:r>
              <a:rPr lang="zh-CN" altLang="en-US" sz="100" dirty="0">
                <a:solidFill>
                  <a:srgbClr val="FFFFFF"/>
                </a:solidFill>
                <a:latin typeface="Calibri" panose="020F0502020204030204"/>
                <a:ea typeface="宋体" panose="02010600030101010101" pitchFamily="2" charset="-122"/>
              </a:rPr>
              <a:t>课件下载：</a:t>
            </a:r>
            <a:r>
              <a:rPr lang="en-US" altLang="zh-CN" sz="100" dirty="0">
                <a:solidFill>
                  <a:srgbClr val="FFFFFF"/>
                </a:solidFill>
                <a:latin typeface="Calibri" panose="020F0502020204030204"/>
                <a:ea typeface="宋体" panose="02010600030101010101" pitchFamily="2" charset="-122"/>
              </a:rPr>
              <a:t>www.1ppt.com/kejian/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范文下载：</a:t>
            </a:r>
            <a:r>
              <a:rPr lang="en-US" altLang="zh-CN" sz="100" dirty="0">
                <a:solidFill>
                  <a:srgbClr val="FFFFFF"/>
                </a:solidFill>
                <a:latin typeface="Calibri" panose="020F0502020204030204"/>
                <a:ea typeface="宋体" panose="02010600030101010101" pitchFamily="2" charset="-122"/>
              </a:rPr>
              <a:t>www.1ppt.com/fanwen/             </a:t>
            </a:r>
            <a:r>
              <a:rPr lang="zh-CN" altLang="en-US" sz="100" dirty="0">
                <a:solidFill>
                  <a:srgbClr val="FFFFFF"/>
                </a:solidFill>
                <a:latin typeface="Calibri" panose="020F0502020204030204"/>
                <a:ea typeface="宋体" panose="02010600030101010101" pitchFamily="2" charset="-122"/>
              </a:rPr>
              <a:t>试卷下载：</a:t>
            </a:r>
            <a:r>
              <a:rPr lang="en-US" altLang="zh-CN" sz="100" dirty="0">
                <a:solidFill>
                  <a:srgbClr val="FFFFFF"/>
                </a:solidFill>
                <a:latin typeface="Calibri" panose="020F0502020204030204"/>
                <a:ea typeface="宋体" panose="02010600030101010101" pitchFamily="2" charset="-122"/>
              </a:rPr>
              <a:t>www.1ppt.com/shiti/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教案下载：</a:t>
            </a:r>
            <a:r>
              <a:rPr lang="en-US" altLang="zh-CN" sz="100" dirty="0">
                <a:solidFill>
                  <a:srgbClr val="FFFFFF"/>
                </a:solidFill>
                <a:latin typeface="Calibri" panose="020F0502020204030204"/>
                <a:ea typeface="宋体" panose="02010600030101010101" pitchFamily="2" charset="-122"/>
              </a:rPr>
              <a:t>www.1ppt.com/jiaoan/        </a:t>
            </a:r>
            <a:endParaRPr lang="en-US" altLang="zh-CN" sz="100" dirty="0">
              <a:solidFill>
                <a:srgbClr val="FFFFFF"/>
              </a:solidFill>
              <a:latin typeface="Calibri" panose="020F0502020204030204"/>
              <a:ea typeface="宋体" panose="02010600030101010101" pitchFamily="2" charset="-122"/>
            </a:endParaRPr>
          </a:p>
          <a:p>
            <a:pPr lvl="0" defTabSz="914400"/>
            <a:r>
              <a:rPr lang="zh-CN" altLang="en-US" sz="100" dirty="0">
                <a:solidFill>
                  <a:srgbClr val="FFFFFF"/>
                </a:solidFill>
                <a:latin typeface="Calibri" panose="020F0502020204030204"/>
                <a:ea typeface="宋体" panose="02010600030101010101" pitchFamily="2" charset="-122"/>
              </a:rPr>
              <a:t>字体下载：</a:t>
            </a:r>
            <a:r>
              <a:rPr lang="en-US" altLang="zh-CN" sz="100" dirty="0">
                <a:solidFill>
                  <a:srgbClr val="FFFFFF"/>
                </a:solidFill>
                <a:latin typeface="Calibri" panose="020F0502020204030204"/>
                <a:ea typeface="宋体" panose="02010600030101010101" pitchFamily="2" charset="-122"/>
              </a:rPr>
              <a:t>www.1ppt.com/ziti/</a:t>
            </a:r>
            <a:endParaRPr lang="en-US" altLang="zh-CN" sz="100" dirty="0">
              <a:solidFill>
                <a:srgbClr val="FFFFFF"/>
              </a:solidFill>
              <a:latin typeface="Calibri" panose="020F0502020204030204"/>
              <a:ea typeface="宋体" panose="02010600030101010101" pitchFamily="2" charset="-122"/>
            </a:endParaRPr>
          </a:p>
          <a:p>
            <a:pPr lvl="0" defTabSz="914400"/>
            <a:r>
              <a:rPr lang="en-US" altLang="zh-CN" sz="100" dirty="0">
                <a:solidFill>
                  <a:srgbClr val="FFFFFF"/>
                </a:solidFill>
                <a:latin typeface="Calibri" panose="020F0502020204030204"/>
                <a:ea typeface="宋体" panose="02010600030101010101" pitchFamily="2" charset="-122"/>
              </a:rPr>
              <a:t> </a:t>
            </a:r>
            <a:endParaRPr lang="zh-CN" altLang="en-US" sz="100" dirty="0">
              <a:solidFill>
                <a:srgbClr val="FFFFFF"/>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Date Placeholder 4"/>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fontAlgn="auto"/>
            <a:endParaRPr lang="zh-CN" altLang="en-US" strike="noStrike" noProof="1"/>
          </a:p>
        </p:txBody>
      </p:sp>
      <p:sp>
        <p:nvSpPr>
          <p:cNvPr id="7" name="Slide Number Placeholder 6"/>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3.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4" Type="http://schemas.openxmlformats.org/officeDocument/2006/relationships/theme" Target="../theme/theme4.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4" Type="http://schemas.openxmlformats.org/officeDocument/2006/relationships/theme" Target="../theme/theme5.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1026"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2050"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3074"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4098"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5122"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F71449F7-5D90-411E-B63D-8723CE855B0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C78D03BD-8273-4B2F-9BD5-C1C4F37ADDE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hyperlink" Target="https://www.anaconda.com/distribu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549275" y="522288"/>
            <a:ext cx="8045450" cy="40989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14" name="直接连接符 13"/>
          <p:cNvCxnSpPr/>
          <p:nvPr/>
        </p:nvCxnSpPr>
        <p:spPr>
          <a:xfrm>
            <a:off x="4441825" y="3340100"/>
            <a:ext cx="26035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651" name="组合 26"/>
          <p:cNvGrpSpPr/>
          <p:nvPr/>
        </p:nvGrpSpPr>
        <p:grpSpPr>
          <a:xfrm>
            <a:off x="3835400" y="849313"/>
            <a:ext cx="1446213" cy="1444625"/>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7654" name="文本框 19"/>
          <p:cNvSpPr txBox="1"/>
          <p:nvPr/>
        </p:nvSpPr>
        <p:spPr>
          <a:xfrm>
            <a:off x="3141663" y="3998913"/>
            <a:ext cx="3322637" cy="306387"/>
          </a:xfrm>
          <a:prstGeom prst="rect">
            <a:avLst/>
          </a:prstGeom>
          <a:noFill/>
          <a:ln w="9525">
            <a:noFill/>
          </a:ln>
        </p:spPr>
        <p:txBody>
          <a:bodyPr wrap="none" anchor="t">
            <a:spAutoFit/>
          </a:bodyPr>
          <a:p>
            <a:r>
              <a:rPr lang="zh-CN" altLang="en-US" sz="1400" dirty="0">
                <a:solidFill>
                  <a:schemeClr val="accent1"/>
                </a:solidFill>
                <a:latin typeface="Calibri Light" panose="020F0302020204030204"/>
                <a:ea typeface="微软雅黑" panose="020B0503020204020204" charset="-122"/>
              </a:rPr>
              <a:t>汇报人：</a:t>
            </a:r>
            <a:r>
              <a:rPr lang="zh-CN" altLang="zh-CN" sz="1400" dirty="0">
                <a:solidFill>
                  <a:schemeClr val="accent1"/>
                </a:solidFill>
                <a:latin typeface="Calibri Light" panose="020F0302020204030204"/>
                <a:ea typeface="微软雅黑" panose="020B0503020204020204" charset="-122"/>
              </a:rPr>
              <a:t>罗思吟</a:t>
            </a:r>
            <a:r>
              <a:rPr lang="zh-CN" altLang="en-US" sz="1400" dirty="0">
                <a:solidFill>
                  <a:schemeClr val="accent1"/>
                </a:solidFill>
                <a:latin typeface="Calibri Light" panose="020F0302020204030204"/>
                <a:ea typeface="微软雅黑" panose="020B0503020204020204" charset="-122"/>
              </a:rPr>
              <a:t>     汇报时间：</a:t>
            </a:r>
            <a:r>
              <a:rPr lang="en-US" altLang="zh-CN" sz="1400" dirty="0">
                <a:solidFill>
                  <a:schemeClr val="accent1"/>
                </a:solidFill>
                <a:latin typeface="Calibri Light" panose="020F0302020204030204"/>
              </a:rPr>
              <a:t>2020</a:t>
            </a:r>
            <a:r>
              <a:rPr lang="zh-CN" altLang="en-US" sz="1400" dirty="0">
                <a:solidFill>
                  <a:schemeClr val="accent1"/>
                </a:solidFill>
                <a:latin typeface="Calibri Light" panose="020F0302020204030204"/>
                <a:ea typeface="微软雅黑" panose="020B0503020204020204" charset="-122"/>
              </a:rPr>
              <a:t>年</a:t>
            </a:r>
            <a:r>
              <a:rPr lang="en-US" altLang="zh-CN" sz="1400" dirty="0">
                <a:solidFill>
                  <a:schemeClr val="accent1"/>
                </a:solidFill>
                <a:latin typeface="Calibri Light" panose="020F0302020204030204"/>
              </a:rPr>
              <a:t>7</a:t>
            </a:r>
            <a:r>
              <a:rPr lang="zh-CN" altLang="en-US" sz="1400" dirty="0">
                <a:solidFill>
                  <a:schemeClr val="accent1"/>
                </a:solidFill>
                <a:latin typeface="Calibri Light" panose="020F0302020204030204"/>
                <a:ea typeface="微软雅黑" panose="020B0503020204020204" charset="-122"/>
              </a:rPr>
              <a:t>月</a:t>
            </a:r>
            <a:endParaRPr lang="zh-CN" altLang="en-US" sz="1400" dirty="0">
              <a:solidFill>
                <a:schemeClr val="accent1"/>
              </a:solidFill>
              <a:latin typeface="Calibri Light" panose="020F0302020204030204"/>
              <a:ea typeface="微软雅黑" panose="020B0503020204020204" charset="-122"/>
            </a:endParaRPr>
          </a:p>
        </p:txBody>
      </p:sp>
      <p:sp>
        <p:nvSpPr>
          <p:cNvPr id="27655" name="文本框 25"/>
          <p:cNvSpPr txBox="1"/>
          <p:nvPr/>
        </p:nvSpPr>
        <p:spPr>
          <a:xfrm>
            <a:off x="2111375" y="2709863"/>
            <a:ext cx="5022850" cy="522287"/>
          </a:xfrm>
          <a:prstGeom prst="rect">
            <a:avLst/>
          </a:prstGeom>
          <a:noFill/>
          <a:ln w="9525">
            <a:noFill/>
          </a:ln>
        </p:spPr>
        <p:txBody>
          <a:bodyPr wrap="none" anchor="t">
            <a:spAutoFit/>
          </a:bodyPr>
          <a:p>
            <a:pPr algn="ctr"/>
            <a:r>
              <a:rPr lang="en-US" altLang="zh-CN" sz="2800">
                <a:solidFill>
                  <a:schemeClr val="accent1"/>
                </a:solidFill>
                <a:latin typeface="Arial" panose="020B0604020202020204" pitchFamily="34" charset="0"/>
              </a:rPr>
              <a:t>COVID-19疫情的数据科学实践</a:t>
            </a:r>
            <a:endParaRPr lang="en-US" altLang="zh-CN" sz="2800">
              <a:solidFill>
                <a:schemeClr val="accent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矩形 2"/>
          <p:cNvSpPr/>
          <p:nvPr/>
        </p:nvSpPr>
        <p:spPr>
          <a:xfrm>
            <a:off x="388938" y="493713"/>
            <a:ext cx="1960562"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rPr>
              <a:t>获取数据的目标</a:t>
            </a:r>
            <a:endParaRPr lang="zh-CN" altLang="en-US" sz="2000" b="1">
              <a:solidFill>
                <a:schemeClr val="accent1"/>
              </a:solidFill>
              <a:latin typeface="微软雅黑" panose="020B0503020204020204" charset="-122"/>
              <a:ea typeface="微软雅黑" panose="020B0503020204020204" charset="-122"/>
            </a:endParaRPr>
          </a:p>
        </p:txBody>
      </p:sp>
      <p:pic>
        <p:nvPicPr>
          <p:cNvPr id="36866" name="图片 4"/>
          <p:cNvPicPr>
            <a:picLocks noChangeAspect="1"/>
          </p:cNvPicPr>
          <p:nvPr/>
        </p:nvPicPr>
        <p:blipFill>
          <a:blip r:embed="rId1"/>
          <a:stretch>
            <a:fillRect/>
          </a:stretch>
        </p:blipFill>
        <p:spPr>
          <a:xfrm>
            <a:off x="892175" y="808038"/>
            <a:ext cx="6742113" cy="396398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矩形 2"/>
          <p:cNvSpPr/>
          <p:nvPr/>
        </p:nvSpPr>
        <p:spPr>
          <a:xfrm>
            <a:off x="388938" y="493713"/>
            <a:ext cx="3379787"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二、Pandas疫情探索性分析</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37890" name="图片 1"/>
          <p:cNvPicPr>
            <a:picLocks noChangeAspect="1"/>
          </p:cNvPicPr>
          <p:nvPr/>
        </p:nvPicPr>
        <p:blipFill>
          <a:blip r:embed="rId1"/>
          <a:stretch>
            <a:fillRect/>
          </a:stretch>
        </p:blipFill>
        <p:spPr>
          <a:xfrm>
            <a:off x="4048125" y="1198563"/>
            <a:ext cx="4668838" cy="2755900"/>
          </a:xfrm>
          <a:prstGeom prst="rect">
            <a:avLst/>
          </a:prstGeom>
          <a:noFill/>
          <a:ln w="9525">
            <a:noFill/>
          </a:ln>
        </p:spPr>
      </p:pic>
      <p:sp>
        <p:nvSpPr>
          <p:cNvPr id="37891" name="文本框 2"/>
          <p:cNvSpPr txBox="1"/>
          <p:nvPr/>
        </p:nvSpPr>
        <p:spPr>
          <a:xfrm>
            <a:off x="698500" y="1177925"/>
            <a:ext cx="3233738" cy="2759075"/>
          </a:xfrm>
          <a:prstGeom prst="rect">
            <a:avLst/>
          </a:prstGeom>
          <a:noFill/>
          <a:ln w="9525">
            <a:noFill/>
          </a:ln>
        </p:spPr>
        <p:txBody>
          <a:bodyPr wrap="square" anchor="t">
            <a:spAutoFit/>
          </a:bodyPr>
          <a:p>
            <a:pPr>
              <a:lnSpc>
                <a:spcPts val="2075"/>
              </a:lnSpc>
            </a:pPr>
            <a:r>
              <a:rPr lang="zh-CN" altLang="en-US" sz="1400">
                <a:latin typeface="宋体" panose="02010600030101010101" pitchFamily="2" charset="-122"/>
                <a:ea typeface="宋体" panose="02010600030101010101" pitchFamily="2" charset="-122"/>
              </a:rPr>
              <a:t>本节使用基于网易实时疫情播报平台爬取的数据，进行新冠肺炎疫情数据的清洗和探索性分析。其中数据预处理主要包括特征列重命名、缺失值处理、查看重复值、数据类型转换等操作。此外，我们还使用了Pandas进行数据可视化，通过图表的绘制探索数据的内涵。同时，我们介绍了时间序列数据的处理方法、如何使用Groupby技术进行数据分组，以及层次化索引的操作方法。</a:t>
            </a:r>
            <a:endParaRPr lang="zh-CN" altLang="en-US" sz="140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2"/>
          <p:cNvSpPr/>
          <p:nvPr/>
        </p:nvSpPr>
        <p:spPr>
          <a:xfrm>
            <a:off x="388938" y="493713"/>
            <a:ext cx="1960562"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探索性数据分析</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38914" name="图片 2" descr="08%KKQ(SZGK9A1U~V3M92C0"/>
          <p:cNvPicPr>
            <a:picLocks noChangeAspect="1"/>
          </p:cNvPicPr>
          <p:nvPr/>
        </p:nvPicPr>
        <p:blipFill>
          <a:blip r:embed="rId1"/>
          <a:stretch>
            <a:fillRect/>
          </a:stretch>
        </p:blipFill>
        <p:spPr>
          <a:xfrm>
            <a:off x="782638" y="996950"/>
            <a:ext cx="7194550" cy="364331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2"/>
          <p:cNvSpPr/>
          <p:nvPr/>
        </p:nvSpPr>
        <p:spPr>
          <a:xfrm>
            <a:off x="388938" y="493713"/>
            <a:ext cx="2214562"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数据清洗的重要性</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39938" name="图片 1"/>
          <p:cNvPicPr>
            <a:picLocks noChangeAspect="1"/>
          </p:cNvPicPr>
          <p:nvPr/>
        </p:nvPicPr>
        <p:blipFill>
          <a:blip r:embed="rId1"/>
          <a:stretch>
            <a:fillRect/>
          </a:stretch>
        </p:blipFill>
        <p:spPr>
          <a:xfrm>
            <a:off x="804863" y="990600"/>
            <a:ext cx="7837487" cy="3760788"/>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2"/>
          <p:cNvSpPr/>
          <p:nvPr/>
        </p:nvSpPr>
        <p:spPr>
          <a:xfrm>
            <a:off x="388938" y="493713"/>
            <a:ext cx="2109787"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Pandas</a:t>
            </a:r>
            <a:r>
              <a:rPr lang="zh-CN" altLang="en-US" sz="2000" b="1">
                <a:latin typeface="微软雅黑" panose="020B0503020204020204" charset="-122"/>
                <a:ea typeface="微软雅黑" panose="020B0503020204020204" charset="-122"/>
                <a:sym typeface="微软雅黑" panose="020B0503020204020204" charset="-122"/>
              </a:rPr>
              <a:t>工具介绍</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0962" name="图片 1"/>
          <p:cNvPicPr>
            <a:picLocks noChangeAspect="1"/>
          </p:cNvPicPr>
          <p:nvPr/>
        </p:nvPicPr>
        <p:blipFill>
          <a:blip r:embed="rId1"/>
          <a:stretch>
            <a:fillRect/>
          </a:stretch>
        </p:blipFill>
        <p:spPr>
          <a:xfrm>
            <a:off x="588963" y="1022350"/>
            <a:ext cx="7769225" cy="3576638"/>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矩形 2"/>
          <p:cNvSpPr/>
          <p:nvPr/>
        </p:nvSpPr>
        <p:spPr>
          <a:xfrm>
            <a:off x="388938" y="493713"/>
            <a:ext cx="2084387"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DataFrame</a:t>
            </a:r>
            <a:r>
              <a:rPr lang="zh-CN" altLang="en-US" sz="2000" b="1">
                <a:latin typeface="微软雅黑" panose="020B0503020204020204" charset="-122"/>
                <a:ea typeface="微软雅黑" panose="020B0503020204020204" charset="-122"/>
                <a:sym typeface="微软雅黑" panose="020B0503020204020204" charset="-122"/>
              </a:rPr>
              <a:t>结构</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1986" name="图片 2"/>
          <p:cNvPicPr>
            <a:picLocks noChangeAspect="1"/>
          </p:cNvPicPr>
          <p:nvPr/>
        </p:nvPicPr>
        <p:blipFill>
          <a:blip r:embed="rId1"/>
          <a:stretch>
            <a:fillRect/>
          </a:stretch>
        </p:blipFill>
        <p:spPr>
          <a:xfrm>
            <a:off x="774700" y="1050925"/>
            <a:ext cx="7356475" cy="35274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2"/>
          <p:cNvSpPr/>
          <p:nvPr/>
        </p:nvSpPr>
        <p:spPr>
          <a:xfrm>
            <a:off x="388938" y="493713"/>
            <a:ext cx="1447800"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Series</a:t>
            </a:r>
            <a:r>
              <a:rPr lang="zh-CN" altLang="en-US" sz="2000" b="1">
                <a:latin typeface="微软雅黑" panose="020B0503020204020204" charset="-122"/>
                <a:ea typeface="微软雅黑" panose="020B0503020204020204" charset="-122"/>
                <a:sym typeface="微软雅黑" panose="020B0503020204020204" charset="-122"/>
              </a:rPr>
              <a:t>结构</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3010" name="图片 1"/>
          <p:cNvPicPr>
            <a:picLocks noChangeAspect="1"/>
          </p:cNvPicPr>
          <p:nvPr/>
        </p:nvPicPr>
        <p:blipFill>
          <a:blip r:embed="rId1"/>
          <a:stretch>
            <a:fillRect/>
          </a:stretch>
        </p:blipFill>
        <p:spPr>
          <a:xfrm>
            <a:off x="790575" y="996950"/>
            <a:ext cx="7689850" cy="37623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矩形 2"/>
          <p:cNvSpPr/>
          <p:nvPr/>
        </p:nvSpPr>
        <p:spPr>
          <a:xfrm>
            <a:off x="388938" y="493713"/>
            <a:ext cx="2871787"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Pandas</a:t>
            </a:r>
            <a:r>
              <a:rPr lang="zh-CN" altLang="en-US" sz="2000" b="1">
                <a:latin typeface="微软雅黑" panose="020B0503020204020204" charset="-122"/>
                <a:ea typeface="微软雅黑" panose="020B0503020204020204" charset="-122"/>
                <a:sym typeface="微软雅黑" panose="020B0503020204020204" charset="-122"/>
              </a:rPr>
              <a:t>调用与文件读写</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4034" name="图片 1" descr="_)N~@3GTS[RJ}7PWPT${$38"/>
          <p:cNvPicPr>
            <a:picLocks noChangeAspect="1"/>
          </p:cNvPicPr>
          <p:nvPr/>
        </p:nvPicPr>
        <p:blipFill>
          <a:blip r:embed="rId1"/>
          <a:stretch>
            <a:fillRect/>
          </a:stretch>
        </p:blipFill>
        <p:spPr>
          <a:xfrm>
            <a:off x="466725" y="1042988"/>
            <a:ext cx="8528050" cy="31940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2"/>
          <p:cNvSpPr/>
          <p:nvPr/>
        </p:nvSpPr>
        <p:spPr>
          <a:xfrm>
            <a:off x="388938" y="493713"/>
            <a:ext cx="2109787"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Pandas</a:t>
            </a:r>
            <a:r>
              <a:rPr lang="zh-CN" altLang="en-US" sz="2000" b="1">
                <a:latin typeface="微软雅黑" panose="020B0503020204020204" charset="-122"/>
                <a:ea typeface="微软雅黑" panose="020B0503020204020204" charset="-122"/>
                <a:sym typeface="微软雅黑" panose="020B0503020204020204" charset="-122"/>
              </a:rPr>
              <a:t>常用方法</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5058" name="图片 2" descr="2Y`ODY_3]]V0AUA~GT5HZI6"/>
          <p:cNvPicPr>
            <a:picLocks noChangeAspect="1"/>
          </p:cNvPicPr>
          <p:nvPr/>
        </p:nvPicPr>
        <p:blipFill>
          <a:blip r:embed="rId1"/>
          <a:stretch>
            <a:fillRect/>
          </a:stretch>
        </p:blipFill>
        <p:spPr>
          <a:xfrm>
            <a:off x="766763" y="1062038"/>
            <a:ext cx="8281987" cy="32861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2"/>
          <p:cNvSpPr/>
          <p:nvPr/>
        </p:nvSpPr>
        <p:spPr>
          <a:xfrm>
            <a:off x="388938" y="493713"/>
            <a:ext cx="1855787"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Pandas</a:t>
            </a:r>
            <a:r>
              <a:rPr lang="zh-CN" altLang="en-US" sz="2000" b="1">
                <a:latin typeface="微软雅黑" panose="020B0503020204020204" charset="-122"/>
                <a:ea typeface="微软雅黑" panose="020B0503020204020204" charset="-122"/>
                <a:sym typeface="微软雅黑" panose="020B0503020204020204" charset="-122"/>
              </a:rPr>
              <a:t>可视化</a:t>
            </a:r>
            <a:endParaRPr lang="zh-CN" altLang="en-US" sz="2000" b="1">
              <a:latin typeface="微软雅黑" panose="020B0503020204020204" charset="-122"/>
              <a:ea typeface="微软雅黑" panose="020B0503020204020204" charset="-122"/>
              <a:sym typeface="微软雅黑" panose="020B0503020204020204" charset="-122"/>
            </a:endParaRPr>
          </a:p>
        </p:txBody>
      </p:sp>
      <p:pic>
        <p:nvPicPr>
          <p:cNvPr id="46082" name="图片 3" descr=")MO4UI2OL6%N${0{Y1$@G4Q"/>
          <p:cNvPicPr>
            <a:picLocks noChangeAspect="1"/>
          </p:cNvPicPr>
          <p:nvPr/>
        </p:nvPicPr>
        <p:blipFill>
          <a:blip r:embed="rId1"/>
          <a:stretch>
            <a:fillRect/>
          </a:stretch>
        </p:blipFill>
        <p:spPr>
          <a:xfrm>
            <a:off x="685800" y="993775"/>
            <a:ext cx="7772400" cy="35528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
          <p:cNvSpPr txBox="1"/>
          <p:nvPr/>
        </p:nvSpPr>
        <p:spPr>
          <a:xfrm>
            <a:off x="209550" y="336550"/>
            <a:ext cx="1211263" cy="708025"/>
          </a:xfrm>
          <a:prstGeom prst="rect">
            <a:avLst/>
          </a:prstGeom>
          <a:noFill/>
          <a:ln w="9525">
            <a:noFill/>
          </a:ln>
        </p:spPr>
        <p:txBody>
          <a:bodyPr wrap="none" anchor="t">
            <a:spAutoFit/>
          </a:bodyPr>
          <a:p>
            <a:r>
              <a:rPr lang="zh-CN" altLang="en-US" sz="4000">
                <a:solidFill>
                  <a:schemeClr val="accent1"/>
                </a:solidFill>
                <a:latin typeface="Calibri Light" panose="020F0302020204030204"/>
                <a:ea typeface="微软雅黑" panose="020B0503020204020204" charset="-122"/>
              </a:rPr>
              <a:t>目录</a:t>
            </a:r>
            <a:endParaRPr lang="zh-CN" altLang="en-US" sz="4000">
              <a:solidFill>
                <a:schemeClr val="accent1"/>
              </a:solidFill>
              <a:latin typeface="Calibri Light" panose="020F0302020204030204"/>
              <a:ea typeface="微软雅黑" panose="020B0503020204020204" charset="-122"/>
            </a:endParaRPr>
          </a:p>
        </p:txBody>
      </p:sp>
      <p:cxnSp>
        <p:nvCxnSpPr>
          <p:cNvPr id="4" name="直接连接符 3"/>
          <p:cNvCxnSpPr/>
          <p:nvPr/>
        </p:nvCxnSpPr>
        <p:spPr>
          <a:xfrm flipH="1">
            <a:off x="466725" y="690563"/>
            <a:ext cx="1325563" cy="625475"/>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28675" name="文本框 4"/>
          <p:cNvSpPr txBox="1"/>
          <p:nvPr/>
        </p:nvSpPr>
        <p:spPr>
          <a:xfrm>
            <a:off x="949325" y="1044575"/>
            <a:ext cx="1454150" cy="369888"/>
          </a:xfrm>
          <a:prstGeom prst="rect">
            <a:avLst/>
          </a:prstGeom>
          <a:noFill/>
          <a:ln w="9525">
            <a:noFill/>
          </a:ln>
        </p:spPr>
        <p:txBody>
          <a:bodyPr wrap="none" anchor="t">
            <a:spAutoFit/>
          </a:bodyPr>
          <a:p>
            <a:r>
              <a:rPr lang="en-US" altLang="zh-CN">
                <a:solidFill>
                  <a:schemeClr val="accent1"/>
                </a:solidFill>
                <a:latin typeface="Arial" panose="020B0604020202020204" pitchFamily="34" charset="0"/>
              </a:rPr>
              <a:t>CONTENTS</a:t>
            </a:r>
            <a:endParaRPr lang="zh-CN" altLang="en-US">
              <a:solidFill>
                <a:schemeClr val="accent1"/>
              </a:solidFill>
              <a:latin typeface="Arial" panose="020B0604020202020204" pitchFamily="34" charset="0"/>
              <a:ea typeface="微软雅黑" panose="020B0503020204020204" charset="-122"/>
            </a:endParaRPr>
          </a:p>
        </p:txBody>
      </p:sp>
      <p:sp>
        <p:nvSpPr>
          <p:cNvPr id="6" name="椭圆 5"/>
          <p:cNvSpPr/>
          <p:nvPr/>
        </p:nvSpPr>
        <p:spPr>
          <a:xfrm>
            <a:off x="815975" y="1849438"/>
            <a:ext cx="1039813" cy="103981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677" name="矩形 6"/>
          <p:cNvSpPr/>
          <p:nvPr/>
        </p:nvSpPr>
        <p:spPr>
          <a:xfrm>
            <a:off x="698500" y="3070225"/>
            <a:ext cx="1274763" cy="584200"/>
          </a:xfrm>
          <a:prstGeom prst="rect">
            <a:avLst/>
          </a:prstGeom>
          <a:noFill/>
          <a:ln w="9525">
            <a:noFill/>
          </a:ln>
        </p:spPr>
        <p:txBody>
          <a:bodyPr wrap="none" anchor="t">
            <a:spAutoFit/>
          </a:bodyPr>
          <a:p>
            <a:pPr algn="ctr"/>
            <a:r>
              <a:rPr lang="en-US" altLang="zh-CN" sz="1600">
                <a:solidFill>
                  <a:schemeClr val="accent1"/>
                </a:solidFill>
                <a:latin typeface="微软雅黑" panose="020B0503020204020204" charset="-122"/>
              </a:rPr>
              <a:t>Python</a:t>
            </a:r>
            <a:r>
              <a:rPr lang="zh-CN" altLang="en-US" sz="1600">
                <a:solidFill>
                  <a:schemeClr val="accent1"/>
                </a:solidFill>
                <a:latin typeface="微软雅黑" panose="020B0503020204020204" charset="-122"/>
                <a:ea typeface="微软雅黑" panose="020B0503020204020204" charset="-122"/>
              </a:rPr>
              <a:t>疫情</a:t>
            </a:r>
            <a:endParaRPr lang="zh-CN" altLang="en-US" sz="1600">
              <a:solidFill>
                <a:schemeClr val="accent1"/>
              </a:solidFill>
              <a:latin typeface="微软雅黑" panose="020B0503020204020204" charset="-122"/>
              <a:ea typeface="微软雅黑" panose="020B0503020204020204" charset="-122"/>
            </a:endParaRPr>
          </a:p>
          <a:p>
            <a:pPr algn="ctr"/>
            <a:r>
              <a:rPr lang="zh-CN" altLang="en-US" sz="1600">
                <a:solidFill>
                  <a:schemeClr val="accent1"/>
                </a:solidFill>
                <a:latin typeface="微软雅黑" panose="020B0503020204020204" charset="-122"/>
                <a:ea typeface="微软雅黑" panose="020B0503020204020204" charset="-122"/>
              </a:rPr>
              <a:t>数据爬取</a:t>
            </a:r>
            <a:endParaRPr lang="zh-CN" altLang="en-US" sz="1600">
              <a:solidFill>
                <a:schemeClr val="accent1"/>
              </a:solidFill>
              <a:latin typeface="微软雅黑" panose="020B0503020204020204" charset="-122"/>
              <a:ea typeface="微软雅黑" panose="020B0503020204020204" charset="-122"/>
            </a:endParaRPr>
          </a:p>
        </p:txBody>
      </p:sp>
      <p:sp>
        <p:nvSpPr>
          <p:cNvPr id="8" name="椭圆 7"/>
          <p:cNvSpPr/>
          <p:nvPr/>
        </p:nvSpPr>
        <p:spPr>
          <a:xfrm>
            <a:off x="3070225" y="1849438"/>
            <a:ext cx="1041400" cy="103981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679" name="矩形 8"/>
          <p:cNvSpPr/>
          <p:nvPr/>
        </p:nvSpPr>
        <p:spPr>
          <a:xfrm>
            <a:off x="2949575" y="3070225"/>
            <a:ext cx="1281113" cy="584200"/>
          </a:xfrm>
          <a:prstGeom prst="rect">
            <a:avLst/>
          </a:prstGeom>
          <a:noFill/>
          <a:ln w="9525">
            <a:noFill/>
          </a:ln>
        </p:spPr>
        <p:txBody>
          <a:bodyPr wrap="none" anchor="t">
            <a:spAutoFit/>
          </a:bodyPr>
          <a:p>
            <a:pPr algn="ctr"/>
            <a:r>
              <a:rPr lang="en-US" altLang="zh-CN" sz="1600">
                <a:solidFill>
                  <a:schemeClr val="accent1"/>
                </a:solidFill>
                <a:latin typeface="微软雅黑" panose="020B0503020204020204" charset="-122"/>
              </a:rPr>
              <a:t>Pandas</a:t>
            </a:r>
            <a:r>
              <a:rPr lang="zh-CN" altLang="en-US" sz="1600">
                <a:solidFill>
                  <a:schemeClr val="accent1"/>
                </a:solidFill>
                <a:latin typeface="微软雅黑" panose="020B0503020204020204" charset="-122"/>
                <a:ea typeface="微软雅黑" panose="020B0503020204020204" charset="-122"/>
              </a:rPr>
              <a:t>疫情</a:t>
            </a:r>
            <a:endParaRPr lang="zh-CN" altLang="en-US" sz="1600">
              <a:solidFill>
                <a:schemeClr val="accent1"/>
              </a:solidFill>
              <a:latin typeface="微软雅黑" panose="020B0503020204020204" charset="-122"/>
              <a:ea typeface="微软雅黑" panose="020B0503020204020204" charset="-122"/>
            </a:endParaRPr>
          </a:p>
          <a:p>
            <a:pPr algn="ctr"/>
            <a:r>
              <a:rPr lang="zh-CN" altLang="en-US" sz="1600">
                <a:solidFill>
                  <a:schemeClr val="accent1"/>
                </a:solidFill>
                <a:latin typeface="微软雅黑" panose="020B0503020204020204" charset="-122"/>
                <a:ea typeface="微软雅黑" panose="020B0503020204020204" charset="-122"/>
              </a:rPr>
              <a:t>探索性分析</a:t>
            </a:r>
            <a:endParaRPr lang="zh-CN" altLang="en-US" sz="1600">
              <a:solidFill>
                <a:schemeClr val="accent1"/>
              </a:solidFill>
              <a:latin typeface="微软雅黑" panose="020B0503020204020204" charset="-122"/>
              <a:ea typeface="微软雅黑" panose="020B0503020204020204" charset="-122"/>
            </a:endParaRPr>
          </a:p>
        </p:txBody>
      </p:sp>
      <p:sp>
        <p:nvSpPr>
          <p:cNvPr id="10" name="椭圆 9"/>
          <p:cNvSpPr/>
          <p:nvPr/>
        </p:nvSpPr>
        <p:spPr>
          <a:xfrm>
            <a:off x="5238750" y="1849438"/>
            <a:ext cx="1039813" cy="103981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681" name="矩形 10"/>
          <p:cNvSpPr/>
          <p:nvPr/>
        </p:nvSpPr>
        <p:spPr>
          <a:xfrm>
            <a:off x="5127625" y="3070225"/>
            <a:ext cx="1276350" cy="584200"/>
          </a:xfrm>
          <a:prstGeom prst="rect">
            <a:avLst/>
          </a:prstGeom>
          <a:noFill/>
          <a:ln w="9525">
            <a:noFill/>
          </a:ln>
        </p:spPr>
        <p:txBody>
          <a:bodyPr wrap="none" anchor="t">
            <a:spAutoFit/>
          </a:bodyPr>
          <a:p>
            <a:pPr algn="ctr"/>
            <a:r>
              <a:rPr lang="en-US" altLang="zh-CN" sz="1600">
                <a:solidFill>
                  <a:schemeClr val="accent1"/>
                </a:solidFill>
                <a:latin typeface="微软雅黑" panose="020B0503020204020204" charset="-122"/>
              </a:rPr>
              <a:t>Python</a:t>
            </a:r>
            <a:r>
              <a:rPr lang="zh-CN" altLang="en-US" sz="1600">
                <a:solidFill>
                  <a:schemeClr val="accent1"/>
                </a:solidFill>
                <a:latin typeface="微软雅黑" panose="020B0503020204020204" charset="-122"/>
                <a:ea typeface="微软雅黑" panose="020B0503020204020204" charset="-122"/>
              </a:rPr>
              <a:t>疫情</a:t>
            </a:r>
            <a:endParaRPr lang="zh-CN" altLang="en-US" sz="1600">
              <a:solidFill>
                <a:schemeClr val="accent1"/>
              </a:solidFill>
              <a:latin typeface="微软雅黑" panose="020B0503020204020204" charset="-122"/>
              <a:ea typeface="微软雅黑" panose="020B0503020204020204" charset="-122"/>
            </a:endParaRPr>
          </a:p>
          <a:p>
            <a:pPr algn="ctr"/>
            <a:r>
              <a:rPr lang="zh-CN" altLang="en-US" sz="1600">
                <a:solidFill>
                  <a:schemeClr val="accent1"/>
                </a:solidFill>
                <a:latin typeface="微软雅黑" panose="020B0503020204020204" charset="-122"/>
                <a:ea typeface="微软雅黑" panose="020B0503020204020204" charset="-122"/>
              </a:rPr>
              <a:t>数据可视化</a:t>
            </a:r>
            <a:endParaRPr lang="zh-CN" altLang="en-US" sz="1600">
              <a:solidFill>
                <a:schemeClr val="accent1"/>
              </a:solidFill>
              <a:latin typeface="微软雅黑" panose="020B0503020204020204" charset="-122"/>
              <a:ea typeface="微软雅黑" panose="020B0503020204020204" charset="-122"/>
            </a:endParaRPr>
          </a:p>
        </p:txBody>
      </p:sp>
      <p:sp>
        <p:nvSpPr>
          <p:cNvPr id="12" name="椭圆 11"/>
          <p:cNvSpPr/>
          <p:nvPr/>
        </p:nvSpPr>
        <p:spPr>
          <a:xfrm>
            <a:off x="7223125" y="1849438"/>
            <a:ext cx="1041400" cy="103981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28683" name="矩形 12"/>
          <p:cNvSpPr/>
          <p:nvPr/>
        </p:nvSpPr>
        <p:spPr>
          <a:xfrm>
            <a:off x="7043738" y="3055938"/>
            <a:ext cx="1401762" cy="584200"/>
          </a:xfrm>
          <a:prstGeom prst="rect">
            <a:avLst/>
          </a:prstGeom>
          <a:noFill/>
          <a:ln w="9525">
            <a:noFill/>
          </a:ln>
        </p:spPr>
        <p:txBody>
          <a:bodyPr wrap="none" anchor="t">
            <a:spAutoFit/>
          </a:bodyPr>
          <a:p>
            <a:pPr algn="ctr"/>
            <a:r>
              <a:rPr lang="en-US" altLang="zh-CN" sz="1600">
                <a:solidFill>
                  <a:schemeClr val="accent1"/>
                </a:solidFill>
                <a:latin typeface="微软雅黑" panose="020B0503020204020204" charset="-122"/>
              </a:rPr>
              <a:t>Scipy</a:t>
            </a:r>
            <a:r>
              <a:rPr lang="zh-CN" altLang="en-US" sz="1600">
                <a:solidFill>
                  <a:schemeClr val="accent1"/>
                </a:solidFill>
                <a:latin typeface="微软雅黑" panose="020B0503020204020204" charset="-122"/>
                <a:ea typeface="微软雅黑" panose="020B0503020204020204" charset="-122"/>
              </a:rPr>
              <a:t>疫情</a:t>
            </a:r>
            <a:endParaRPr lang="zh-CN" altLang="en-US" sz="1600">
              <a:solidFill>
                <a:schemeClr val="accent1"/>
              </a:solidFill>
              <a:latin typeface="微软雅黑" panose="020B0503020204020204" charset="-122"/>
              <a:ea typeface="微软雅黑" panose="020B0503020204020204" charset="-122"/>
            </a:endParaRPr>
          </a:p>
          <a:p>
            <a:pPr algn="ctr"/>
            <a:r>
              <a:rPr lang="zh-CN" altLang="en-US" sz="1600">
                <a:solidFill>
                  <a:schemeClr val="accent1"/>
                </a:solidFill>
                <a:latin typeface="微软雅黑" panose="020B0503020204020204" charset="-122"/>
                <a:ea typeface="微软雅黑" panose="020B0503020204020204" charset="-122"/>
              </a:rPr>
              <a:t>数据建模分析</a:t>
            </a:r>
            <a:endParaRPr lang="zh-CN" altLang="en-US" sz="1600">
              <a:solidFill>
                <a:schemeClr val="accent1"/>
              </a:solidFill>
              <a:latin typeface="微软雅黑" panose="020B0503020204020204" charset="-122"/>
              <a:ea typeface="微软雅黑" panose="020B0503020204020204" charset="-122"/>
            </a:endParaRPr>
          </a:p>
        </p:txBody>
      </p:sp>
      <p:sp>
        <p:nvSpPr>
          <p:cNvPr id="28684" name="文本框 15"/>
          <p:cNvSpPr txBox="1"/>
          <p:nvPr/>
        </p:nvSpPr>
        <p:spPr>
          <a:xfrm>
            <a:off x="938213" y="2014538"/>
            <a:ext cx="755650" cy="708025"/>
          </a:xfrm>
          <a:prstGeom prst="rect">
            <a:avLst/>
          </a:prstGeom>
          <a:noFill/>
          <a:ln w="9525">
            <a:noFill/>
          </a:ln>
        </p:spPr>
        <p:txBody>
          <a:bodyPr wrap="none" anchor="t">
            <a:spAutoFit/>
          </a:bodyPr>
          <a:p>
            <a:pPr algn="ctr"/>
            <a:r>
              <a:rPr lang="en-US" altLang="zh-CN" sz="4000" b="1">
                <a:solidFill>
                  <a:schemeClr val="bg1"/>
                </a:solidFill>
                <a:latin typeface="Arial" panose="020B0604020202020204" pitchFamily="34" charset="0"/>
              </a:rPr>
              <a:t>01</a:t>
            </a:r>
            <a:endParaRPr lang="zh-CN" altLang="en-US" sz="4000" b="1">
              <a:solidFill>
                <a:schemeClr val="bg1"/>
              </a:solidFill>
              <a:latin typeface="Arial" panose="020B0604020202020204" pitchFamily="34" charset="0"/>
              <a:ea typeface="微软雅黑" panose="020B0503020204020204" charset="-122"/>
            </a:endParaRPr>
          </a:p>
        </p:txBody>
      </p:sp>
      <p:sp>
        <p:nvSpPr>
          <p:cNvPr id="28685" name="文本框 16"/>
          <p:cNvSpPr txBox="1"/>
          <p:nvPr/>
        </p:nvSpPr>
        <p:spPr>
          <a:xfrm>
            <a:off x="3213100" y="2014538"/>
            <a:ext cx="755650" cy="708025"/>
          </a:xfrm>
          <a:prstGeom prst="rect">
            <a:avLst/>
          </a:prstGeom>
          <a:noFill/>
          <a:ln w="9525">
            <a:noFill/>
          </a:ln>
        </p:spPr>
        <p:txBody>
          <a:bodyPr wrap="none" anchor="t">
            <a:spAutoFit/>
          </a:bodyPr>
          <a:p>
            <a:pPr algn="ctr"/>
            <a:r>
              <a:rPr lang="en-US" altLang="zh-CN" sz="4000" b="1">
                <a:solidFill>
                  <a:schemeClr val="bg1"/>
                </a:solidFill>
                <a:latin typeface="Arial" panose="020B0604020202020204" pitchFamily="34" charset="0"/>
              </a:rPr>
              <a:t>02</a:t>
            </a:r>
            <a:endParaRPr lang="zh-CN" altLang="en-US" sz="4000" b="1">
              <a:solidFill>
                <a:schemeClr val="bg1"/>
              </a:solidFill>
              <a:latin typeface="Arial" panose="020B0604020202020204" pitchFamily="34" charset="0"/>
              <a:ea typeface="微软雅黑" panose="020B0503020204020204" charset="-122"/>
            </a:endParaRPr>
          </a:p>
        </p:txBody>
      </p:sp>
      <p:sp>
        <p:nvSpPr>
          <p:cNvPr id="28686" name="文本框 17"/>
          <p:cNvSpPr txBox="1"/>
          <p:nvPr/>
        </p:nvSpPr>
        <p:spPr>
          <a:xfrm>
            <a:off x="5381625" y="2016125"/>
            <a:ext cx="754063" cy="708025"/>
          </a:xfrm>
          <a:prstGeom prst="rect">
            <a:avLst/>
          </a:prstGeom>
          <a:noFill/>
          <a:ln w="9525">
            <a:noFill/>
          </a:ln>
        </p:spPr>
        <p:txBody>
          <a:bodyPr wrap="none" anchor="t">
            <a:spAutoFit/>
          </a:bodyPr>
          <a:p>
            <a:pPr algn="ctr"/>
            <a:r>
              <a:rPr lang="en-US" altLang="zh-CN" sz="4000" b="1">
                <a:solidFill>
                  <a:schemeClr val="bg1"/>
                </a:solidFill>
                <a:latin typeface="Arial" panose="020B0604020202020204" pitchFamily="34" charset="0"/>
              </a:rPr>
              <a:t>03</a:t>
            </a:r>
            <a:endParaRPr lang="zh-CN" altLang="en-US" sz="4000" b="1">
              <a:solidFill>
                <a:schemeClr val="bg1"/>
              </a:solidFill>
              <a:latin typeface="Arial" panose="020B0604020202020204" pitchFamily="34" charset="0"/>
              <a:ea typeface="微软雅黑" panose="020B0503020204020204" charset="-122"/>
            </a:endParaRPr>
          </a:p>
        </p:txBody>
      </p:sp>
      <p:sp>
        <p:nvSpPr>
          <p:cNvPr id="28687" name="文本框 18"/>
          <p:cNvSpPr txBox="1"/>
          <p:nvPr/>
        </p:nvSpPr>
        <p:spPr>
          <a:xfrm>
            <a:off x="7366000" y="2014538"/>
            <a:ext cx="755650" cy="708025"/>
          </a:xfrm>
          <a:prstGeom prst="rect">
            <a:avLst/>
          </a:prstGeom>
          <a:noFill/>
          <a:ln w="9525">
            <a:noFill/>
          </a:ln>
        </p:spPr>
        <p:txBody>
          <a:bodyPr wrap="none" anchor="t">
            <a:spAutoFit/>
          </a:bodyPr>
          <a:p>
            <a:pPr algn="ctr"/>
            <a:r>
              <a:rPr lang="en-US" altLang="zh-CN" sz="4000" b="1">
                <a:solidFill>
                  <a:schemeClr val="bg1"/>
                </a:solidFill>
                <a:latin typeface="Arial" panose="020B0604020202020204" pitchFamily="34" charset="0"/>
              </a:rPr>
              <a:t>04</a:t>
            </a:r>
            <a:endParaRPr lang="zh-CN" altLang="en-US" sz="4000" b="1">
              <a:solidFill>
                <a:schemeClr val="bg1"/>
              </a:solidFill>
              <a:latin typeface="Arial" panose="020B0604020202020204" pitchFamily="34" charset="0"/>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2"/>
          <p:cNvSpPr/>
          <p:nvPr/>
        </p:nvSpPr>
        <p:spPr>
          <a:xfrm>
            <a:off x="388938" y="493713"/>
            <a:ext cx="3382962"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三、Python疫情</a:t>
            </a:r>
            <a:r>
              <a:rPr lang="zh-CN" altLang="en-US" sz="2000" b="1">
                <a:solidFill>
                  <a:schemeClr val="accent1"/>
                </a:solidFill>
                <a:latin typeface="微软雅黑" panose="020B0503020204020204" charset="-122"/>
                <a:ea typeface="微软雅黑" panose="020B0503020204020204" charset="-122"/>
                <a:sym typeface="微软雅黑" panose="020B0503020204020204" charset="-122"/>
              </a:rPr>
              <a:t>数据可视化</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7106" name="文本框 1"/>
          <p:cNvSpPr txBox="1"/>
          <p:nvPr/>
        </p:nvSpPr>
        <p:spPr>
          <a:xfrm>
            <a:off x="593725" y="1220788"/>
            <a:ext cx="7750175" cy="1076325"/>
          </a:xfrm>
          <a:prstGeom prst="rect">
            <a:avLst/>
          </a:prstGeom>
          <a:noFill/>
          <a:ln w="9525">
            <a:noFill/>
          </a:ln>
        </p:spPr>
        <p:txBody>
          <a:bodyPr wrap="square" anchor="t">
            <a:spAutoFit/>
          </a:bodyPr>
          <a:p>
            <a:r>
              <a:rPr lang="zh-CN" altLang="en-US" sz="1600">
                <a:latin typeface="Calibri Light" panose="020F0302020204030204"/>
                <a:ea typeface="宋体" panose="02010600030101010101" pitchFamily="2" charset="-122"/>
              </a:rPr>
              <a:t>本案例使用基于网易实时疫情播报平台爬取的数据，进行新冠肺炎疫情数据的可视化分析。利用</a:t>
            </a:r>
            <a:r>
              <a:rPr lang="zh-CN" altLang="en-US" sz="1600">
                <a:latin typeface="Times New Roman" panose="02020603050405020304" pitchFamily="18" charset="0"/>
                <a:ea typeface="宋体" panose="02010600030101010101" pitchFamily="2" charset="-122"/>
              </a:rPr>
              <a:t>py</a:t>
            </a:r>
            <a:r>
              <a:rPr lang="en-US" altLang="zh-CN" sz="1600">
                <a:latin typeface="Times New Roman" panose="02020603050405020304" pitchFamily="18" charset="0"/>
                <a:ea typeface="宋体" panose="02010600030101010101" pitchFamily="2" charset="-122"/>
              </a:rPr>
              <a:t>e</a:t>
            </a:r>
            <a:r>
              <a:rPr lang="zh-CN" altLang="en-US" sz="1600">
                <a:latin typeface="Times New Roman" panose="02020603050405020304" pitchFamily="18" charset="0"/>
                <a:ea typeface="宋体" panose="02010600030101010101" pitchFamily="2" charset="-122"/>
              </a:rPr>
              <a:t>charts</a:t>
            </a:r>
            <a:r>
              <a:rPr lang="zh-CN" altLang="en-US" sz="1600">
                <a:latin typeface="Calibri Light" panose="020F0302020204030204"/>
                <a:ea typeface="宋体" panose="02010600030101010101" pitchFamily="2" charset="-122"/>
              </a:rPr>
              <a:t>和</a:t>
            </a:r>
            <a:r>
              <a:rPr lang="zh-CN" altLang="en-US" sz="1600">
                <a:latin typeface="Times New Roman" panose="02020603050405020304" pitchFamily="18" charset="0"/>
                <a:ea typeface="宋体" panose="02010600030101010101" pitchFamily="2" charset="-122"/>
              </a:rPr>
              <a:t>Matplotlib</a:t>
            </a:r>
            <a:r>
              <a:rPr lang="zh-CN" altLang="en-US" sz="1600">
                <a:latin typeface="Calibri Light" panose="020F0302020204030204"/>
                <a:ea typeface="宋体" panose="02010600030101010101" pitchFamily="2" charset="-122"/>
              </a:rPr>
              <a:t>绘制了世界地图、玫瑰图、折线图和动态条形图，从现存确诊人数、累计死亡人数、每日新增确诊人数和累计确诊人数四个角度分析全球和部分国家当前的疫情情况。</a:t>
            </a:r>
            <a:endParaRPr lang="zh-CN" altLang="en-US" sz="1600">
              <a:latin typeface="Calibri Light" panose="020F0302020204030204"/>
              <a:ea typeface="宋体" panose="02010600030101010101" pitchFamily="2" charset="-122"/>
            </a:endParaRPr>
          </a:p>
        </p:txBody>
      </p:sp>
      <p:pic>
        <p:nvPicPr>
          <p:cNvPr id="47107" name="图片 1"/>
          <p:cNvPicPr>
            <a:picLocks noChangeAspect="1"/>
          </p:cNvPicPr>
          <p:nvPr/>
        </p:nvPicPr>
        <p:blipFill>
          <a:blip r:embed="rId1"/>
          <a:stretch>
            <a:fillRect/>
          </a:stretch>
        </p:blipFill>
        <p:spPr>
          <a:xfrm>
            <a:off x="676275" y="2487613"/>
            <a:ext cx="3956050" cy="16525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矩形 2"/>
          <p:cNvSpPr/>
          <p:nvPr/>
        </p:nvSpPr>
        <p:spPr>
          <a:xfrm>
            <a:off x="388938" y="493713"/>
            <a:ext cx="2447925"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三、Py</a:t>
            </a:r>
            <a:r>
              <a:rPr lang="en-US" altLang="zh-CN" sz="2000" b="1">
                <a:latin typeface="微软雅黑" panose="020B0503020204020204" charset="-122"/>
                <a:sym typeface="微软雅黑" panose="020B0503020204020204" charset="-122"/>
              </a:rPr>
              <a:t>echarts</a:t>
            </a:r>
            <a:r>
              <a:rPr lang="zh-CN" altLang="en-US" sz="2000" b="1">
                <a:latin typeface="微软雅黑" panose="020B0503020204020204" charset="-122"/>
                <a:ea typeface="微软雅黑" panose="020B0503020204020204" charset="-122"/>
                <a:sym typeface="微软雅黑" panose="020B0503020204020204" charset="-122"/>
              </a:rPr>
              <a:t>工具</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48130" name="图片 2"/>
          <p:cNvPicPr>
            <a:picLocks noChangeAspect="1"/>
          </p:cNvPicPr>
          <p:nvPr/>
        </p:nvPicPr>
        <p:blipFill>
          <a:blip r:embed="rId1"/>
          <a:stretch>
            <a:fillRect/>
          </a:stretch>
        </p:blipFill>
        <p:spPr>
          <a:xfrm>
            <a:off x="728663" y="1038225"/>
            <a:ext cx="7686675" cy="37401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矩形 2"/>
          <p:cNvSpPr/>
          <p:nvPr/>
        </p:nvSpPr>
        <p:spPr>
          <a:xfrm>
            <a:off x="388938" y="493713"/>
            <a:ext cx="1706562" cy="398462"/>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基本调用方法</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49154" name="图片 1"/>
          <p:cNvPicPr>
            <a:picLocks noChangeAspect="1"/>
          </p:cNvPicPr>
          <p:nvPr/>
        </p:nvPicPr>
        <p:blipFill>
          <a:blip r:embed="rId1"/>
          <a:srcRect b="7405"/>
          <a:stretch>
            <a:fillRect/>
          </a:stretch>
        </p:blipFill>
        <p:spPr>
          <a:xfrm>
            <a:off x="388938" y="1130300"/>
            <a:ext cx="8618537" cy="34512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2"/>
          <p:cNvSpPr/>
          <p:nvPr/>
        </p:nvSpPr>
        <p:spPr>
          <a:xfrm>
            <a:off x="388938" y="493713"/>
            <a:ext cx="690562" cy="398462"/>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示例</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0178" name="图片 1" descr="LM}5MJ_J3Y3P0X8OZ8(MW)5"/>
          <p:cNvPicPr>
            <a:picLocks noChangeAspect="1"/>
          </p:cNvPicPr>
          <p:nvPr/>
        </p:nvPicPr>
        <p:blipFill>
          <a:blip r:embed="rId1"/>
          <a:srcRect t="4272" r="2335"/>
          <a:stretch>
            <a:fillRect/>
          </a:stretch>
        </p:blipFill>
        <p:spPr>
          <a:xfrm>
            <a:off x="303213" y="977900"/>
            <a:ext cx="8580437" cy="3783013"/>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2"/>
          <p:cNvSpPr/>
          <p:nvPr/>
        </p:nvSpPr>
        <p:spPr>
          <a:xfrm>
            <a:off x="388938" y="493713"/>
            <a:ext cx="2038350" cy="398462"/>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Matplotlib</a:t>
            </a:r>
            <a:r>
              <a:rPr lang="zh-CN" altLang="en-US" sz="2000" b="1">
                <a:latin typeface="微软雅黑" panose="020B0503020204020204" charset="-122"/>
                <a:ea typeface="微软雅黑" panose="020B0503020204020204" charset="-122"/>
                <a:sym typeface="微软雅黑" panose="020B0503020204020204" charset="-122"/>
              </a:rPr>
              <a:t>介绍</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1202" name="图片 1"/>
          <p:cNvPicPr>
            <a:picLocks noChangeAspect="1"/>
          </p:cNvPicPr>
          <p:nvPr/>
        </p:nvPicPr>
        <p:blipFill>
          <a:blip r:embed="rId1"/>
          <a:stretch>
            <a:fillRect/>
          </a:stretch>
        </p:blipFill>
        <p:spPr>
          <a:xfrm>
            <a:off x="388938" y="1033463"/>
            <a:ext cx="8453437" cy="38322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矩形 2"/>
          <p:cNvSpPr/>
          <p:nvPr/>
        </p:nvSpPr>
        <p:spPr>
          <a:xfrm>
            <a:off x="388938" y="493713"/>
            <a:ext cx="690562" cy="398462"/>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示例</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2226" name="图片 2"/>
          <p:cNvPicPr>
            <a:picLocks noChangeAspect="1"/>
          </p:cNvPicPr>
          <p:nvPr/>
        </p:nvPicPr>
        <p:blipFill>
          <a:blip r:embed="rId1"/>
          <a:stretch>
            <a:fillRect/>
          </a:stretch>
        </p:blipFill>
        <p:spPr>
          <a:xfrm>
            <a:off x="473075" y="892175"/>
            <a:ext cx="8020050" cy="39751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矩形 2"/>
          <p:cNvSpPr/>
          <p:nvPr/>
        </p:nvSpPr>
        <p:spPr>
          <a:xfrm>
            <a:off x="388938" y="493713"/>
            <a:ext cx="3397250" cy="398462"/>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四、Scipy疫情</a:t>
            </a:r>
            <a:r>
              <a:rPr lang="zh-CN" altLang="en-US" sz="2000" b="1">
                <a:solidFill>
                  <a:schemeClr val="accent1"/>
                </a:solidFill>
                <a:latin typeface="微软雅黑" panose="020B0503020204020204" charset="-122"/>
                <a:ea typeface="微软雅黑" panose="020B0503020204020204" charset="-122"/>
                <a:sym typeface="微软雅黑" panose="020B0503020204020204" charset="-122"/>
              </a:rPr>
              <a:t>数据建模分析</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53250" name="文本框 1"/>
          <p:cNvSpPr txBox="1"/>
          <p:nvPr/>
        </p:nvSpPr>
        <p:spPr>
          <a:xfrm>
            <a:off x="561975" y="965200"/>
            <a:ext cx="7988300" cy="830263"/>
          </a:xfrm>
          <a:prstGeom prst="rect">
            <a:avLst/>
          </a:prstGeom>
          <a:noFill/>
          <a:ln w="9525">
            <a:noFill/>
          </a:ln>
        </p:spPr>
        <p:txBody>
          <a:bodyPr wrap="square" anchor="t">
            <a:spAutoFit/>
          </a:bodyPr>
          <a:p>
            <a:r>
              <a:rPr lang="zh-CN" altLang="en-US" sz="1600">
                <a:latin typeface="宋体" panose="02010600030101010101" pitchFamily="2" charset="-122"/>
                <a:ea typeface="宋体" panose="02010600030101010101" pitchFamily="2" charset="-122"/>
              </a:rPr>
              <a:t>本节用基于网易实时疫情播报平台爬取的数据，进行新冠肺炎疫情数据的建模分析。利用</a:t>
            </a:r>
            <a:r>
              <a:rPr lang="zh-CN" altLang="en-US" sz="1600">
                <a:latin typeface="Times New Roman" panose="02020603050405020304" pitchFamily="18" charset="0"/>
                <a:ea typeface="宋体" panose="02010600030101010101" pitchFamily="2" charset="-122"/>
              </a:rPr>
              <a:t>Scipy</a:t>
            </a:r>
            <a:r>
              <a:rPr lang="zh-CN" altLang="en-US" sz="1600">
                <a:latin typeface="宋体" panose="02010600030101010101" pitchFamily="2" charset="-122"/>
                <a:ea typeface="宋体" panose="02010600030101010101" pitchFamily="2" charset="-122"/>
              </a:rPr>
              <a:t>建立了</a:t>
            </a:r>
            <a:r>
              <a:rPr lang="zh-CN" altLang="en-US" sz="1600">
                <a:latin typeface="Times New Roman" panose="02020603050405020304" pitchFamily="18" charset="0"/>
                <a:ea typeface="宋体" panose="02010600030101010101" pitchFamily="2" charset="-122"/>
              </a:rPr>
              <a:t>SIR</a:t>
            </a:r>
            <a:r>
              <a:rPr lang="zh-CN" altLang="en-US" sz="1600">
                <a:latin typeface="宋体" panose="02010600030101010101" pitchFamily="2" charset="-122"/>
                <a:ea typeface="宋体" panose="02010600030101010101" pitchFamily="2" charset="-122"/>
              </a:rPr>
              <a:t>模型并对真实疫情数据中的传染率和恢复率进行了估计，并分析了湖北省的疫情发展现状。</a:t>
            </a:r>
            <a:endParaRPr lang="zh-CN" altLang="en-US" sz="1600">
              <a:latin typeface="宋体" panose="02010600030101010101" pitchFamily="2" charset="-122"/>
              <a:ea typeface="宋体" panose="02010600030101010101" pitchFamily="2" charset="-122"/>
            </a:endParaRPr>
          </a:p>
        </p:txBody>
      </p:sp>
      <p:pic>
        <p:nvPicPr>
          <p:cNvPr id="53251" name="图片 1"/>
          <p:cNvPicPr>
            <a:picLocks noChangeAspect="1"/>
          </p:cNvPicPr>
          <p:nvPr/>
        </p:nvPicPr>
        <p:blipFill>
          <a:blip r:embed="rId1"/>
          <a:stretch>
            <a:fillRect/>
          </a:stretch>
        </p:blipFill>
        <p:spPr>
          <a:xfrm>
            <a:off x="612775" y="1957388"/>
            <a:ext cx="3810000" cy="2370137"/>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2"/>
          <p:cNvSpPr/>
          <p:nvPr/>
        </p:nvSpPr>
        <p:spPr>
          <a:xfrm>
            <a:off x="388938" y="485775"/>
            <a:ext cx="1106487" cy="398463"/>
          </a:xfrm>
          <a:prstGeom prst="rect">
            <a:avLst/>
          </a:prstGeom>
          <a:noFill/>
          <a:ln w="9525">
            <a:noFill/>
          </a:ln>
        </p:spPr>
        <p:txBody>
          <a:bodyPr wrap="none" anchor="t">
            <a:spAutoFit/>
          </a:bodyPr>
          <a:p>
            <a:r>
              <a:rPr lang="zh-CN" altLang="en-US" sz="2000" b="1">
                <a:latin typeface="微软雅黑" panose="020B0503020204020204" charset="-122"/>
                <a:ea typeface="微软雅黑" panose="020B0503020204020204" charset="-122"/>
                <a:sym typeface="微软雅黑" panose="020B0503020204020204" charset="-122"/>
              </a:rPr>
              <a:t>S</a:t>
            </a:r>
            <a:r>
              <a:rPr lang="en-US" altLang="zh-CN" sz="2000" b="1">
                <a:latin typeface="微软雅黑" panose="020B0503020204020204" charset="-122"/>
                <a:sym typeface="微软雅黑" panose="020B0503020204020204" charset="-122"/>
              </a:rPr>
              <a:t>IR</a:t>
            </a:r>
            <a:r>
              <a:rPr lang="zh-CN" altLang="en-US" sz="2000" b="1">
                <a:latin typeface="微软雅黑" panose="020B0503020204020204" charset="-122"/>
                <a:ea typeface="微软雅黑" panose="020B0503020204020204" charset="-122"/>
                <a:sym typeface="微软雅黑" panose="020B0503020204020204" charset="-122"/>
              </a:rPr>
              <a:t>模型</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4274" name="图片 2"/>
          <p:cNvPicPr>
            <a:picLocks noChangeAspect="1"/>
          </p:cNvPicPr>
          <p:nvPr/>
        </p:nvPicPr>
        <p:blipFill>
          <a:blip r:embed="rId1"/>
          <a:srcRect b="72299"/>
          <a:stretch>
            <a:fillRect/>
          </a:stretch>
        </p:blipFill>
        <p:spPr>
          <a:xfrm>
            <a:off x="674688" y="927100"/>
            <a:ext cx="3671887" cy="611188"/>
          </a:xfrm>
          <a:prstGeom prst="rect">
            <a:avLst/>
          </a:prstGeom>
          <a:noFill/>
          <a:ln w="9525">
            <a:noFill/>
          </a:ln>
        </p:spPr>
      </p:pic>
      <p:pic>
        <p:nvPicPr>
          <p:cNvPr id="54275" name="图片 3"/>
          <p:cNvPicPr>
            <a:picLocks noChangeAspect="1"/>
          </p:cNvPicPr>
          <p:nvPr/>
        </p:nvPicPr>
        <p:blipFill>
          <a:blip r:embed="rId2"/>
          <a:srcRect t="14482" b="4839"/>
          <a:stretch>
            <a:fillRect/>
          </a:stretch>
        </p:blipFill>
        <p:spPr>
          <a:xfrm>
            <a:off x="500063" y="2935288"/>
            <a:ext cx="7323137" cy="1524000"/>
          </a:xfrm>
          <a:prstGeom prst="rect">
            <a:avLst/>
          </a:prstGeom>
          <a:noFill/>
          <a:ln w="9525">
            <a:noFill/>
          </a:ln>
        </p:spPr>
      </p:pic>
      <p:pic>
        <p:nvPicPr>
          <p:cNvPr id="54276" name="图片 4"/>
          <p:cNvPicPr>
            <a:picLocks noChangeAspect="1"/>
          </p:cNvPicPr>
          <p:nvPr/>
        </p:nvPicPr>
        <p:blipFill>
          <a:blip r:embed="rId1"/>
          <a:srcRect t="35805" b="42328"/>
          <a:stretch>
            <a:fillRect/>
          </a:stretch>
        </p:blipFill>
        <p:spPr>
          <a:xfrm>
            <a:off x="674688" y="1444625"/>
            <a:ext cx="3671887" cy="484188"/>
          </a:xfrm>
          <a:prstGeom prst="rect">
            <a:avLst/>
          </a:prstGeom>
          <a:noFill/>
          <a:ln w="9525">
            <a:noFill/>
          </a:ln>
        </p:spPr>
      </p:pic>
      <p:pic>
        <p:nvPicPr>
          <p:cNvPr id="54277" name="图片 5"/>
          <p:cNvPicPr>
            <a:picLocks noChangeAspect="1"/>
          </p:cNvPicPr>
          <p:nvPr/>
        </p:nvPicPr>
        <p:blipFill>
          <a:blip r:embed="rId1"/>
          <a:srcRect t="70575"/>
          <a:stretch>
            <a:fillRect/>
          </a:stretch>
        </p:blipFill>
        <p:spPr>
          <a:xfrm>
            <a:off x="674688" y="1968500"/>
            <a:ext cx="3671887" cy="65087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矩形 2"/>
          <p:cNvSpPr/>
          <p:nvPr/>
        </p:nvSpPr>
        <p:spPr>
          <a:xfrm>
            <a:off x="388938" y="485775"/>
            <a:ext cx="3484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易感者每天变为感染者的数量</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5298" name="图片 1"/>
          <p:cNvPicPr>
            <a:picLocks noChangeAspect="1"/>
          </p:cNvPicPr>
          <p:nvPr/>
        </p:nvPicPr>
        <p:blipFill>
          <a:blip r:embed="rId1"/>
          <a:stretch>
            <a:fillRect/>
          </a:stretch>
        </p:blipFill>
        <p:spPr>
          <a:xfrm>
            <a:off x="482600" y="885825"/>
            <a:ext cx="8178800" cy="3732213"/>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2"/>
          <p:cNvSpPr/>
          <p:nvPr/>
        </p:nvSpPr>
        <p:spPr>
          <a:xfrm>
            <a:off x="388938" y="485775"/>
            <a:ext cx="3484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易感者每天变为感染者的数量</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6322" name="图片 2"/>
          <p:cNvPicPr>
            <a:picLocks noChangeAspect="1"/>
          </p:cNvPicPr>
          <p:nvPr/>
        </p:nvPicPr>
        <p:blipFill>
          <a:blip r:embed="rId1"/>
          <a:stretch>
            <a:fillRect/>
          </a:stretch>
        </p:blipFill>
        <p:spPr>
          <a:xfrm>
            <a:off x="388938" y="1063625"/>
            <a:ext cx="8275637" cy="359568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2"/>
          <p:cNvSpPr/>
          <p:nvPr/>
        </p:nvSpPr>
        <p:spPr>
          <a:xfrm>
            <a:off x="388938" y="493713"/>
            <a:ext cx="31289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一、Python疫情数据爬取</a:t>
            </a:r>
            <a:endParaRPr lang="zh-CN" altLang="zh-CN" sz="2000" b="1">
              <a:solidFill>
                <a:schemeClr val="accent1"/>
              </a:solidFill>
              <a:latin typeface="微软雅黑" panose="020B0503020204020204" charset="-122"/>
              <a:ea typeface="微软雅黑" panose="020B0503020204020204" charset="-122"/>
            </a:endParaRPr>
          </a:p>
        </p:txBody>
      </p:sp>
      <p:pic>
        <p:nvPicPr>
          <p:cNvPr id="29698" name="图片 1"/>
          <p:cNvPicPr>
            <a:picLocks noChangeAspect="1"/>
          </p:cNvPicPr>
          <p:nvPr>
            <p:custDataLst>
              <p:tags r:id="rId1"/>
            </p:custDataLst>
          </p:nvPr>
        </p:nvPicPr>
        <p:blipFill>
          <a:blip r:embed="rId2"/>
          <a:stretch>
            <a:fillRect/>
          </a:stretch>
        </p:blipFill>
        <p:spPr>
          <a:xfrm>
            <a:off x="873125" y="1271588"/>
            <a:ext cx="7713663" cy="270351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2"/>
          <p:cNvSpPr/>
          <p:nvPr/>
        </p:nvSpPr>
        <p:spPr>
          <a:xfrm>
            <a:off x="388938" y="485775"/>
            <a:ext cx="3484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易感者每天变为感染者的数量</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7346" name="图片 1"/>
          <p:cNvPicPr>
            <a:picLocks noChangeAspect="1"/>
          </p:cNvPicPr>
          <p:nvPr/>
        </p:nvPicPr>
        <p:blipFill>
          <a:blip r:embed="rId1"/>
          <a:stretch>
            <a:fillRect/>
          </a:stretch>
        </p:blipFill>
        <p:spPr>
          <a:xfrm>
            <a:off x="663575" y="952500"/>
            <a:ext cx="7816850" cy="34512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2"/>
          <p:cNvSpPr/>
          <p:nvPr/>
        </p:nvSpPr>
        <p:spPr>
          <a:xfrm>
            <a:off x="388938" y="485775"/>
            <a:ext cx="2722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每天新增恢复者的数量</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8370" name="图片 2"/>
          <p:cNvPicPr>
            <a:picLocks noChangeAspect="1"/>
          </p:cNvPicPr>
          <p:nvPr/>
        </p:nvPicPr>
        <p:blipFill>
          <a:blip r:embed="rId1"/>
          <a:stretch>
            <a:fillRect/>
          </a:stretch>
        </p:blipFill>
        <p:spPr>
          <a:xfrm>
            <a:off x="758825" y="1222375"/>
            <a:ext cx="5403850" cy="30321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矩形 2"/>
          <p:cNvSpPr/>
          <p:nvPr/>
        </p:nvSpPr>
        <p:spPr>
          <a:xfrm>
            <a:off x="388938" y="485775"/>
            <a:ext cx="2722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感染者每天变化的数量</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59394" name="图片 1"/>
          <p:cNvPicPr>
            <a:picLocks noChangeAspect="1"/>
          </p:cNvPicPr>
          <p:nvPr/>
        </p:nvPicPr>
        <p:blipFill>
          <a:blip r:embed="rId1"/>
          <a:stretch>
            <a:fillRect/>
          </a:stretch>
        </p:blipFill>
        <p:spPr>
          <a:xfrm>
            <a:off x="1241425" y="1200150"/>
            <a:ext cx="6661150" cy="300196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矩形 2"/>
          <p:cNvSpPr/>
          <p:nvPr/>
        </p:nvSpPr>
        <p:spPr>
          <a:xfrm>
            <a:off x="388938" y="485775"/>
            <a:ext cx="1452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微分方程组</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0418" name="图片 1"/>
          <p:cNvPicPr>
            <a:picLocks noChangeAspect="1"/>
          </p:cNvPicPr>
          <p:nvPr/>
        </p:nvPicPr>
        <p:blipFill>
          <a:blip r:embed="rId1"/>
          <a:srcRect l="34779" t="77110" r="31010"/>
          <a:stretch>
            <a:fillRect/>
          </a:stretch>
        </p:blipFill>
        <p:spPr>
          <a:xfrm>
            <a:off x="388938" y="1184275"/>
            <a:ext cx="3300412" cy="2063750"/>
          </a:xfrm>
          <a:prstGeom prst="rect">
            <a:avLst/>
          </a:prstGeom>
          <a:noFill/>
          <a:ln w="9525">
            <a:noFill/>
          </a:ln>
        </p:spPr>
      </p:pic>
      <p:pic>
        <p:nvPicPr>
          <p:cNvPr id="60419" name="图片 2"/>
          <p:cNvPicPr>
            <a:picLocks noChangeAspect="1"/>
          </p:cNvPicPr>
          <p:nvPr/>
        </p:nvPicPr>
        <p:blipFill>
          <a:blip r:embed="rId2"/>
          <a:stretch>
            <a:fillRect/>
          </a:stretch>
        </p:blipFill>
        <p:spPr>
          <a:xfrm>
            <a:off x="5113338" y="1362075"/>
            <a:ext cx="3140075" cy="279082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2"/>
          <p:cNvSpPr/>
          <p:nvPr/>
        </p:nvSpPr>
        <p:spPr>
          <a:xfrm>
            <a:off x="388938" y="485775"/>
            <a:ext cx="857250" cy="398463"/>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Scipy</a:t>
            </a:r>
            <a:endParaRPr lang="en-US" altLang="zh-CN" sz="2000" b="1">
              <a:solidFill>
                <a:schemeClr val="accent1"/>
              </a:solidFill>
              <a:latin typeface="微软雅黑" panose="020B0503020204020204" charset="-122"/>
              <a:sym typeface="微软雅黑" panose="020B0503020204020204" charset="-122"/>
            </a:endParaRPr>
          </a:p>
        </p:txBody>
      </p:sp>
      <p:pic>
        <p:nvPicPr>
          <p:cNvPr id="61442" name="图片 1"/>
          <p:cNvPicPr>
            <a:picLocks noChangeAspect="1"/>
          </p:cNvPicPr>
          <p:nvPr/>
        </p:nvPicPr>
        <p:blipFill>
          <a:blip r:embed="rId1"/>
          <a:stretch>
            <a:fillRect/>
          </a:stretch>
        </p:blipFill>
        <p:spPr>
          <a:xfrm>
            <a:off x="998538" y="1031875"/>
            <a:ext cx="6294437" cy="346075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2"/>
          <p:cNvSpPr/>
          <p:nvPr/>
        </p:nvSpPr>
        <p:spPr>
          <a:xfrm>
            <a:off x="388938" y="485775"/>
            <a:ext cx="1717675" cy="398463"/>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odeint()</a:t>
            </a:r>
            <a:r>
              <a:rPr lang="zh-CN" altLang="en-US" sz="2000" b="1">
                <a:latin typeface="微软雅黑" panose="020B0503020204020204" charset="-122"/>
                <a:ea typeface="微软雅黑" panose="020B0503020204020204" charset="-122"/>
                <a:sym typeface="微软雅黑" panose="020B0503020204020204" charset="-122"/>
              </a:rPr>
              <a:t>函数</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2466" name="图片 3"/>
          <p:cNvPicPr>
            <a:picLocks noChangeAspect="1"/>
          </p:cNvPicPr>
          <p:nvPr/>
        </p:nvPicPr>
        <p:blipFill>
          <a:blip r:embed="rId1"/>
          <a:stretch>
            <a:fillRect/>
          </a:stretch>
        </p:blipFill>
        <p:spPr>
          <a:xfrm>
            <a:off x="600075" y="1062038"/>
            <a:ext cx="5129213" cy="34147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2"/>
          <p:cNvSpPr/>
          <p:nvPr/>
        </p:nvSpPr>
        <p:spPr>
          <a:xfrm>
            <a:off x="388938" y="485775"/>
            <a:ext cx="2884487"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训练</a:t>
            </a:r>
            <a:r>
              <a:rPr lang="en-US" altLang="zh-CN" sz="2000" b="1">
                <a:latin typeface="微软雅黑" panose="020B0503020204020204" charset="-122"/>
                <a:sym typeface="微软雅黑" panose="020B0503020204020204" charset="-122"/>
              </a:rPr>
              <a:t>SIR</a:t>
            </a:r>
            <a:r>
              <a:rPr lang="zh-CN" altLang="en-US" sz="2000" b="1">
                <a:latin typeface="微软雅黑" panose="020B0503020204020204" charset="-122"/>
                <a:ea typeface="微软雅黑" panose="020B0503020204020204" charset="-122"/>
                <a:sym typeface="微软雅黑" panose="020B0503020204020204" charset="-122"/>
              </a:rPr>
              <a:t>模型的主要步骤</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3490" name="图片 1"/>
          <p:cNvPicPr>
            <a:picLocks noChangeAspect="1"/>
          </p:cNvPicPr>
          <p:nvPr/>
        </p:nvPicPr>
        <p:blipFill>
          <a:blip r:embed="rId1"/>
          <a:stretch>
            <a:fillRect/>
          </a:stretch>
        </p:blipFill>
        <p:spPr>
          <a:xfrm>
            <a:off x="747713" y="885825"/>
            <a:ext cx="7556500" cy="36480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矩形 2"/>
          <p:cNvSpPr/>
          <p:nvPr/>
        </p:nvSpPr>
        <p:spPr>
          <a:xfrm>
            <a:off x="388938" y="485775"/>
            <a:ext cx="1198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损失函数</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4514" name="图片 2"/>
          <p:cNvPicPr>
            <a:picLocks noChangeAspect="1"/>
          </p:cNvPicPr>
          <p:nvPr/>
        </p:nvPicPr>
        <p:blipFill>
          <a:blip r:embed="rId1"/>
          <a:stretch>
            <a:fillRect/>
          </a:stretch>
        </p:blipFill>
        <p:spPr>
          <a:xfrm>
            <a:off x="685800" y="1001713"/>
            <a:ext cx="7772400" cy="31400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矩形 2"/>
          <p:cNvSpPr/>
          <p:nvPr/>
        </p:nvSpPr>
        <p:spPr>
          <a:xfrm>
            <a:off x="388938" y="485775"/>
            <a:ext cx="1198562" cy="398463"/>
          </a:xfrm>
          <a:prstGeom prst="rect">
            <a:avLst/>
          </a:prstGeom>
          <a:noFill/>
          <a:ln w="9525">
            <a:noFill/>
          </a:ln>
        </p:spPr>
        <p:txBody>
          <a:bodyPr wrap="none" anchor="t">
            <a:spAutoFit/>
          </a:bodyPr>
          <a:p>
            <a:r>
              <a:rPr lang="zh-CN" altLang="zh-CN" sz="2000" b="1">
                <a:latin typeface="微软雅黑" panose="020B0503020204020204" charset="-122"/>
                <a:ea typeface="微软雅黑" panose="020B0503020204020204" charset="-122"/>
                <a:sym typeface="微软雅黑" panose="020B0503020204020204" charset="-122"/>
              </a:rPr>
              <a:t>训练流程</a:t>
            </a:r>
            <a:endParaRPr lang="zh-CN" altLang="zh-CN"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5538" name="图片 1"/>
          <p:cNvPicPr>
            <a:picLocks noChangeAspect="1"/>
          </p:cNvPicPr>
          <p:nvPr/>
        </p:nvPicPr>
        <p:blipFill>
          <a:blip r:embed="rId1"/>
          <a:stretch>
            <a:fillRect/>
          </a:stretch>
        </p:blipFill>
        <p:spPr>
          <a:xfrm>
            <a:off x="850900" y="885825"/>
            <a:ext cx="6483350" cy="37560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矩形 2"/>
          <p:cNvSpPr/>
          <p:nvPr/>
        </p:nvSpPr>
        <p:spPr>
          <a:xfrm>
            <a:off x="388938" y="485775"/>
            <a:ext cx="2563812" cy="398463"/>
          </a:xfrm>
          <a:prstGeom prst="rect">
            <a:avLst/>
          </a:prstGeom>
          <a:noFill/>
          <a:ln w="9525">
            <a:noFill/>
          </a:ln>
        </p:spPr>
        <p:txBody>
          <a:bodyPr wrap="none" anchor="t">
            <a:spAutoFit/>
          </a:bodyPr>
          <a:p>
            <a:r>
              <a:rPr lang="en-US" altLang="zh-CN" sz="2000" b="1">
                <a:latin typeface="微软雅黑" panose="020B0503020204020204" charset="-122"/>
                <a:sym typeface="微软雅黑" panose="020B0503020204020204" charset="-122"/>
              </a:rPr>
              <a:t>minimize()</a:t>
            </a:r>
            <a:r>
              <a:rPr lang="zh-CN" altLang="en-US" sz="2000" b="1">
                <a:latin typeface="微软雅黑" panose="020B0503020204020204" charset="-122"/>
                <a:ea typeface="微软雅黑" panose="020B0503020204020204" charset="-122"/>
                <a:sym typeface="微软雅黑" panose="020B0503020204020204" charset="-122"/>
              </a:rPr>
              <a:t>函数介绍</a:t>
            </a:r>
            <a:endParaRPr lang="zh-CN" altLang="en-US" sz="2000" b="1">
              <a:solidFill>
                <a:schemeClr val="accent1"/>
              </a:solidFill>
              <a:latin typeface="微软雅黑" panose="020B0503020204020204" charset="-122"/>
              <a:ea typeface="微软雅黑" panose="020B0503020204020204" charset="-122"/>
              <a:sym typeface="微软雅黑" panose="020B0503020204020204" charset="-122"/>
            </a:endParaRPr>
          </a:p>
        </p:txBody>
      </p:sp>
      <p:pic>
        <p:nvPicPr>
          <p:cNvPr id="66562" name="图片 2"/>
          <p:cNvPicPr>
            <a:picLocks noChangeAspect="1"/>
          </p:cNvPicPr>
          <p:nvPr/>
        </p:nvPicPr>
        <p:blipFill>
          <a:blip r:embed="rId1"/>
          <a:stretch>
            <a:fillRect/>
          </a:stretch>
        </p:blipFill>
        <p:spPr>
          <a:xfrm>
            <a:off x="858838" y="1050925"/>
            <a:ext cx="5418137" cy="36639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2"/>
          <p:cNvSpPr/>
          <p:nvPr/>
        </p:nvSpPr>
        <p:spPr>
          <a:xfrm>
            <a:off x="388938" y="493713"/>
            <a:ext cx="17065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数据采集方法</a:t>
            </a:r>
            <a:endParaRPr lang="zh-CN" altLang="zh-CN" sz="2000" b="1">
              <a:solidFill>
                <a:schemeClr val="accent1"/>
              </a:solidFill>
              <a:latin typeface="微软雅黑" panose="020B0503020204020204" charset="-122"/>
              <a:ea typeface="微软雅黑" panose="020B0503020204020204" charset="-122"/>
            </a:endParaRPr>
          </a:p>
        </p:txBody>
      </p:sp>
      <p:pic>
        <p:nvPicPr>
          <p:cNvPr id="30722" name="图片 2"/>
          <p:cNvPicPr>
            <a:picLocks noChangeAspect="1"/>
          </p:cNvPicPr>
          <p:nvPr/>
        </p:nvPicPr>
        <p:blipFill>
          <a:blip r:embed="rId1"/>
          <a:stretch>
            <a:fillRect/>
          </a:stretch>
        </p:blipFill>
        <p:spPr>
          <a:xfrm>
            <a:off x="388938" y="1158875"/>
            <a:ext cx="8078787" cy="3395663"/>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549275" y="546100"/>
            <a:ext cx="8045450" cy="4098925"/>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67586" name="文本框 10"/>
          <p:cNvSpPr txBox="1"/>
          <p:nvPr/>
        </p:nvSpPr>
        <p:spPr>
          <a:xfrm>
            <a:off x="3451225" y="2428875"/>
            <a:ext cx="2214563" cy="706438"/>
          </a:xfrm>
          <a:prstGeom prst="rect">
            <a:avLst/>
          </a:prstGeom>
          <a:noFill/>
          <a:ln w="9525">
            <a:noFill/>
          </a:ln>
        </p:spPr>
        <p:txBody>
          <a:bodyPr wrap="none" anchor="t">
            <a:spAutoFit/>
          </a:bodyPr>
          <a:p>
            <a:r>
              <a:rPr lang="zh-CN" altLang="en-US" sz="4000">
                <a:solidFill>
                  <a:srgbClr val="222B34"/>
                </a:solidFill>
                <a:latin typeface="Calibri Light" panose="020F0302020204030204"/>
                <a:ea typeface="微软雅黑" panose="020B0503020204020204" charset="-122"/>
              </a:rPr>
              <a:t>谢谢观看</a:t>
            </a:r>
            <a:endParaRPr lang="zh-CN" altLang="en-US" sz="4000">
              <a:solidFill>
                <a:srgbClr val="222B34"/>
              </a:solidFill>
              <a:latin typeface="Calibri Light" panose="020F0302020204030204"/>
              <a:ea typeface="微软雅黑" panose="020B0503020204020204" charset="-122"/>
            </a:endParaRPr>
          </a:p>
        </p:txBody>
      </p:sp>
      <p:cxnSp>
        <p:nvCxnSpPr>
          <p:cNvPr id="14" name="直接连接符 13"/>
          <p:cNvCxnSpPr/>
          <p:nvPr/>
        </p:nvCxnSpPr>
        <p:spPr>
          <a:xfrm>
            <a:off x="4441825" y="3536950"/>
            <a:ext cx="26035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7588" name="组合 26"/>
          <p:cNvGrpSpPr/>
          <p:nvPr/>
        </p:nvGrpSpPr>
        <p:grpSpPr>
          <a:xfrm>
            <a:off x="3835400" y="849313"/>
            <a:ext cx="1446213" cy="1444625"/>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67591" name="文本框 25"/>
          <p:cNvSpPr txBox="1"/>
          <p:nvPr/>
        </p:nvSpPr>
        <p:spPr>
          <a:xfrm>
            <a:off x="2165350" y="3044825"/>
            <a:ext cx="4791075" cy="492125"/>
          </a:xfrm>
          <a:prstGeom prst="rect">
            <a:avLst/>
          </a:prstGeom>
          <a:noFill/>
          <a:ln w="9525">
            <a:noFill/>
          </a:ln>
        </p:spPr>
        <p:txBody>
          <a:bodyPr wrap="none" anchor="t">
            <a:spAutoFit/>
          </a:bodyPr>
          <a:p>
            <a:pPr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2"/>
          <p:cNvSpPr/>
          <p:nvPr/>
        </p:nvSpPr>
        <p:spPr>
          <a:xfrm>
            <a:off x="388938" y="493713"/>
            <a:ext cx="11985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网络爬虫</a:t>
            </a:r>
            <a:endParaRPr lang="zh-CN" altLang="zh-CN" sz="2000" b="1">
              <a:solidFill>
                <a:schemeClr val="accent1"/>
              </a:solidFill>
              <a:latin typeface="微软雅黑" panose="020B0503020204020204" charset="-122"/>
              <a:ea typeface="微软雅黑" panose="020B0503020204020204" charset="-122"/>
            </a:endParaRPr>
          </a:p>
        </p:txBody>
      </p:sp>
      <p:sp>
        <p:nvSpPr>
          <p:cNvPr id="31746" name="文本框 2"/>
          <p:cNvSpPr txBox="1"/>
          <p:nvPr/>
        </p:nvSpPr>
        <p:spPr>
          <a:xfrm>
            <a:off x="695325" y="1019175"/>
            <a:ext cx="7753350" cy="952500"/>
          </a:xfrm>
          <a:prstGeom prst="rect">
            <a:avLst/>
          </a:prstGeom>
          <a:noFill/>
          <a:ln w="9525">
            <a:noFill/>
          </a:ln>
        </p:spPr>
        <p:txBody>
          <a:bodyPr wrap="square" anchor="t">
            <a:spAutoFit/>
          </a:bodyPr>
          <a:p>
            <a:r>
              <a:rPr lang="zh-CN" altLang="en-US" sz="1400">
                <a:latin typeface="黑体" panose="02010609060101010101" charset="-122"/>
                <a:ea typeface="黑体" panose="02010609060101010101" charset="-122"/>
              </a:rPr>
              <a:t>网页上有大量的数据和信息，网络爬虫的主要对象是网站（website）。网络爬虫的主要工作就是如何从网站上爬取有价值的不同类型的信息。简单的说，爬虫就是通过访问网页，让计算机自动地获取信息。爬虫最主要的处理对象就是URL，它根据URL地址取得所需要的文件内容，然后对它进行进一步的处理。</a:t>
            </a:r>
            <a:endParaRPr lang="zh-CN" altLang="en-US" sz="1400">
              <a:latin typeface="黑体" panose="02010609060101010101" charset="-122"/>
              <a:ea typeface="黑体" panose="02010609060101010101" charset="-122"/>
            </a:endParaRPr>
          </a:p>
        </p:txBody>
      </p:sp>
      <p:pic>
        <p:nvPicPr>
          <p:cNvPr id="31747" name="图片 3"/>
          <p:cNvPicPr>
            <a:picLocks noChangeAspect="1"/>
          </p:cNvPicPr>
          <p:nvPr/>
        </p:nvPicPr>
        <p:blipFill>
          <a:blip r:embed="rId1"/>
          <a:stretch>
            <a:fillRect/>
          </a:stretch>
        </p:blipFill>
        <p:spPr>
          <a:xfrm>
            <a:off x="809625" y="2000250"/>
            <a:ext cx="5949950" cy="268763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2"/>
          <p:cNvSpPr/>
          <p:nvPr/>
        </p:nvSpPr>
        <p:spPr>
          <a:xfrm>
            <a:off x="388938" y="493713"/>
            <a:ext cx="17065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查看请求过程</a:t>
            </a:r>
            <a:endParaRPr lang="zh-CN" altLang="zh-CN" sz="2000" b="1">
              <a:solidFill>
                <a:schemeClr val="accent1"/>
              </a:solidFill>
              <a:latin typeface="微软雅黑" panose="020B0503020204020204" charset="-122"/>
              <a:ea typeface="微软雅黑" panose="020B0503020204020204" charset="-122"/>
            </a:endParaRPr>
          </a:p>
        </p:txBody>
      </p:sp>
      <p:sp>
        <p:nvSpPr>
          <p:cNvPr id="32770" name="文本框 1"/>
          <p:cNvSpPr txBox="1"/>
          <p:nvPr/>
        </p:nvSpPr>
        <p:spPr>
          <a:xfrm>
            <a:off x="1179513" y="1609725"/>
            <a:ext cx="7742237" cy="1360488"/>
          </a:xfrm>
          <a:prstGeom prst="rect">
            <a:avLst/>
          </a:prstGeom>
          <a:noFill/>
          <a:ln w="9525">
            <a:noFill/>
          </a:ln>
        </p:spPr>
        <p:txBody>
          <a:bodyPr wrap="square" anchor="t">
            <a:spAutoFit/>
          </a:bodyPr>
          <a:p>
            <a:pPr>
              <a:lnSpc>
                <a:spcPct val="150000"/>
              </a:lnSpc>
            </a:pPr>
            <a:r>
              <a:rPr lang="zh-CN" altLang="en-US" sz="1500">
                <a:latin typeface="黑体" panose="02010609060101010101" charset="-122"/>
                <a:ea typeface="黑体" panose="02010609060101010101" charset="-122"/>
              </a:rPr>
              <a:t>打开</a:t>
            </a:r>
            <a:r>
              <a:rPr lang="zh-CN" altLang="en-US" sz="1500">
                <a:latin typeface="Adobe 黑体 Std R" charset="-122"/>
                <a:ea typeface="Adobe 黑体 Std R" charset="-122"/>
              </a:rPr>
              <a:t>Chrome</a:t>
            </a:r>
            <a:r>
              <a:rPr lang="zh-CN" altLang="en-US" sz="1500">
                <a:latin typeface="黑体" panose="02010609060101010101" charset="-122"/>
                <a:ea typeface="黑体" panose="02010609060101010101" charset="-122"/>
              </a:rPr>
              <a:t>，访问目标网址</a:t>
            </a:r>
            <a:r>
              <a:rPr lang="zh-CN" altLang="en-US" sz="1500">
                <a:latin typeface="Adobe 黑体 Std R" charset="-122"/>
                <a:ea typeface="Adobe 黑体 Std R" charset="-122"/>
              </a:rPr>
              <a:t>https://wp.m.163.com/163/page/news/virus_report/index.html?_nw_=1&amp;_anw_=1</a:t>
            </a:r>
            <a:endParaRPr lang="zh-CN" altLang="en-US" sz="1500">
              <a:latin typeface="黑体" panose="02010609060101010101" charset="-122"/>
              <a:ea typeface="黑体" panose="02010609060101010101" charset="-122"/>
            </a:endParaRPr>
          </a:p>
          <a:p>
            <a:pPr>
              <a:lnSpc>
                <a:spcPct val="150000"/>
              </a:lnSpc>
            </a:pPr>
            <a:r>
              <a:rPr lang="zh-CN" altLang="en-US" sz="1500">
                <a:latin typeface="黑体" panose="02010609060101010101" charset="-122"/>
                <a:ea typeface="黑体" panose="02010609060101010101" charset="-122"/>
              </a:rPr>
              <a:t>点击</a:t>
            </a:r>
            <a:r>
              <a:rPr lang="zh-CN" altLang="en-US" sz="1500">
                <a:latin typeface="Adobe 黑体 Std R" charset="-122"/>
                <a:ea typeface="Adobe 黑体 Std R" charset="-122"/>
              </a:rPr>
              <a:t>F12(</a:t>
            </a:r>
            <a:r>
              <a:rPr lang="zh-CN" altLang="en-US" sz="1500">
                <a:latin typeface="黑体" panose="02010609060101010101" charset="-122"/>
                <a:ea typeface="黑体" panose="02010609060101010101" charset="-122"/>
              </a:rPr>
              <a:t>右键点击检查)，进入</a:t>
            </a:r>
            <a:r>
              <a:rPr lang="zh-CN" altLang="en-US" sz="1500">
                <a:latin typeface="Adobe 黑体 Std R" charset="-122"/>
                <a:ea typeface="Adobe 黑体 Std R" charset="-122"/>
              </a:rPr>
              <a:t>network</a:t>
            </a:r>
            <a:r>
              <a:rPr lang="zh-CN" altLang="en-US" sz="1500">
                <a:latin typeface="黑体" panose="02010609060101010101" charset="-122"/>
                <a:ea typeface="黑体" panose="02010609060101010101" charset="-122"/>
              </a:rPr>
              <a:t>标签</a:t>
            </a:r>
            <a:endParaRPr lang="zh-CN" altLang="en-US" sz="1500">
              <a:latin typeface="黑体" panose="02010609060101010101" charset="-122"/>
              <a:ea typeface="黑体" panose="02010609060101010101" charset="-122"/>
            </a:endParaRPr>
          </a:p>
          <a:p>
            <a:endParaRPr lang="zh-CN" altLang="en-US" sz="1500">
              <a:latin typeface="黑体" panose="02010609060101010101" charset="-122"/>
              <a:ea typeface="黑体" panose="02010609060101010101" charset="-122"/>
            </a:endParaRPr>
          </a:p>
        </p:txBody>
      </p:sp>
      <p:pic>
        <p:nvPicPr>
          <p:cNvPr id="32771" name="图片 2"/>
          <p:cNvPicPr>
            <a:picLocks noChangeAspect="1"/>
          </p:cNvPicPr>
          <p:nvPr/>
        </p:nvPicPr>
        <p:blipFill>
          <a:blip r:embed="rId1"/>
          <a:stretch>
            <a:fillRect/>
          </a:stretch>
        </p:blipFill>
        <p:spPr>
          <a:xfrm>
            <a:off x="698500" y="1009650"/>
            <a:ext cx="2774950" cy="508000"/>
          </a:xfrm>
          <a:prstGeom prst="rect">
            <a:avLst/>
          </a:prstGeom>
          <a:noFill/>
          <a:ln w="9525">
            <a:noFill/>
          </a:ln>
        </p:spPr>
      </p:pic>
      <p:pic>
        <p:nvPicPr>
          <p:cNvPr id="32772" name="图片 3" descr=")9{}UUO4RI[(U8SS9QA0]%R"/>
          <p:cNvPicPr>
            <a:picLocks noChangeAspect="1"/>
          </p:cNvPicPr>
          <p:nvPr/>
        </p:nvPicPr>
        <p:blipFill>
          <a:blip r:embed="rId2"/>
          <a:srcRect t="10640" r="7132" b="11351"/>
          <a:stretch>
            <a:fillRect/>
          </a:stretch>
        </p:blipFill>
        <p:spPr>
          <a:xfrm>
            <a:off x="669925" y="3092450"/>
            <a:ext cx="4138613" cy="1397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矩形 2"/>
          <p:cNvSpPr/>
          <p:nvPr/>
        </p:nvSpPr>
        <p:spPr>
          <a:xfrm>
            <a:off x="388938" y="493713"/>
            <a:ext cx="3403600"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网络爬虫开发语言—Python</a:t>
            </a:r>
            <a:endParaRPr lang="zh-CN" altLang="zh-CN" sz="2000" b="1">
              <a:solidFill>
                <a:schemeClr val="accent1"/>
              </a:solidFill>
              <a:latin typeface="微软雅黑" panose="020B0503020204020204" charset="-122"/>
              <a:ea typeface="微软雅黑" panose="020B0503020204020204" charset="-122"/>
            </a:endParaRPr>
          </a:p>
        </p:txBody>
      </p:sp>
      <p:sp>
        <p:nvSpPr>
          <p:cNvPr id="33794" name="文本框 2"/>
          <p:cNvSpPr txBox="1"/>
          <p:nvPr/>
        </p:nvSpPr>
        <p:spPr>
          <a:xfrm>
            <a:off x="695325" y="930275"/>
            <a:ext cx="7753350" cy="1168400"/>
          </a:xfrm>
          <a:prstGeom prst="rect">
            <a:avLst/>
          </a:prstGeom>
          <a:noFill/>
          <a:ln w="9525">
            <a:noFill/>
          </a:ln>
        </p:spPr>
        <p:txBody>
          <a:bodyPr wrap="square" anchor="t">
            <a:spAutoFit/>
          </a:bodyPr>
          <a:p>
            <a:r>
              <a:rPr lang="zh-CN" altLang="en-US" sz="1400">
                <a:latin typeface="宋体" panose="02010600030101010101" pitchFamily="2" charset="-122"/>
                <a:ea typeface="宋体" panose="02010600030101010101" pitchFamily="2" charset="-122"/>
              </a:rPr>
              <a:t>科学常用的 Python 发行版本—Anaconda</a:t>
            </a:r>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下载地址： </a:t>
            </a:r>
            <a:r>
              <a:rPr lang="zh-CN" altLang="en-US" sz="1400">
                <a:latin typeface="宋体" panose="02010600030101010101" pitchFamily="2" charset="-122"/>
                <a:ea typeface="宋体" panose="02010600030101010101" pitchFamily="2" charset="-122"/>
                <a:hlinkClick r:id="rId1" action="ppaction://hlinkfile"/>
              </a:rPr>
              <a:t>https://www.anaconda.com/distribution/</a:t>
            </a:r>
            <a:endParaRPr lang="zh-CN" altLang="en-US" sz="1400">
              <a:latin typeface="宋体" panose="02010600030101010101" pitchFamily="2" charset="-122"/>
              <a:ea typeface="宋体" panose="02010600030101010101" pitchFamily="2" charset="-122"/>
              <a:hlinkClick r:id="rId1" action="ppaction://hlinkfile"/>
            </a:endParaRPr>
          </a:p>
          <a:p>
            <a:endParaRPr lang="zh-CN" altLang="en-US" sz="1400">
              <a:latin typeface="宋体" panose="02010600030101010101" pitchFamily="2" charset="-122"/>
              <a:ea typeface="宋体" panose="02010600030101010101" pitchFamily="2" charset="-122"/>
              <a:hlinkClick r:id="rId1" action="ppaction://hlinkfile"/>
            </a:endParaRPr>
          </a:p>
          <a:p>
            <a:r>
              <a:rPr lang="zh-CN" altLang="en-US" sz="1400">
                <a:latin typeface="宋体" panose="02010600030101010101" pitchFamily="2" charset="-122"/>
                <a:ea typeface="宋体" panose="02010600030101010101" pitchFamily="2" charset="-122"/>
              </a:rPr>
              <a:t>Requests是爬虫中常用的库</a:t>
            </a:r>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安装方法，只需要在cmd命令下输入： pip install requests</a:t>
            </a:r>
            <a:endParaRPr lang="zh-CN" altLang="en-US" sz="1400">
              <a:latin typeface="宋体" panose="02010600030101010101" pitchFamily="2" charset="-122"/>
              <a:ea typeface="宋体" panose="02010600030101010101" pitchFamily="2" charset="-122"/>
            </a:endParaRPr>
          </a:p>
        </p:txBody>
      </p:sp>
      <p:pic>
        <p:nvPicPr>
          <p:cNvPr id="33795" name="图片 1"/>
          <p:cNvPicPr>
            <a:picLocks noChangeAspect="1"/>
          </p:cNvPicPr>
          <p:nvPr/>
        </p:nvPicPr>
        <p:blipFill>
          <a:blip r:embed="rId2"/>
          <a:stretch>
            <a:fillRect/>
          </a:stretch>
        </p:blipFill>
        <p:spPr>
          <a:xfrm>
            <a:off x="695325" y="2098675"/>
            <a:ext cx="7270750" cy="25717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矩形 2"/>
          <p:cNvSpPr/>
          <p:nvPr/>
        </p:nvSpPr>
        <p:spPr>
          <a:xfrm>
            <a:off x="388938" y="493713"/>
            <a:ext cx="19605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新冠肺炎数据源</a:t>
            </a:r>
            <a:endParaRPr lang="zh-CN" altLang="zh-CN" sz="2000" b="1">
              <a:solidFill>
                <a:schemeClr val="accent1"/>
              </a:solidFill>
              <a:latin typeface="微软雅黑" panose="020B0503020204020204" charset="-122"/>
              <a:ea typeface="微软雅黑" panose="020B0503020204020204" charset="-122"/>
            </a:endParaRPr>
          </a:p>
        </p:txBody>
      </p:sp>
      <p:sp>
        <p:nvSpPr>
          <p:cNvPr id="34818" name="文本框 2"/>
          <p:cNvSpPr txBox="1"/>
          <p:nvPr/>
        </p:nvSpPr>
        <p:spPr>
          <a:xfrm>
            <a:off x="695325" y="1019175"/>
            <a:ext cx="7753350" cy="2460625"/>
          </a:xfrm>
          <a:prstGeom prst="rect">
            <a:avLst/>
          </a:prstGeom>
          <a:noFill/>
          <a:ln w="9525">
            <a:noFill/>
          </a:ln>
        </p:spPr>
        <p:txBody>
          <a:bodyPr wrap="square" anchor="t">
            <a:spAutoFit/>
          </a:bodyPr>
          <a:p>
            <a:r>
              <a:rPr lang="zh-CN" altLang="en-US" sz="1400">
                <a:latin typeface="宋体" panose="02010600030101010101" pitchFamily="2" charset="-122"/>
                <a:ea typeface="宋体" panose="02010600030101010101" pitchFamily="2" charset="-122"/>
              </a:rPr>
              <a:t>我们考虑将新闻媒体的播报平台作为数据源，以网易的疫情播报平台为例。</a:t>
            </a:r>
            <a:endParaRPr lang="zh-CN" altLang="en-US" sz="1400">
              <a:latin typeface="宋体" panose="02010600030101010101" pitchFamily="2" charset="-122"/>
              <a:ea typeface="宋体" panose="02010600030101010101" pitchFamily="2" charset="-122"/>
            </a:endParaRPr>
          </a:p>
          <a:p>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我们基于网易的实时播报平台寻找数据，由于它是一个实时的动态平台，因此数据一般在Network标签下可以找到，以Chrome浏览器为例展示寻找数据步骤：</a:t>
            </a:r>
            <a:endParaRPr lang="zh-CN" altLang="en-US" sz="1400">
              <a:latin typeface="宋体" panose="02010600030101010101" pitchFamily="2" charset="-122"/>
              <a:ea typeface="宋体" panose="02010600030101010101" pitchFamily="2" charset="-122"/>
            </a:endParaRPr>
          </a:p>
          <a:p>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访问网易实时疫情播报平台(https://wp.m.163.com/163/page/news/virus_report/index.html?_nw_=1&amp;_anw_=1)</a:t>
            </a:r>
            <a:endParaRPr lang="zh-CN" altLang="en-US" sz="1400">
              <a:latin typeface="宋体" panose="02010600030101010101" pitchFamily="2" charset="-122"/>
              <a:ea typeface="宋体" panose="02010600030101010101" pitchFamily="2" charset="-122"/>
            </a:endParaRPr>
          </a:p>
          <a:p>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在页面任意位置右键点击检查</a:t>
            </a:r>
            <a:endParaRPr lang="zh-CN" altLang="en-US" sz="1400">
              <a:latin typeface="宋体" panose="02010600030101010101" pitchFamily="2" charset="-122"/>
              <a:ea typeface="宋体" panose="02010600030101010101" pitchFamily="2" charset="-122"/>
            </a:endParaRPr>
          </a:p>
          <a:p>
            <a:endParaRPr lang="zh-CN" altLang="en-US"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进入Network标签下的XHR，此时可能会提示刷新，按下“Ctrl+R”即可</a:t>
            </a:r>
            <a:endParaRPr lang="zh-CN" altLang="en-US" sz="140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矩形 2"/>
          <p:cNvSpPr/>
          <p:nvPr/>
        </p:nvSpPr>
        <p:spPr>
          <a:xfrm>
            <a:off x="388938" y="493713"/>
            <a:ext cx="1960562" cy="398462"/>
          </a:xfrm>
          <a:prstGeom prst="rect">
            <a:avLst/>
          </a:prstGeom>
          <a:noFill/>
          <a:ln w="9525">
            <a:noFill/>
          </a:ln>
        </p:spPr>
        <p:txBody>
          <a:bodyPr wrap="none" anchor="t">
            <a:spAutoFit/>
          </a:bodyPr>
          <a:p>
            <a:r>
              <a:rPr lang="zh-CN" altLang="zh-CN" sz="2000" b="1">
                <a:solidFill>
                  <a:schemeClr val="accent1"/>
                </a:solidFill>
                <a:latin typeface="微软雅黑" panose="020B0503020204020204" charset="-122"/>
                <a:ea typeface="微软雅黑" panose="020B0503020204020204" charset="-122"/>
              </a:rPr>
              <a:t>新冠肺炎数据源</a:t>
            </a:r>
            <a:endParaRPr lang="zh-CN" altLang="zh-CN" sz="2000" b="1">
              <a:solidFill>
                <a:schemeClr val="accent1"/>
              </a:solidFill>
              <a:latin typeface="微软雅黑" panose="020B0503020204020204" charset="-122"/>
              <a:ea typeface="微软雅黑" panose="020B0503020204020204" charset="-122"/>
            </a:endParaRPr>
          </a:p>
        </p:txBody>
      </p:sp>
      <p:pic>
        <p:nvPicPr>
          <p:cNvPr id="35842" name="图片 1"/>
          <p:cNvPicPr>
            <a:picLocks noChangeAspect="1"/>
          </p:cNvPicPr>
          <p:nvPr/>
        </p:nvPicPr>
        <p:blipFill>
          <a:blip r:embed="rId1"/>
          <a:stretch>
            <a:fillRect/>
          </a:stretch>
        </p:blipFill>
        <p:spPr>
          <a:xfrm>
            <a:off x="742950" y="989013"/>
            <a:ext cx="7847013" cy="3163887"/>
          </a:xfrm>
          <a:prstGeom prst="rect">
            <a:avLst/>
          </a:prstGeom>
          <a:noFill/>
          <a:ln w="9525">
            <a:noFill/>
          </a:ln>
        </p:spPr>
      </p:pic>
      <p:sp>
        <p:nvSpPr>
          <p:cNvPr id="35843" name="文本框 3"/>
          <p:cNvSpPr txBox="1"/>
          <p:nvPr/>
        </p:nvSpPr>
        <p:spPr>
          <a:xfrm>
            <a:off x="892175" y="4343400"/>
            <a:ext cx="7546975" cy="306388"/>
          </a:xfrm>
          <a:prstGeom prst="rect">
            <a:avLst/>
          </a:prstGeom>
          <a:noFill/>
          <a:ln w="9525">
            <a:noFill/>
          </a:ln>
        </p:spPr>
        <p:txBody>
          <a:bodyPr wrap="square" anchor="t">
            <a:spAutoFit/>
          </a:bodyPr>
          <a:p>
            <a:r>
              <a:rPr lang="zh-CN" altLang="en-US" sz="1400">
                <a:latin typeface="宋体" panose="02010600030101010101" pitchFamily="2" charset="-122"/>
                <a:ea typeface="宋体" panose="02010600030101010101" pitchFamily="2" charset="-122"/>
              </a:rPr>
              <a:t>在网页的检查页面内，左下角红框所示的部分是我们找到的数据源，基于这些地址进行爬取</a:t>
            </a:r>
            <a:endParaRPr lang="zh-CN" altLang="en-US" sz="140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544,&quot;width&quot;:15816}"/>
</p:tagLst>
</file>

<file path=ppt/theme/theme1.xml><?xml version="1.0" encoding="utf-8"?>
<a:theme xmlns:a="http://schemas.openxmlformats.org/drawingml/2006/main" name="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1541</Words>
  <Application>WPS 演示</Application>
  <PresentationFormat>全屏显示(16:9)</PresentationFormat>
  <Paragraphs>136</Paragraphs>
  <Slides>40</Slides>
  <Notes>0</Notes>
  <HiddenSlides>0</HiddenSlides>
  <MMClips>0</MMClips>
  <ScaleCrop>false</ScaleCrop>
  <HeadingPairs>
    <vt:vector size="6" baseType="variant">
      <vt:variant>
        <vt:lpstr>已用的字体</vt:lpstr>
      </vt:variant>
      <vt:variant>
        <vt:i4>29</vt:i4>
      </vt:variant>
      <vt:variant>
        <vt:lpstr>主题</vt:lpstr>
      </vt:variant>
      <vt:variant>
        <vt:i4>5</vt:i4>
      </vt:variant>
      <vt:variant>
        <vt:lpstr>幻灯片标题</vt:lpstr>
      </vt:variant>
      <vt:variant>
        <vt:i4>40</vt:i4>
      </vt:variant>
    </vt:vector>
  </HeadingPairs>
  <TitlesOfParts>
    <vt:vector size="74" baseType="lpstr">
      <vt:lpstr>Arial</vt:lpstr>
      <vt:lpstr>宋体</vt:lpstr>
      <vt:lpstr>Wingdings</vt:lpstr>
      <vt:lpstr>Calibri Light</vt:lpstr>
      <vt:lpstr>微软雅黑</vt:lpstr>
      <vt:lpstr>Gill Sans</vt:lpstr>
      <vt:lpstr>Segoe Print</vt:lpstr>
      <vt:lpstr>Gill Sans MT</vt:lpstr>
      <vt:lpstr>Calibri</vt:lpstr>
      <vt:lpstr>Times New Roman</vt:lpstr>
      <vt:lpstr>Arial</vt:lpstr>
      <vt:lpstr>Arial Unicode MS</vt:lpstr>
      <vt:lpstr>Calibri Light</vt:lpstr>
      <vt:lpstr>华文琥珀</vt:lpstr>
      <vt:lpstr>华文细黑</vt:lpstr>
      <vt:lpstr>黑体</vt:lpstr>
      <vt:lpstr>华文隶书</vt:lpstr>
      <vt:lpstr>华文行楷</vt:lpstr>
      <vt:lpstr>幼圆</vt:lpstr>
      <vt:lpstr>微软雅黑 Light</vt:lpstr>
      <vt:lpstr>方正舒体</vt:lpstr>
      <vt:lpstr>楷体</vt:lpstr>
      <vt:lpstr>Adobe 宋体 Std L</vt:lpstr>
      <vt:lpstr>Kozuka Gothic Pr6N B</vt:lpstr>
      <vt:lpstr>Yu Gothic</vt:lpstr>
      <vt:lpstr>Adobe Gothic Std B</vt:lpstr>
      <vt:lpstr>Kozuka Gothic Pr6N EL</vt:lpstr>
      <vt:lpstr>Adobe 楷体 Std R</vt:lpstr>
      <vt:lpstr>Adobe 黑体 Std R</vt:lpstr>
      <vt:lpstr>第一PPT，www.1ppt.com</vt:lpstr>
      <vt:lpstr>1_第一PPT，www.1ppt.com</vt:lpstr>
      <vt:lpstr>2_第一PPT，www.1ppt.com</vt:lpstr>
      <vt:lpstr>3_第一PPT，www.1ppt.com</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第一PPT</dc:creator>
  <cp:keywords>www.1ppt.com</cp:keywords>
  <dc:description>www.1ppt.com</dc:description>
  <cp:lastModifiedBy>龙泫星</cp:lastModifiedBy>
  <cp:revision>104</cp:revision>
  <dcterms:created xsi:type="dcterms:W3CDTF">2017-10-30T02:36:00Z</dcterms:created>
  <dcterms:modified xsi:type="dcterms:W3CDTF">2020-12-07T04:12:26Z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