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63" r:id="rId18"/>
    <p:sldId id="265" r:id="rId19"/>
    <p:sldId id="295" r:id="rId20"/>
    <p:sldId id="305" r:id="rId21"/>
    <p:sldId id="306" r:id="rId22"/>
    <p:sldId id="307" r:id="rId23"/>
    <p:sldId id="308" r:id="rId24"/>
    <p:sldId id="269" r:id="rId25"/>
    <p:sldId id="274" r:id="rId26"/>
    <p:sldId id="275" r:id="rId27"/>
    <p:sldId id="276" r:id="rId28"/>
    <p:sldId id="296" r:id="rId29"/>
    <p:sldId id="297" r:id="rId30"/>
    <p:sldId id="281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396" y="-1758"/>
      </p:cViewPr>
      <p:guideLst>
        <p:guide orient="horz" pos="2160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2527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3970" y="237490"/>
            <a:ext cx="3859530" cy="1788160"/>
          </a:xfrm>
          <a:custGeom>
            <a:avLst/>
            <a:gdLst>
              <a:gd name="connsiteX0" fmla="*/ 0 w 6078"/>
              <a:gd name="connsiteY0" fmla="*/ 0 h 2816"/>
              <a:gd name="connsiteX1" fmla="*/ 6078 w 6078"/>
              <a:gd name="connsiteY1" fmla="*/ 0 h 2816"/>
              <a:gd name="connsiteX2" fmla="*/ 3195 w 6078"/>
              <a:gd name="connsiteY2" fmla="*/ 2794 h 2816"/>
              <a:gd name="connsiteX3" fmla="*/ 0 w 6078"/>
              <a:gd name="connsiteY3" fmla="*/ 2816 h 2816"/>
              <a:gd name="connsiteX4" fmla="*/ 0 w 6078"/>
              <a:gd name="connsiteY4" fmla="*/ 0 h 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8" h="2816">
                <a:moveTo>
                  <a:pt x="0" y="0"/>
                </a:moveTo>
                <a:lnTo>
                  <a:pt x="6078" y="0"/>
                </a:lnTo>
                <a:lnTo>
                  <a:pt x="3195" y="2794"/>
                </a:lnTo>
                <a:lnTo>
                  <a:pt x="0" y="2816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flipH="1">
            <a:off x="3533140" y="-3175"/>
            <a:ext cx="8672195" cy="4165600"/>
          </a:xfrm>
          <a:custGeom>
            <a:avLst/>
            <a:gdLst>
              <a:gd name="connsiteX0" fmla="*/ 14 w 13657"/>
              <a:gd name="connsiteY0" fmla="*/ 20 h 6560"/>
              <a:gd name="connsiteX1" fmla="*/ 7241 w 13657"/>
              <a:gd name="connsiteY1" fmla="*/ 0 h 6560"/>
              <a:gd name="connsiteX2" fmla="*/ 13657 w 13657"/>
              <a:gd name="connsiteY2" fmla="*/ 6503 h 6560"/>
              <a:gd name="connsiteX3" fmla="*/ 0 w 13657"/>
              <a:gd name="connsiteY3" fmla="*/ 6560 h 6560"/>
              <a:gd name="connsiteX4" fmla="*/ 14 w 13657"/>
              <a:gd name="connsiteY4" fmla="*/ 20 h 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7" h="6560">
                <a:moveTo>
                  <a:pt x="14" y="20"/>
                </a:moveTo>
                <a:lnTo>
                  <a:pt x="7241" y="0"/>
                </a:lnTo>
                <a:lnTo>
                  <a:pt x="13657" y="6503"/>
                </a:lnTo>
                <a:lnTo>
                  <a:pt x="0" y="6560"/>
                </a:lnTo>
                <a:lnTo>
                  <a:pt x="14" y="2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185035" y="245110"/>
            <a:ext cx="3889375" cy="39173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67665" y="3098165"/>
            <a:ext cx="2087245" cy="212788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33140" y="4277995"/>
            <a:ext cx="8315960" cy="10280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4800" b="1" dirty="0">
                <a:solidFill>
                  <a:srgbClr val="6565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降维（取其精华，去其糟粕）</a:t>
            </a:r>
            <a:endParaRPr lang="zh-CN" sz="4800" b="1" dirty="0">
              <a:solidFill>
                <a:srgbClr val="6565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 flipH="1">
            <a:off x="3651250" y="5398135"/>
            <a:ext cx="5962015" cy="276860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1800" b="0" dirty="0" err="1">
                <a:solidFill>
                  <a:srgbClr val="656565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rPr>
              <a:t>汇报人：罗思吟</a:t>
            </a:r>
            <a:endParaRPr lang="zh-CN" sz="1800" b="0" dirty="0">
              <a:solidFill>
                <a:srgbClr val="656565"/>
              </a:solidFill>
              <a:effectLst/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 flipH="1">
            <a:off x="3533140" y="-3175"/>
            <a:ext cx="8672195" cy="4165600"/>
          </a:xfrm>
          <a:custGeom>
            <a:avLst/>
            <a:gdLst>
              <a:gd name="connsiteX0" fmla="*/ 14 w 13657"/>
              <a:gd name="connsiteY0" fmla="*/ 20 h 6560"/>
              <a:gd name="connsiteX1" fmla="*/ 7241 w 13657"/>
              <a:gd name="connsiteY1" fmla="*/ 0 h 6560"/>
              <a:gd name="connsiteX2" fmla="*/ 13657 w 13657"/>
              <a:gd name="connsiteY2" fmla="*/ 6503 h 6560"/>
              <a:gd name="connsiteX3" fmla="*/ 0 w 13657"/>
              <a:gd name="connsiteY3" fmla="*/ 6560 h 6560"/>
              <a:gd name="connsiteX4" fmla="*/ 14 w 13657"/>
              <a:gd name="connsiteY4" fmla="*/ 20 h 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7" h="6560">
                <a:moveTo>
                  <a:pt x="14" y="20"/>
                </a:moveTo>
                <a:lnTo>
                  <a:pt x="7241" y="0"/>
                </a:lnTo>
                <a:lnTo>
                  <a:pt x="13657" y="6503"/>
                </a:lnTo>
                <a:lnTo>
                  <a:pt x="0" y="6560"/>
                </a:lnTo>
                <a:lnTo>
                  <a:pt x="14" y="20"/>
                </a:lnTo>
                <a:close/>
              </a:path>
            </a:pathLst>
          </a:custGeom>
          <a:solidFill>
            <a:srgbClr val="40404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278193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优化目标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IEA@YI%8ET3MHU52(ZH8%[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895" y="812800"/>
            <a:ext cx="9808210" cy="523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278193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模型求解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IWQTTL1L1{`JGGY8AQ_02T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655" y="1052195"/>
            <a:ext cx="10062845" cy="4902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278193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模型求解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(GPQWC_FDF6DEECNI`0G{`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865" y="1442085"/>
            <a:ext cx="9923780" cy="2960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278193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模型求解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DS`9WS%9){]N`]L]RG{P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977900"/>
            <a:ext cx="10637520" cy="503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2954020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方差比例与数据重构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GFO(59]TZ2{OHQK8_Y9XA5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1131570"/>
            <a:ext cx="10951210" cy="4554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2954020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图像重构应用实例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)92}~9Z[}DMO4[AHS}Y2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1085850"/>
            <a:ext cx="11005185" cy="532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2869565" y="1980565"/>
            <a:ext cx="2158365" cy="2158365"/>
          </a:xfrm>
          <a:prstGeom prst="diamond">
            <a:avLst/>
          </a:prstGeom>
          <a:noFill/>
          <a:ln w="444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2371725" y="1980565"/>
            <a:ext cx="2158365" cy="2158365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35245" y="2790825"/>
            <a:ext cx="4964430" cy="805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自编码器介绍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1640" y="2406015"/>
            <a:ext cx="1805940" cy="1137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02</a:t>
            </a:r>
            <a:endParaRPr lang="en-US" altLang="zh-CN" sz="5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3597910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自编码器（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AutoEncoder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）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X`8$48E9[0%[B$`ITLB7M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222375"/>
            <a:ext cx="11023600" cy="43313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3597910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深层自编码器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SRE0{P(M9F91Y@5%9VD05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0" y="1254125"/>
            <a:ext cx="11189970" cy="43700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404431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自编码器：深度网络预训练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3NG$KG]P$RGQU74Q8AUQ`(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857250"/>
            <a:ext cx="11129645" cy="5246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flipV="1">
            <a:off x="4724400" y="1393190"/>
            <a:ext cx="2455545" cy="13271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043045" y="1370965"/>
            <a:ext cx="3818255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4151630" y="652145"/>
            <a:ext cx="3488690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目 录 </a:t>
            </a:r>
            <a:endParaRPr lang="zh-CN" altLang="en-US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CONTENTS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9690" y="3003550"/>
            <a:ext cx="610235" cy="610235"/>
          </a:xfrm>
          <a:prstGeom prst="rect">
            <a:avLst/>
          </a:prstGeom>
          <a:noFill/>
          <a:ln w="22225">
            <a:solidFill>
              <a:srgbClr val="40404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01420" y="2903220"/>
            <a:ext cx="581660" cy="553720"/>
          </a:xfrm>
          <a:prstGeom prst="rect">
            <a:avLst/>
          </a:prstGeom>
          <a:solidFill>
            <a:srgbClr val="40404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05230" y="2791460"/>
            <a:ext cx="685800" cy="6629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01</a:t>
            </a:r>
            <a:endParaRPr lang="en-US" altLang="zh-CN" sz="30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9790" y="2868930"/>
            <a:ext cx="4964430" cy="80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PCA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基本原理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95400" y="4664075"/>
            <a:ext cx="610235" cy="610235"/>
          </a:xfrm>
          <a:prstGeom prst="rect">
            <a:avLst/>
          </a:prstGeom>
          <a:noFill/>
          <a:ln w="22225">
            <a:solidFill>
              <a:srgbClr val="40404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67130" y="4563745"/>
            <a:ext cx="581660" cy="553720"/>
          </a:xfrm>
          <a:prstGeom prst="rect">
            <a:avLst/>
          </a:prstGeom>
          <a:solidFill>
            <a:srgbClr val="40404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170940" y="4451985"/>
            <a:ext cx="685800" cy="6629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02</a:t>
            </a:r>
            <a:endParaRPr lang="en-US" altLang="zh-CN" sz="30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95500" y="4538980"/>
            <a:ext cx="4964430" cy="80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/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自编码器介绍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7650" y="2989580"/>
            <a:ext cx="610235" cy="610235"/>
          </a:xfrm>
          <a:prstGeom prst="rect">
            <a:avLst/>
          </a:prstGeom>
          <a:noFill/>
          <a:ln w="22225">
            <a:solidFill>
              <a:srgbClr val="40404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469380" y="2889250"/>
            <a:ext cx="581660" cy="553720"/>
          </a:xfrm>
          <a:prstGeom prst="rect">
            <a:avLst/>
          </a:prstGeom>
          <a:solidFill>
            <a:srgbClr val="40404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473190" y="2777490"/>
            <a:ext cx="685800" cy="6629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03</a:t>
            </a:r>
            <a:endParaRPr lang="en-US" altLang="zh-CN" sz="30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26325" y="2826385"/>
            <a:ext cx="4964430" cy="80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Python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常用降维实践工具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63360" y="4650105"/>
            <a:ext cx="610235" cy="610235"/>
          </a:xfrm>
          <a:prstGeom prst="rect">
            <a:avLst/>
          </a:prstGeom>
          <a:noFill/>
          <a:ln w="22225">
            <a:solidFill>
              <a:srgbClr val="40404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435090" y="4549775"/>
            <a:ext cx="581660" cy="553720"/>
          </a:xfrm>
          <a:prstGeom prst="rect">
            <a:avLst/>
          </a:prstGeom>
          <a:solidFill>
            <a:srgbClr val="40404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38900" y="4438015"/>
            <a:ext cx="685800" cy="6629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04</a:t>
            </a:r>
            <a:endParaRPr lang="en-US" altLang="zh-CN" sz="30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392035" y="4505960"/>
            <a:ext cx="4964430" cy="80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Python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降维实践案例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 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3597910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Deep Patient 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整体框架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" y="923925"/>
            <a:ext cx="4587240" cy="5394960"/>
          </a:xfrm>
          <a:prstGeom prst="rect">
            <a:avLst/>
          </a:prstGeom>
        </p:spPr>
      </p:pic>
      <p:pic>
        <p:nvPicPr>
          <p:cNvPr id="6" name="图片 5" descr="%OMOG68O17)CAA()0%%P8K4"/>
          <p:cNvPicPr>
            <a:picLocks noChangeAspect="1"/>
          </p:cNvPicPr>
          <p:nvPr/>
        </p:nvPicPr>
        <p:blipFill>
          <a:blip r:embed="rId2"/>
          <a:srcRect t="1324"/>
          <a:stretch>
            <a:fillRect/>
          </a:stretch>
        </p:blipFill>
        <p:spPr>
          <a:xfrm>
            <a:off x="6227445" y="668655"/>
            <a:ext cx="4286250" cy="60598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467296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Deep Patient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特征学习深度网络结构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" y="773430"/>
            <a:ext cx="11311890" cy="60128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3597910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Deep Patient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效果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1@V_XB@I$NFODDBEH(}67X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" y="1766570"/>
            <a:ext cx="11946890" cy="39731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2869565" y="1980565"/>
            <a:ext cx="2158365" cy="2158365"/>
          </a:xfrm>
          <a:prstGeom prst="diamond">
            <a:avLst/>
          </a:prstGeom>
          <a:noFill/>
          <a:ln w="444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2371725" y="1980565"/>
            <a:ext cx="2158365" cy="2158365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26355" y="2590165"/>
            <a:ext cx="5217795" cy="98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Python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常用降维实践工具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1640" y="2406015"/>
            <a:ext cx="1805940" cy="1137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03</a:t>
            </a:r>
            <a:endParaRPr lang="en-US" altLang="zh-CN" sz="5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347027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Python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常用降维实践工具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0AS78RZLEK(L1_E7]9]@KB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747395"/>
            <a:ext cx="10428605" cy="57975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2869565" y="1980565"/>
            <a:ext cx="2158365" cy="2158365"/>
          </a:xfrm>
          <a:prstGeom prst="diamond">
            <a:avLst/>
          </a:prstGeom>
          <a:noFill/>
          <a:ln w="444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2371725" y="1980565"/>
            <a:ext cx="2158365" cy="2158365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26355" y="2599690"/>
            <a:ext cx="4964430" cy="98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Python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降维实践案例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  <a:sym typeface="+mn-ea"/>
              </a:rPr>
              <a:t> 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1640" y="2406015"/>
            <a:ext cx="1805940" cy="1137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04</a:t>
            </a:r>
            <a:endParaRPr lang="en-US" altLang="zh-CN" sz="5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8674100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实践案例：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Python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降维实践在特征脸、图像重构中的应用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3429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$PQ0AQ%8N(YM)E4V}]$V)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621790"/>
            <a:ext cx="5807075" cy="2534920"/>
          </a:xfrm>
          <a:prstGeom prst="rect">
            <a:avLst/>
          </a:prstGeom>
        </p:spPr>
      </p:pic>
      <p:pic>
        <p:nvPicPr>
          <p:cNvPr id="7" name="图片 6" descr="}~D4KW3{5@}WQG37E0GKQJ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55" y="1668780"/>
            <a:ext cx="4959985" cy="2440940"/>
          </a:xfrm>
          <a:prstGeom prst="rect">
            <a:avLst/>
          </a:prstGeom>
        </p:spPr>
      </p:pic>
      <p:pic>
        <p:nvPicPr>
          <p:cNvPr id="11" name="图片 10" descr="BMYLBZ4JBERJ4}$MUH4L{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40" y="4328160"/>
            <a:ext cx="4830445" cy="7893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2869565" y="1980565"/>
            <a:ext cx="2158365" cy="2158365"/>
          </a:xfrm>
          <a:prstGeom prst="diamond">
            <a:avLst/>
          </a:prstGeom>
          <a:noFill/>
          <a:ln w="444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2371725" y="1980565"/>
            <a:ext cx="2158365" cy="2158365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26355" y="2599690"/>
            <a:ext cx="4964430" cy="98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总结</a:t>
            </a:r>
            <a:endParaRPr 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1640" y="2406015"/>
            <a:ext cx="1805940" cy="11480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05</a:t>
            </a:r>
            <a:endParaRPr lang="en-US" altLang="zh-CN" sz="5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987425" y="98425"/>
            <a:ext cx="1463040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总结</a:t>
            </a:r>
            <a:endParaRPr lang="zh-CN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3429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rcRect l="4781" t="2462" r="10176"/>
          <a:stretch>
            <a:fillRect/>
          </a:stretch>
        </p:blipFill>
        <p:spPr>
          <a:xfrm>
            <a:off x="482600" y="634365"/>
            <a:ext cx="10654665" cy="61309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3970" y="237490"/>
            <a:ext cx="3859530" cy="1788160"/>
          </a:xfrm>
          <a:custGeom>
            <a:avLst/>
            <a:gdLst>
              <a:gd name="connsiteX0" fmla="*/ 0 w 6078"/>
              <a:gd name="connsiteY0" fmla="*/ 0 h 2816"/>
              <a:gd name="connsiteX1" fmla="*/ 6078 w 6078"/>
              <a:gd name="connsiteY1" fmla="*/ 0 h 2816"/>
              <a:gd name="connsiteX2" fmla="*/ 3195 w 6078"/>
              <a:gd name="connsiteY2" fmla="*/ 2794 h 2816"/>
              <a:gd name="connsiteX3" fmla="*/ 0 w 6078"/>
              <a:gd name="connsiteY3" fmla="*/ 2816 h 2816"/>
              <a:gd name="connsiteX4" fmla="*/ 0 w 6078"/>
              <a:gd name="connsiteY4" fmla="*/ 0 h 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8" h="2816">
                <a:moveTo>
                  <a:pt x="0" y="0"/>
                </a:moveTo>
                <a:lnTo>
                  <a:pt x="6078" y="0"/>
                </a:lnTo>
                <a:lnTo>
                  <a:pt x="3195" y="2794"/>
                </a:lnTo>
                <a:lnTo>
                  <a:pt x="0" y="2816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flipH="1">
            <a:off x="3533140" y="-3175"/>
            <a:ext cx="8672195" cy="4165600"/>
          </a:xfrm>
          <a:custGeom>
            <a:avLst/>
            <a:gdLst>
              <a:gd name="connsiteX0" fmla="*/ 14 w 13657"/>
              <a:gd name="connsiteY0" fmla="*/ 20 h 6560"/>
              <a:gd name="connsiteX1" fmla="*/ 7241 w 13657"/>
              <a:gd name="connsiteY1" fmla="*/ 0 h 6560"/>
              <a:gd name="connsiteX2" fmla="*/ 13657 w 13657"/>
              <a:gd name="connsiteY2" fmla="*/ 6503 h 6560"/>
              <a:gd name="connsiteX3" fmla="*/ 0 w 13657"/>
              <a:gd name="connsiteY3" fmla="*/ 6560 h 6560"/>
              <a:gd name="connsiteX4" fmla="*/ 14 w 13657"/>
              <a:gd name="connsiteY4" fmla="*/ 20 h 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7" h="6560">
                <a:moveTo>
                  <a:pt x="14" y="20"/>
                </a:moveTo>
                <a:lnTo>
                  <a:pt x="7241" y="0"/>
                </a:lnTo>
                <a:lnTo>
                  <a:pt x="13657" y="6503"/>
                </a:lnTo>
                <a:lnTo>
                  <a:pt x="0" y="6560"/>
                </a:lnTo>
                <a:lnTo>
                  <a:pt x="14" y="2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185035" y="245110"/>
            <a:ext cx="3889375" cy="39173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67665" y="3098165"/>
            <a:ext cx="2087245" cy="212788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33140" y="4220845"/>
            <a:ext cx="7000240" cy="11495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5400" dirty="0">
                <a:solidFill>
                  <a:srgbClr val="656565"/>
                </a:solidFill>
                <a:latin typeface="黑体" panose="02010609060101010101" charset="-122"/>
                <a:ea typeface="黑体" panose="02010609060101010101" charset="-122"/>
              </a:rPr>
              <a:t>感</a:t>
            </a:r>
            <a:r>
              <a:rPr lang="zh-CN" altLang="en-US" sz="5400" dirty="0" smtClean="0">
                <a:solidFill>
                  <a:srgbClr val="656565"/>
                </a:solidFill>
                <a:latin typeface="黑体" panose="02010609060101010101" charset="-122"/>
                <a:ea typeface="黑体" panose="02010609060101010101" charset="-122"/>
              </a:rPr>
              <a:t>谢观看！</a:t>
            </a:r>
            <a:endParaRPr lang="zh-CN" altLang="en-US" sz="5400" dirty="0">
              <a:solidFill>
                <a:srgbClr val="656565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flipH="1">
            <a:off x="3533140" y="-3175"/>
            <a:ext cx="8672195" cy="4165600"/>
          </a:xfrm>
          <a:custGeom>
            <a:avLst/>
            <a:gdLst>
              <a:gd name="connsiteX0" fmla="*/ 14 w 13657"/>
              <a:gd name="connsiteY0" fmla="*/ 20 h 6560"/>
              <a:gd name="connsiteX1" fmla="*/ 7241 w 13657"/>
              <a:gd name="connsiteY1" fmla="*/ 0 h 6560"/>
              <a:gd name="connsiteX2" fmla="*/ 13657 w 13657"/>
              <a:gd name="connsiteY2" fmla="*/ 6503 h 6560"/>
              <a:gd name="connsiteX3" fmla="*/ 0 w 13657"/>
              <a:gd name="connsiteY3" fmla="*/ 6560 h 6560"/>
              <a:gd name="connsiteX4" fmla="*/ 14 w 13657"/>
              <a:gd name="connsiteY4" fmla="*/ 20 h 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7" h="6560">
                <a:moveTo>
                  <a:pt x="14" y="20"/>
                </a:moveTo>
                <a:lnTo>
                  <a:pt x="7241" y="0"/>
                </a:lnTo>
                <a:lnTo>
                  <a:pt x="13657" y="6503"/>
                </a:lnTo>
                <a:lnTo>
                  <a:pt x="0" y="6560"/>
                </a:lnTo>
                <a:lnTo>
                  <a:pt x="14" y="20"/>
                </a:lnTo>
                <a:close/>
              </a:path>
            </a:pathLst>
          </a:custGeom>
          <a:solidFill>
            <a:srgbClr val="4040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2869565" y="1980565"/>
            <a:ext cx="2158365" cy="2158365"/>
          </a:xfrm>
          <a:prstGeom prst="diamond">
            <a:avLst/>
          </a:prstGeom>
          <a:noFill/>
          <a:ln w="444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2371725" y="1980565"/>
            <a:ext cx="2158365" cy="2158365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26355" y="2552065"/>
            <a:ext cx="4964430" cy="98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PCA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基本原理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1640" y="2406015"/>
            <a:ext cx="1805940" cy="1137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01</a:t>
            </a:r>
            <a:endParaRPr lang="en-US" altLang="zh-CN" sz="5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278193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特征值分解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 descr="T8@J)}ZW$(VL%ESKH51O7_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70" y="1728470"/>
            <a:ext cx="10915015" cy="2701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278193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特征值分解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%XSWFOHZ3YNMH)X}@{QU(~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565" y="923925"/>
            <a:ext cx="10067925" cy="5253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278193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什么是降维？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(3FQL4SF~{Z_M`0_H[8E]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95" y="1237615"/>
            <a:ext cx="10973435" cy="4281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278193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主成分分析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FC`RF%~W$TP5HOTVYTWH)@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1329055"/>
            <a:ext cx="10888345" cy="3783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278193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主成分分析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]P7IU_}6`VXEA@Q3N2E(0X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1103630"/>
            <a:ext cx="10369550" cy="461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278193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数据集表示</a:t>
            </a:r>
            <a:endParaRPr lang="zh-CN" altLang="en-US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48%KEG42[}C_%`A1~199%$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1201420"/>
            <a:ext cx="11058525" cy="3999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演示</Application>
  <PresentationFormat>自定义</PresentationFormat>
  <Paragraphs>89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Tahoma</vt:lpstr>
      <vt:lpstr>华文中宋</vt:lpstr>
      <vt:lpstr>黑体</vt:lpstr>
      <vt:lpstr>Times New Roman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灰色商务</dc:title>
  <dc:creator>第一PPT</dc:creator>
  <cp:keywords>www.1ppt.com</cp:keywords>
  <cp:lastModifiedBy>龙泫星</cp:lastModifiedBy>
  <cp:revision>20</cp:revision>
  <dcterms:created xsi:type="dcterms:W3CDTF">2017-03-03T07:55:00Z</dcterms:created>
  <dcterms:modified xsi:type="dcterms:W3CDTF">2020-11-03T00:44:28Z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