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osis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osis-bold.fntdata"/><Relationship Id="rId12" Type="http://schemas.openxmlformats.org/officeDocument/2006/relationships/font" Target="fonts/Dosi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605f8e6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605f8e6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605f8e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605f8e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605f8e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605f8e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605f8e6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605f8e6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605f8e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605f8e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Virtual Machine</a:t>
            </a:r>
            <a:endParaRPr sz="3600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25" y="1416900"/>
            <a:ext cx="4145125" cy="18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lt1"/>
                </a:solidFill>
              </a:rPr>
              <a:t>Cálculo base para armazenamento</a:t>
            </a:r>
            <a:endParaRPr sz="2500"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104900" y="1146200"/>
            <a:ext cx="8250000" cy="4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▸"/>
            </a:pPr>
            <a:r>
              <a:rPr lang="pt-BR"/>
              <a:t>Através do Banco de Dados do projeto: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200"/>
              <a:buChar char="●"/>
            </a:pPr>
            <a:r>
              <a:rPr i="1" lang="pt-BR" sz="2200"/>
              <a:t>Soma de todos os caracteres varchar: </a:t>
            </a:r>
            <a:r>
              <a:rPr lang="pt-BR" sz="2200">
                <a:solidFill>
                  <a:srgbClr val="FF8700"/>
                </a:solidFill>
              </a:rPr>
              <a:t>700</a:t>
            </a:r>
            <a:r>
              <a:rPr i="1" lang="pt-BR" sz="2200"/>
              <a:t>;</a:t>
            </a:r>
            <a:endParaRPr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200"/>
              <a:buChar char="●"/>
            </a:pPr>
            <a:r>
              <a:rPr i="1" lang="pt-BR" sz="2200"/>
              <a:t>Total de bytes da tabela evento por registro: </a:t>
            </a:r>
            <a:r>
              <a:rPr lang="pt-BR" sz="2200">
                <a:solidFill>
                  <a:srgbClr val="FF8700"/>
                </a:solidFill>
              </a:rPr>
              <a:t>24</a:t>
            </a:r>
            <a:r>
              <a:rPr i="1" lang="pt-BR" sz="2200"/>
              <a:t>;</a:t>
            </a:r>
            <a:endParaRPr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200"/>
              <a:buChar char="●"/>
            </a:pPr>
            <a:r>
              <a:rPr i="1" lang="pt-BR" sz="2200"/>
              <a:t>Estipulado por </a:t>
            </a:r>
            <a:r>
              <a:rPr lang="pt-BR" sz="2200">
                <a:solidFill>
                  <a:srgbClr val="FF8700"/>
                </a:solidFill>
              </a:rPr>
              <a:t>4</a:t>
            </a:r>
            <a:r>
              <a:rPr i="1" lang="pt-BR" sz="2200">
                <a:solidFill>
                  <a:srgbClr val="FF8700"/>
                </a:solidFill>
              </a:rPr>
              <a:t> </a:t>
            </a:r>
            <a:r>
              <a:rPr i="1" lang="pt-BR" sz="2200"/>
              <a:t>ocorrências diárias;</a:t>
            </a:r>
            <a:endParaRPr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200"/>
              <a:buChar char="●"/>
            </a:pPr>
            <a:r>
              <a:rPr i="1" lang="pt-BR" sz="2200"/>
              <a:t>Tempo máximo esperado por receitas: </a:t>
            </a:r>
            <a:r>
              <a:rPr lang="pt-BR" sz="2200">
                <a:solidFill>
                  <a:srgbClr val="FF8700"/>
                </a:solidFill>
              </a:rPr>
              <a:t>90 </a:t>
            </a:r>
            <a:r>
              <a:rPr lang="pt-BR" sz="2200"/>
              <a:t>minutos (1h30)</a:t>
            </a:r>
            <a:r>
              <a:rPr i="1" lang="pt-BR" sz="2200"/>
              <a:t>;</a:t>
            </a:r>
            <a:endParaRPr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200"/>
              <a:buChar char="●"/>
            </a:pPr>
            <a:r>
              <a:rPr i="1" lang="pt-BR" sz="2200"/>
              <a:t>Multiplicado pelas tabelas restantes à tabela Eventos: </a:t>
            </a:r>
            <a:r>
              <a:rPr lang="pt-BR" sz="2200">
                <a:solidFill>
                  <a:srgbClr val="FF8700"/>
                </a:solidFill>
              </a:rPr>
              <a:t>5</a:t>
            </a:r>
            <a:r>
              <a:rPr lang="pt-BR" sz="2200"/>
              <a:t>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200"/>
              <a:buChar char="●"/>
            </a:pPr>
            <a:r>
              <a:rPr i="1" lang="pt-BR" sz="2200"/>
              <a:t>Intervalo de </a:t>
            </a:r>
            <a:r>
              <a:rPr lang="pt-BR" sz="2200">
                <a:solidFill>
                  <a:srgbClr val="FF8700"/>
                </a:solidFill>
              </a:rPr>
              <a:t>30</a:t>
            </a:r>
            <a:r>
              <a:rPr i="1" lang="pt-BR" sz="2200">
                <a:solidFill>
                  <a:srgbClr val="FF8700"/>
                </a:solidFill>
              </a:rPr>
              <a:t> </a:t>
            </a:r>
            <a:r>
              <a:rPr i="1" lang="pt-BR" sz="2200"/>
              <a:t>dias;</a:t>
            </a:r>
            <a:endParaRPr i="1" sz="22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((</a:t>
            </a:r>
            <a:r>
              <a:rPr b="1" lang="pt-BR" sz="2200">
                <a:solidFill>
                  <a:srgbClr val="FF8700"/>
                </a:solidFill>
              </a:rPr>
              <a:t>700</a:t>
            </a:r>
            <a:r>
              <a:rPr b="1" lang="pt-BR" sz="2200">
                <a:solidFill>
                  <a:schemeClr val="dk1"/>
                </a:solidFill>
              </a:rPr>
              <a:t>*</a:t>
            </a:r>
            <a:r>
              <a:rPr b="1" lang="pt-BR" sz="2200">
                <a:solidFill>
                  <a:srgbClr val="FF8700"/>
                </a:solidFill>
              </a:rPr>
              <a:t>4</a:t>
            </a:r>
            <a:r>
              <a:rPr b="1" lang="pt-BR" sz="2200">
                <a:solidFill>
                  <a:srgbClr val="000000"/>
                </a:solidFill>
              </a:rPr>
              <a:t>)+(</a:t>
            </a:r>
            <a:r>
              <a:rPr b="1" lang="pt-BR" sz="2200">
                <a:solidFill>
                  <a:srgbClr val="FF8700"/>
                </a:solidFill>
              </a:rPr>
              <a:t>24</a:t>
            </a:r>
            <a:r>
              <a:rPr b="1" lang="pt-BR" sz="2200">
                <a:solidFill>
                  <a:srgbClr val="000000"/>
                </a:solidFill>
              </a:rPr>
              <a:t>*(</a:t>
            </a:r>
            <a:r>
              <a:rPr b="1" lang="pt-BR" sz="2200">
                <a:solidFill>
                  <a:srgbClr val="FF8700"/>
                </a:solidFill>
              </a:rPr>
              <a:t>4</a:t>
            </a:r>
            <a:r>
              <a:rPr b="1" lang="pt-BR" sz="2200">
                <a:solidFill>
                  <a:srgbClr val="000000"/>
                </a:solidFill>
              </a:rPr>
              <a:t>*</a:t>
            </a:r>
            <a:r>
              <a:rPr b="1" lang="pt-BR" sz="2200">
                <a:solidFill>
                  <a:srgbClr val="FF8700"/>
                </a:solidFill>
              </a:rPr>
              <a:t>90</a:t>
            </a:r>
            <a:r>
              <a:rPr b="1" lang="pt-BR" sz="2200">
                <a:solidFill>
                  <a:srgbClr val="000000"/>
                </a:solidFill>
              </a:rPr>
              <a:t>)*</a:t>
            </a:r>
            <a:r>
              <a:rPr b="1" lang="pt-BR" sz="2200">
                <a:solidFill>
                  <a:srgbClr val="FF8700"/>
                </a:solidFill>
              </a:rPr>
              <a:t>5</a:t>
            </a:r>
            <a:r>
              <a:rPr b="1" lang="pt-BR" sz="2200">
                <a:solidFill>
                  <a:srgbClr val="000000"/>
                </a:solidFill>
              </a:rPr>
              <a:t>))*</a:t>
            </a:r>
            <a:r>
              <a:rPr b="1" lang="pt-BR" sz="2200">
                <a:solidFill>
                  <a:srgbClr val="FF8700"/>
                </a:solidFill>
              </a:rPr>
              <a:t>30</a:t>
            </a:r>
            <a:r>
              <a:rPr b="1" lang="pt-BR" sz="2200">
                <a:solidFill>
                  <a:srgbClr val="000000"/>
                </a:solidFill>
              </a:rPr>
              <a:t> </a:t>
            </a:r>
            <a:r>
              <a:rPr b="1" lang="pt-BR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≅ 1,5 MB</a:t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675" y="437910"/>
            <a:ext cx="977325" cy="4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Virtual Machine</a:t>
            </a:r>
            <a:endParaRPr sz="2500"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2" y="1168725"/>
            <a:ext cx="6356200" cy="36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675" y="437910"/>
            <a:ext cx="977325" cy="4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Escolha das Virtual Machines</a:t>
            </a:r>
            <a:r>
              <a:rPr lang="pt-BR"/>
              <a:t>	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959675" y="1025175"/>
            <a:ext cx="8274300" cy="4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▸"/>
            </a:pPr>
            <a:r>
              <a:rPr lang="pt-BR" sz="2600"/>
              <a:t>Estado atual:</a:t>
            </a:r>
            <a:endParaRPr sz="2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/>
              <a:t>Pela ocorrência inicial de 15 usuários, o armazenamento resultante aproximado é de 20MB</a:t>
            </a:r>
            <a:endParaRPr sz="20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89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/>
              <a:t>Portanto, a escolha da VM de tamanho </a:t>
            </a:r>
            <a:r>
              <a:rPr i="1" lang="pt-BR" sz="2000"/>
              <a:t>B1s</a:t>
            </a:r>
            <a:r>
              <a:rPr lang="pt-BR" sz="2000"/>
              <a:t> com 4GB de armazenamento nos atende para a demanda inicial, tal como suporte para breve crescimento</a:t>
            </a:r>
            <a:endParaRPr sz="20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675" y="437910"/>
            <a:ext cx="977325" cy="4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Escolha das Virtual Machines</a:t>
            </a:r>
            <a:r>
              <a:rPr lang="pt-BR"/>
              <a:t>	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959675" y="1025175"/>
            <a:ext cx="8274300" cy="4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▸"/>
            </a:pPr>
            <a:r>
              <a:rPr lang="pt-BR" sz="2600"/>
              <a:t>Micro:</a:t>
            </a:r>
            <a:endParaRPr sz="2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/>
              <a:t>Pela ocorrência de 5.000 usuários, o armazenamento resultante aproximado é de 6GB.</a:t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89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/>
              <a:t>Portanto, a escolha da VM de tamanho </a:t>
            </a:r>
            <a:r>
              <a:rPr i="1" lang="pt-BR" sz="2000"/>
              <a:t>B2s</a:t>
            </a:r>
            <a:r>
              <a:rPr lang="pt-BR" sz="2000"/>
              <a:t> com 8GB de armazenamento nos atende para a demanda Micro do projeto, tal como valor restante como margem de segurança</a:t>
            </a:r>
            <a:endParaRPr sz="2000"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675" y="437910"/>
            <a:ext cx="977325" cy="4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Escolha das Virtual Machines</a:t>
            </a:r>
            <a:r>
              <a:rPr lang="pt-BR"/>
              <a:t>	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959675" y="1025175"/>
            <a:ext cx="8274300" cy="4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▸"/>
            </a:pPr>
            <a:r>
              <a:rPr lang="pt-BR" sz="2600"/>
              <a:t>Macro:</a:t>
            </a:r>
            <a:endParaRPr sz="2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/>
              <a:t>Pela ocorrência de 20.000 usuários, o armazenamento resultante aproximado é de 26GB.</a:t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89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/>
              <a:t>Portanto, a escolha da VM de tamanho </a:t>
            </a:r>
            <a:r>
              <a:rPr i="1" lang="pt-BR" sz="2000"/>
              <a:t>D4v_v3 </a:t>
            </a:r>
            <a:r>
              <a:rPr lang="pt-BR" sz="2000"/>
              <a:t>com 32GB de armazenamento nos atende para a demanda Macro do projeto, tal como valor restante de margem de segurança</a:t>
            </a:r>
            <a:endParaRPr sz="2000"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675" y="437910"/>
            <a:ext cx="977325" cy="4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