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8" r:id="rId4"/>
    <p:sldMasterId id="2147483693" r:id="rId5"/>
  </p:sldMasterIdLst>
  <p:notesMasterIdLst>
    <p:notesMasterId r:id="rId13"/>
  </p:notesMasterIdLst>
  <p:sldIdLst>
    <p:sldId id="261" r:id="rId6"/>
    <p:sldId id="258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46" y="96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18.10.2024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6C9A274-C30D-43E2-800F-A784839DD805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75106C-3CD7-FE4D-97C8-190DE4ECD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470EED4F-3BF2-0241-A831-A9A96AFF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705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EAAA6AD5-C75F-0846-B79B-823B288EF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295" y="1510821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F2EC1E49-4DF2-48D3-9934-687C5EF7E3B6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35466938-0CBB-4F88-B069-98E67B1BDB39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8474AA83-B208-4B3C-ADFB-92BACFB9D3B0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32A2DF26-52BD-4D71-BE94-606B5153C43C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0450DA4D-4244-4562-98C9-890731B3CB69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943244-8079-C343-9249-D13695A8447F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04A059-65DF-B340-AD61-079AA367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88F6906-E0DF-3A4F-A375-7B9D3F4E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13492B8E-210E-4492-9BD5-66D89A088164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79D9D2-52F2-0247-AF3C-3AA30091C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483434E0-B671-4BA0-91BF-41BD4B09EB0B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064C25BF-9E8D-4A0D-8D1F-DFFDE78B3A10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1EE2351-7215-4B1B-8EDC-56EFF5F79941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EEA21B-970F-3640-8788-C21A9CC415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/>
              <a:t>ALGuDS Aufgabe 2.5 Phil Hartmann, Fakultät Digitale Transformation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sldNum="0"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hneutral26/ALGuDS-Praesentatio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80" y="2643107"/>
            <a:ext cx="10784792" cy="2358000"/>
          </a:xfrm>
        </p:spPr>
        <p:txBody>
          <a:bodyPr/>
          <a:lstStyle/>
          <a:p>
            <a:r>
              <a:rPr lang="de-DE" dirty="0">
                <a:latin typeface="Aptos" panose="020B0004020202020204" pitchFamily="34" charset="0"/>
              </a:rPr>
              <a:t>Algorithmen und Datenstrukturen:</a:t>
            </a:r>
            <a:br>
              <a:rPr lang="de-DE" dirty="0">
                <a:latin typeface="Aptos" panose="020B0004020202020204" pitchFamily="34" charset="0"/>
              </a:rPr>
            </a:br>
            <a:r>
              <a:rPr lang="de-DE" dirty="0">
                <a:latin typeface="Aptos" panose="020B0004020202020204" pitchFamily="34" charset="0"/>
              </a:rPr>
              <a:t>Aufgabe 2.5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8F07-0C73-4A42-93C3-796859F17C4F}" type="datetime4">
              <a:rPr lang="de-DE" smtClean="0"/>
              <a:t>18. Oktober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Aptos" panose="020B0004020202020204" pitchFamily="34" charset="0"/>
              </a:rPr>
              <a:t>ALGuDS</a:t>
            </a:r>
            <a:r>
              <a:rPr lang="de-DE" dirty="0">
                <a:latin typeface="Aptos" panose="020B0004020202020204" pitchFamily="34" charset="0"/>
              </a:rPr>
              <a:t>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ptos" panose="020B0004020202020204" pitchFamily="34" charset="0"/>
              </a:rPr>
              <a:t>Aufgabenstellung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DBDEF6-2703-D62B-5F24-4A417D28F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50" y="2444942"/>
            <a:ext cx="10756900" cy="24227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latin typeface="Aptos" panose="020B0004020202020204" pitchFamily="34" charset="0"/>
              </a:rPr>
              <a:t>ALGuDS</a:t>
            </a:r>
            <a:r>
              <a:rPr lang="de-DE" dirty="0">
                <a:latin typeface="Aptos" panose="020B0004020202020204" pitchFamily="34" charset="0"/>
              </a:rPr>
              <a:t>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5177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95024C8-881B-0D35-E1CD-0A8CBD6B5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678" y="1661443"/>
            <a:ext cx="6358143" cy="334639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56199F-54E2-0F6B-51E7-49C32935BD84}"/>
              </a:ext>
            </a:extLst>
          </p:cNvPr>
          <p:cNvSpPr txBox="1"/>
          <p:nvPr/>
        </p:nvSpPr>
        <p:spPr>
          <a:xfrm>
            <a:off x="7320821" y="2505670"/>
            <a:ext cx="42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ptos" panose="020B0004020202020204" pitchFamily="34" charset="0"/>
              </a:rPr>
              <a:t>Wenn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eine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Zahl</a:t>
            </a:r>
            <a:r>
              <a:rPr lang="en-US" dirty="0">
                <a:latin typeface="Aptos" panose="020B0004020202020204" pitchFamily="34" charset="0"/>
              </a:rPr>
              <a:t> bis </a:t>
            </a:r>
            <a:r>
              <a:rPr lang="en-US" i="1" dirty="0">
                <a:latin typeface="Aptos" panose="020B0004020202020204" pitchFamily="34" charset="0"/>
              </a:rPr>
              <a:t>√n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existiert</a:t>
            </a:r>
            <a:r>
              <a:rPr lang="en-US" dirty="0">
                <a:latin typeface="Aptos" panose="020B0004020202020204" pitchFamily="34" charset="0"/>
              </a:rPr>
              <a:t>, für die </a:t>
            </a:r>
            <a:r>
              <a:rPr lang="en-US" dirty="0" err="1">
                <a:latin typeface="Aptos" panose="020B0004020202020204" pitchFamily="34" charset="0"/>
              </a:rPr>
              <a:t>kein</a:t>
            </a:r>
            <a:r>
              <a:rPr lang="en-US" dirty="0">
                <a:latin typeface="Aptos" panose="020B0004020202020204" pitchFamily="34" charset="0"/>
              </a:rPr>
              <a:t> Rest </a:t>
            </a:r>
            <a:r>
              <a:rPr lang="en-US" dirty="0" err="1">
                <a:latin typeface="Aptos" panose="020B0004020202020204" pitchFamily="34" charset="0"/>
              </a:rPr>
              <a:t>beim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Teilen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entsteht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 err="1">
                <a:latin typeface="Aptos" panose="020B0004020202020204" pitchFamily="34" charset="0"/>
              </a:rPr>
              <a:t>ist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i="1" dirty="0">
                <a:latin typeface="Aptos" panose="020B0004020202020204" pitchFamily="34" charset="0"/>
              </a:rPr>
              <a:t>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ptos" panose="020B0004020202020204" pitchFamily="34" charset="0"/>
              </a:rPr>
              <a:t>keine</a:t>
            </a:r>
            <a:r>
              <a:rPr lang="en-US" dirty="0">
                <a:highlight>
                  <a:srgbClr val="FFFF00"/>
                </a:highlight>
                <a:latin typeface="Aptos" panose="020B0004020202020204" pitchFamily="34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ptos" panose="020B0004020202020204" pitchFamily="34" charset="0"/>
              </a:rPr>
              <a:t>Primzahl</a:t>
            </a:r>
            <a:endParaRPr lang="en-DE" dirty="0">
              <a:highlight>
                <a:srgbClr val="FFFF00"/>
              </a:highlight>
              <a:latin typeface="Aptos" panose="020B0004020202020204" pitchFamily="34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77AF6DE-3A3A-F6A7-DF1A-BE32EF2CD8E7}"/>
              </a:ext>
            </a:extLst>
          </p:cNvPr>
          <p:cNvCxnSpPr>
            <a:cxnSpLocks/>
          </p:cNvCxnSpPr>
          <p:nvPr/>
        </p:nvCxnSpPr>
        <p:spPr>
          <a:xfrm flipH="1">
            <a:off x="4956561" y="2982482"/>
            <a:ext cx="2264635" cy="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9B4524A-1E9F-BC74-3BBE-032EA41C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Laufzeit</a:t>
            </a:r>
            <a:r>
              <a:rPr lang="en-US" dirty="0">
                <a:latin typeface="Aptos" panose="020B0004020202020204" pitchFamily="34" charset="0"/>
              </a:rPr>
              <a:t> und </a:t>
            </a:r>
            <a:r>
              <a:rPr lang="en-US" dirty="0" err="1">
                <a:latin typeface="Aptos" panose="020B0004020202020204" pitchFamily="34" charset="0"/>
              </a:rPr>
              <a:t>Erklärung</a:t>
            </a:r>
            <a:endParaRPr lang="en-DE" dirty="0">
              <a:latin typeface="Aptos" panose="020B0004020202020204" pitchFamily="34" charset="0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36FDEC-5119-2418-3988-FC5480C0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Laufzeit O(</a:t>
            </a:r>
            <a:r>
              <a:rPr lang="de-DE" sz="2800" b="0" i="1" dirty="0">
                <a:highlight>
                  <a:srgbClr val="FFFF00"/>
                </a:highlight>
                <a:latin typeface="Aptos" panose="020B0004020202020204" pitchFamily="34" charset="0"/>
              </a:rPr>
              <a:t>√n</a:t>
            </a: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 dirty="0">
                <a:latin typeface="Aptos" panose="020B0004020202020204" pitchFamily="34" charset="0"/>
              </a:rPr>
              <a:t>Wir iterieren mit </a:t>
            </a:r>
            <a:r>
              <a:rPr lang="de-DE" sz="2800" b="0" i="1" dirty="0">
                <a:latin typeface="Aptos" panose="020B0004020202020204" pitchFamily="34" charset="0"/>
              </a:rPr>
              <a:t>i</a:t>
            </a:r>
            <a:r>
              <a:rPr lang="de-DE" sz="2800" b="0" dirty="0">
                <a:latin typeface="Aptos" panose="020B0004020202020204" pitchFamily="34" charset="0"/>
              </a:rPr>
              <a:t> von 2 bis zur aufgerundeten Wurzel von </a:t>
            </a:r>
            <a:r>
              <a:rPr lang="de-DE" sz="2800" b="0" i="1" dirty="0">
                <a:latin typeface="Aptos" panose="020B0004020202020204" pitchFamily="34" charset="0"/>
              </a:rPr>
              <a:t>n</a:t>
            </a:r>
            <a:endParaRPr lang="de-DE" sz="2800" b="0" i="1" dirty="0">
              <a:effectLst/>
              <a:latin typeface="Aptos" panose="020B0004020202020204" pitchFamily="34" charset="0"/>
            </a:endParaRPr>
          </a:p>
          <a:p>
            <a:r>
              <a:rPr lang="de-DE" sz="2800" b="0" dirty="0">
                <a:latin typeface="Aptos" panose="020B0004020202020204" pitchFamily="34" charset="0"/>
              </a:rPr>
              <a:t>   -&gt;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 Wir checken pro Schleifendurchlauf ob beim Dividieren von </a:t>
            </a:r>
            <a:r>
              <a:rPr lang="de-DE" sz="2800" b="0" i="1" dirty="0">
                <a:effectLst/>
                <a:latin typeface="Aptos" panose="020B0004020202020204" pitchFamily="34" charset="0"/>
              </a:rPr>
              <a:t>n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 	durch </a:t>
            </a:r>
            <a:r>
              <a:rPr lang="de-DE" sz="2800" b="0" i="1" dirty="0">
                <a:effectLst/>
                <a:latin typeface="Aptos" panose="020B0004020202020204" pitchFamily="34" charset="0"/>
              </a:rPr>
              <a:t>i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 ein Rest entsteht.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0" dirty="0">
                <a:effectLst/>
                <a:latin typeface="Aptos" panose="020B0004020202020204" pitchFamily="34" charset="0"/>
              </a:rPr>
              <a:t>Es </a:t>
            </a: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genügt bis </a:t>
            </a:r>
            <a:r>
              <a:rPr lang="de-DE" sz="2800" b="0" i="1" dirty="0">
                <a:highlight>
                  <a:srgbClr val="FFFF00"/>
                </a:highlight>
                <a:latin typeface="Aptos" panose="020B0004020202020204" pitchFamily="34" charset="0"/>
              </a:rPr>
              <a:t>√</a:t>
            </a:r>
            <a:r>
              <a:rPr lang="de-DE" sz="2800" b="0" i="1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n</a:t>
            </a:r>
            <a:r>
              <a:rPr lang="de-DE" sz="2800" b="0" dirty="0"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 zu iterieren</a:t>
            </a:r>
            <a:r>
              <a:rPr lang="de-DE" sz="2800" b="0" dirty="0">
                <a:effectLst/>
                <a:latin typeface="Aptos" panose="020B0004020202020204" pitchFamily="34" charset="0"/>
              </a:rPr>
              <a:t>, da danach nur noch "umgedrehte" Multiplikationen auftreten</a:t>
            </a:r>
          </a:p>
          <a:p>
            <a:endParaRPr lang="en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C5E8C6-437E-64CF-6898-5FFFD84A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363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1F6A1-F32C-8860-E513-F6B8CA2E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Ist</a:t>
            </a:r>
            <a:r>
              <a:rPr lang="en-US" dirty="0">
                <a:latin typeface="Aptos" panose="020B0004020202020204" pitchFamily="34" charset="0"/>
              </a:rPr>
              <a:t> das die </a:t>
            </a:r>
            <a:r>
              <a:rPr lang="en-US" dirty="0" err="1">
                <a:latin typeface="Aptos" panose="020B0004020202020204" pitchFamily="34" charset="0"/>
              </a:rPr>
              <a:t>effizienteste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Lösung</a:t>
            </a:r>
            <a:r>
              <a:rPr lang="en-US" dirty="0">
                <a:latin typeface="Aptos" panose="020B0004020202020204" pitchFamily="34" charset="0"/>
              </a:rPr>
              <a:t>?</a:t>
            </a:r>
            <a:endParaRPr lang="en-DE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93EAEF-C4D2-5ACD-A2FC-BAD33C246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Einer </a:t>
                </a:r>
                <a:r>
                  <a:rPr lang="en-US" sz="2800" b="0" dirty="0">
                    <a:highlight>
                      <a:srgbClr val="FFFF00"/>
                    </a:highlight>
                    <a:latin typeface="Aptos" panose="020B0004020202020204" pitchFamily="34" charset="0"/>
                  </a:rPr>
                  <a:t>der </a:t>
                </a:r>
                <a:r>
                  <a:rPr lang="en-US" sz="2800" b="0" dirty="0" err="1">
                    <a:highlight>
                      <a:srgbClr val="FFFF00"/>
                    </a:highlight>
                    <a:latin typeface="Aptos" panose="020B0004020202020204" pitchFamily="34" charset="0"/>
                  </a:rPr>
                  <a:t>schnellsten</a:t>
                </a:r>
                <a:r>
                  <a:rPr lang="en-US" sz="2800" b="0" dirty="0">
                    <a:highlight>
                      <a:srgbClr val="FFFF00"/>
                    </a:highlight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highlight>
                      <a:srgbClr val="FFFF00"/>
                    </a:highlight>
                    <a:latin typeface="Aptos" panose="020B0004020202020204" pitchFamily="34" charset="0"/>
                  </a:rPr>
                  <a:t>Algorithmen</a:t>
                </a:r>
                <a:r>
                  <a:rPr lang="en-US" sz="2800" b="0" dirty="0">
                    <a:latin typeface="Aptos" panose="020B0004020202020204" pitchFamily="34" charset="0"/>
                  </a:rPr>
                  <a:t> um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zu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erkennen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ob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i="1" dirty="0">
                    <a:latin typeface="Aptos" panose="020B0004020202020204" pitchFamily="34" charset="0"/>
                  </a:rPr>
                  <a:t>n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eine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Primzahl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ist</a:t>
                </a:r>
                <a:endParaRPr lang="en-US" sz="2800" b="0" dirty="0">
                  <a:latin typeface="Aptos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0" dirty="0">
                  <a:latin typeface="Aptos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Es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gibt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durchaus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andere</a:t>
                </a:r>
                <a:r>
                  <a:rPr lang="en-US" sz="2800" b="0" dirty="0">
                    <a:latin typeface="Aptos" panose="020B0004020202020204" pitchFamily="34" charset="0"/>
                  </a:rPr>
                  <a:t>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Algorithmen</a:t>
                </a:r>
                <a:r>
                  <a:rPr lang="en-US" sz="2800" b="0" dirty="0">
                    <a:latin typeface="Aptos" panose="020B0004020202020204" pitchFamily="34" charset="0"/>
                  </a:rPr>
                  <a:t>, 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u.a</a:t>
                </a:r>
                <a:r>
                  <a:rPr lang="en-US" sz="2800" b="0" dirty="0">
                    <a:latin typeface="Aptos" panose="020B0004020202020204" pitchFamily="34" charset="0"/>
                  </a:rPr>
                  <a:t>: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Fermat-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Primalitätstest</a:t>
                </a:r>
                <a:r>
                  <a:rPr lang="en-US" sz="2800" b="0" dirty="0">
                    <a:latin typeface="Aptos" panose="020B0004020202020204" pitchFamily="34" charset="0"/>
                  </a:rPr>
                  <a:t>:  O(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>
                    <a:latin typeface="Aptos" panose="020B0004020202020204" pitchFamily="34" charset="0"/>
                  </a:rPr>
                  <a:t>)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latin typeface="Aptos" panose="020B0004020202020204" pitchFamily="34" charset="0"/>
                  </a:rPr>
                  <a:t>Miller-Rabin-</a:t>
                </a:r>
                <a:r>
                  <a:rPr lang="en-US" sz="2800" b="0" dirty="0" err="1">
                    <a:latin typeface="Aptos" panose="020B0004020202020204" pitchFamily="34" charset="0"/>
                  </a:rPr>
                  <a:t>Primalitätstest</a:t>
                </a:r>
                <a:r>
                  <a:rPr lang="en-US" sz="2800" b="0" dirty="0">
                    <a:latin typeface="Aptos" panose="020B0004020202020204" pitchFamily="34" charset="0"/>
                  </a:rPr>
                  <a:t>: O(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>
                    <a:latin typeface="Aptos" panose="020B0004020202020204" pitchFamily="34" charset="0"/>
                  </a:rPr>
                  <a:t>)</a:t>
                </a:r>
              </a:p>
              <a:p>
                <a:pPr marL="4657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Aptos" panose="020B0004020202020204" pitchFamily="34" charset="0"/>
                  </a:rPr>
                  <a:t>AKS-</a:t>
                </a:r>
                <a:r>
                  <a:rPr lang="en-US" sz="2800" dirty="0" err="1">
                    <a:latin typeface="Aptos" panose="020B0004020202020204" pitchFamily="34" charset="0"/>
                  </a:rPr>
                  <a:t>Primzahltest</a:t>
                </a:r>
                <a:r>
                  <a:rPr lang="en-US" sz="2800" dirty="0">
                    <a:latin typeface="Aptos" panose="020B0004020202020204" pitchFamily="34" charset="0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ptos" panose="020B0004020202020204" pitchFamily="34" charset="0"/>
                  </a:rPr>
                  <a:t>)</a:t>
                </a:r>
                <a:endParaRPr lang="en-US" sz="2800" b="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193EAEF-C4D2-5ACD-A2FC-BAD33C246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1" t="-20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1CFEFB-03ED-C4B7-D17A-5B3DC222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747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CB8B-9FA1-7D97-D070-99D60A43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A37C9-17AB-E9A9-BD9B-A6CF47D3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7C13BB-8293-25AC-F06D-EACC05A5DEEE}"/>
              </a:ext>
            </a:extLst>
          </p:cNvPr>
          <p:cNvSpPr txBox="1"/>
          <p:nvPr/>
        </p:nvSpPr>
        <p:spPr>
          <a:xfrm>
            <a:off x="6096000" y="6350274"/>
            <a:ext cx="2398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Quelle: </a:t>
            </a:r>
            <a:r>
              <a:rPr lang="en-US" sz="800" dirty="0">
                <a:hlinkClick r:id="rId2"/>
              </a:rPr>
              <a:t>GitHub Repository </a:t>
            </a:r>
            <a:r>
              <a:rPr lang="en-US" sz="800" dirty="0" err="1">
                <a:hlinkClick r:id="rId2"/>
              </a:rPr>
              <a:t>zur</a:t>
            </a:r>
            <a:r>
              <a:rPr lang="en-US" sz="800" dirty="0">
                <a:hlinkClick r:id="rId2"/>
              </a:rPr>
              <a:t> </a:t>
            </a:r>
            <a:r>
              <a:rPr lang="en-US" sz="800" dirty="0" err="1">
                <a:hlinkClick r:id="rId2"/>
              </a:rPr>
              <a:t>Präsentation</a:t>
            </a:r>
            <a:r>
              <a:rPr lang="en-US" sz="800" dirty="0"/>
              <a:t>  </a:t>
            </a:r>
            <a:endParaRPr lang="en-DE" sz="800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E8502BE-D020-8539-06CC-E5AAE1719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0" y="1083468"/>
            <a:ext cx="7818438" cy="4691063"/>
          </a:xfrm>
        </p:spPr>
      </p:pic>
    </p:spTree>
    <p:extLst>
      <p:ext uri="{BB962C8B-B14F-4D97-AF65-F5344CB8AC3E}">
        <p14:creationId xmlns:p14="http://schemas.microsoft.com/office/powerpoint/2010/main" val="374284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05EF39-8398-DE8B-89D2-8450437ED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Danke </a:t>
            </a:r>
            <a:r>
              <a:rPr lang="en-US" dirty="0" err="1">
                <a:latin typeface="Aptos" panose="020B0004020202020204" pitchFamily="34" charset="0"/>
              </a:rPr>
              <a:t>fürs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zuhören</a:t>
            </a:r>
            <a:r>
              <a:rPr lang="en-US" dirty="0">
                <a:latin typeface="Aptos" panose="020B0004020202020204" pitchFamily="34" charset="0"/>
              </a:rPr>
              <a:t>!</a:t>
            </a:r>
            <a:br>
              <a:rPr lang="en-US" dirty="0">
                <a:latin typeface="Aptos" panose="020B0004020202020204" pitchFamily="34" charset="0"/>
              </a:rPr>
            </a:b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   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	← Link </a:t>
            </a:r>
            <a:r>
              <a:rPr lang="en-US" dirty="0" err="1">
                <a:latin typeface="Aptos" panose="020B0004020202020204" pitchFamily="34" charset="0"/>
              </a:rPr>
              <a:t>zum</a:t>
            </a:r>
            <a:r>
              <a:rPr lang="en-US" dirty="0">
                <a:latin typeface="Aptos" panose="020B0004020202020204" pitchFamily="34" charset="0"/>
              </a:rPr>
              <a:t> Repository</a:t>
            </a:r>
            <a:endParaRPr lang="en-DE" dirty="0">
              <a:latin typeface="Aptos" panose="020B00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51A297-2FDF-F302-F383-0CCF77F4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ALGuDS Aufgabe 2.5 Phil Hartmann, Fakultät Digitale Transformation</a:t>
            </a:r>
          </a:p>
        </p:txBody>
      </p:sp>
      <p:pic>
        <p:nvPicPr>
          <p:cNvPr id="7" name="Grafik 6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03E749B5-A49A-A761-C0F8-597E8B1A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4763"/>
            <a:ext cx="2437823" cy="24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4105"/>
      </p:ext>
    </p:extLst>
  </p:cSld>
  <p:clrMapOvr>
    <a:masterClrMapping/>
  </p:clrMapOvr>
</p:sld>
</file>

<file path=ppt/theme/theme1.xml><?xml version="1.0" encoding="utf-8"?>
<a:theme xmlns:a="http://schemas.openxmlformats.org/drawingml/2006/main" name="HTWK_Praesentation_16-9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8501C412-F393-B646-9B96-1DF6D2826D91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4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223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Work Sans</vt:lpstr>
      <vt:lpstr>HTWK_Praesentation_16-9</vt:lpstr>
      <vt:lpstr>HTWK Magenta</vt:lpstr>
      <vt:lpstr>HTWK Grün</vt:lpstr>
      <vt:lpstr>HTWK Cyan</vt:lpstr>
      <vt:lpstr>HTWK Blau</vt:lpstr>
      <vt:lpstr>Algorithmen und Datenstrukturen: Aufgabe 2.5</vt:lpstr>
      <vt:lpstr>Aufgabenstellung</vt:lpstr>
      <vt:lpstr>Algorithmus</vt:lpstr>
      <vt:lpstr>Laufzeit und Erklärung</vt:lpstr>
      <vt:lpstr>Ist das die effizienteste Lösung?</vt:lpstr>
      <vt:lpstr>PowerPoint-Präsentation</vt:lpstr>
      <vt:lpstr>Danke fürs zuhören!        ← Link zum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Hartmann, Phil</cp:lastModifiedBy>
  <cp:revision>5</cp:revision>
  <dcterms:created xsi:type="dcterms:W3CDTF">2019-01-10T16:04:56Z</dcterms:created>
  <dcterms:modified xsi:type="dcterms:W3CDTF">2024-10-18T16:19:54Z</dcterms:modified>
</cp:coreProperties>
</file>