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8" r:id="rId3"/>
    <p:sldMasterId id="2147483688" r:id="rId4"/>
    <p:sldMasterId id="2147483693" r:id="rId5"/>
  </p:sldMasterIdLst>
  <p:notesMasterIdLst>
    <p:notesMasterId r:id="rId14"/>
  </p:notesMasterIdLst>
  <p:sldIdLst>
    <p:sldId id="261" r:id="rId6"/>
    <p:sldId id="258" r:id="rId7"/>
    <p:sldId id="260" r:id="rId8"/>
    <p:sldId id="262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67" userDrawn="1">
          <p15:clr>
            <a:srgbClr val="A4A3A4"/>
          </p15:clr>
        </p15:guide>
        <p15:guide id="4" orient="horz" pos="229" userDrawn="1">
          <p15:clr>
            <a:srgbClr val="A4A3A4"/>
          </p15:clr>
        </p15:guide>
        <p15:guide id="5" orient="horz" pos="680" userDrawn="1">
          <p15:clr>
            <a:srgbClr val="A4A3A4"/>
          </p15:clr>
        </p15:guide>
        <p15:guide id="6" orient="horz" pos="914" userDrawn="1">
          <p15:clr>
            <a:srgbClr val="A4A3A4"/>
          </p15:clr>
        </p15:guide>
        <p15:guide id="7" orient="horz" pos="4121" userDrawn="1">
          <p15:clr>
            <a:srgbClr val="A4A3A4"/>
          </p15:clr>
        </p15:guide>
        <p15:guide id="8" orient="horz" pos="945" userDrawn="1">
          <p15:clr>
            <a:srgbClr val="A4A3A4"/>
          </p15:clr>
        </p15:guide>
        <p15:guide id="9" pos="452" userDrawn="1">
          <p15:clr>
            <a:srgbClr val="A4A3A4"/>
          </p15:clr>
        </p15:guide>
        <p15:guide id="10" pos="7231" userDrawn="1">
          <p15:clr>
            <a:srgbClr val="A4A3A4"/>
          </p15:clr>
        </p15:guide>
        <p15:guide id="11" pos="3932" userDrawn="1">
          <p15:clr>
            <a:srgbClr val="A4A3A4"/>
          </p15:clr>
        </p15:guide>
        <p15:guide id="12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20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46" y="96"/>
      </p:cViewPr>
      <p:guideLst>
        <p:guide orient="horz" pos="2160"/>
        <p:guide pos="3840"/>
        <p:guide orient="horz" pos="3867"/>
        <p:guide orient="horz" pos="229"/>
        <p:guide orient="horz" pos="680"/>
        <p:guide orient="horz" pos="914"/>
        <p:guide orient="horz" pos="4121"/>
        <p:guide orient="horz" pos="945"/>
        <p:guide pos="452"/>
        <p:guide pos="7231"/>
        <p:guide pos="3932"/>
        <p:guide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B6593-098D-4382-9647-35487FA190B4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3A5D1-80BE-4AF1-A18B-8D2CA75BF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65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6C9A274-C30D-43E2-800F-A784839DD805}" type="datetime4">
              <a:rPr lang="de-DE" smtClean="0"/>
              <a:t>21. Oktober 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575106C-3CD7-FE4D-97C8-190DE4ECDE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470EED4F-3BF2-0241-A831-A9A96AFFE9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705" y="1498600"/>
            <a:ext cx="864000" cy="2804400"/>
          </a:xfrm>
          <a:solidFill>
            <a:schemeClr val="accent1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EAAA6AD5-C75F-0846-B79B-823B288EFF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12295" y="1510821"/>
            <a:ext cx="864000" cy="2804400"/>
          </a:xfrm>
          <a:solidFill>
            <a:schemeClr val="accent1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040694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9301872-D993-6045-BA77-C2A4043FA6B1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  <a:solidFill>
            <a:schemeClr val="accent3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774AA1D-ECDF-CB41-A570-3B4444D2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9149E62-8F23-A64A-AB86-461836AFA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F2EC1E49-4DF2-48D3-9934-687C5EF7E3B6}" type="datetime4">
              <a:rPr lang="de-DE" smtClean="0"/>
              <a:t>21. Oktober 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E926752-3C17-B642-9FCE-11E041587E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67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42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765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35466938-0CBB-4F88-B069-98E67B1BDB39}" type="datetime4">
              <a:rPr lang="de-DE" smtClean="0"/>
              <a:t>21. Oktober 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42C24D-DF7B-5744-BA14-C2D4B5049F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E29E83A8-566C-B64B-BC0B-C9D0D2A3F3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211" y="1497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73649C-D81F-1743-8227-99DDA6EF1F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3789" y="1497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836023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30AFB43-4D8B-DB47-8F90-D120B798617A}"/>
              </a:ext>
            </a:extLst>
          </p:cNvPr>
          <p:cNvGrpSpPr/>
          <p:nvPr userDrawn="1"/>
        </p:nvGrpSpPr>
        <p:grpSpPr>
          <a:xfrm>
            <a:off x="1975200" y="1069975"/>
            <a:ext cx="8243887" cy="5788025"/>
            <a:chOff x="455613" y="533400"/>
            <a:chExt cx="8243887" cy="5788025"/>
          </a:xfrm>
          <a:solidFill>
            <a:schemeClr val="accent5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6734F59-8635-D44A-BA87-6B7074A8E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E062F0B-6D27-F54A-90C2-233991048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8474AA83-B208-4B3C-ADFB-92BACFB9D3B0}" type="datetime4">
              <a:rPr lang="de-DE" smtClean="0"/>
              <a:t>21. Oktober 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BE5F75-8B1B-6A4C-B19E-CA01BCB614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84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02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845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32A2DF26-52BD-4D71-BE94-606B5153C43C}" type="datetime4">
              <a:rPr lang="de-DE" smtClean="0"/>
              <a:t>21. Oktober 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F187481-CEE0-E244-8D19-C6D3BF17E1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F3AA80C-8F3E-4448-BA17-C530AE93C3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505" y="1497600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A7EA0E5A-7CE1-B542-A43B-F1A4A933F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19495" y="1485648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16358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A1D36DE-01A5-9342-ADB5-21326DEA0306}"/>
              </a:ext>
            </a:extLst>
          </p:cNvPr>
          <p:cNvGrpSpPr/>
          <p:nvPr userDrawn="1"/>
        </p:nvGrpSpPr>
        <p:grpSpPr>
          <a:xfrm>
            <a:off x="1975200" y="1069975"/>
            <a:ext cx="8243887" cy="5788025"/>
            <a:chOff x="455613" y="533400"/>
            <a:chExt cx="8243887" cy="5788025"/>
          </a:xfrm>
          <a:solidFill>
            <a:schemeClr val="accent6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D258094-06EC-7A4A-A554-EFD3FBB51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2C1932-A302-9D42-981A-17F9E3A17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0450DA4D-4244-4562-98C9-890731B3CB69}" type="datetime4">
              <a:rPr lang="de-DE" smtClean="0"/>
              <a:t>21. Oktober 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DCCB39A-DB2B-5543-8C44-8F9D49BAEA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41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23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7943244-8079-C343-9249-D13695A8447F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004A059-65DF-B340-AD61-079AA3676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88F6906-E0DF-3A4F-A375-7B9D3F4EA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6000" y="225000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13492B8E-210E-4492-9BD5-66D89A088164}" type="datetime4">
              <a:rPr lang="de-DE" smtClean="0"/>
              <a:t>21. Oktober 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479D9D2-52F2-0247-AF3C-3AA30091C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40836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52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201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25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583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483434E0-B671-4BA0-91BF-41BD4B09EB0B}" type="datetime4">
              <a:rPr lang="de-DE" smtClean="0"/>
              <a:t>21. Oktober 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AC28FB-499D-1849-BB5A-4F591E32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2D1C116-76C7-2248-9B28-093803C439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95" y="1497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357D0EB7-C39F-6D4A-A3C7-303DC7C8CC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7705" y="1497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66145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2174EAA-6533-1245-B1A2-E6E16AF28528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  <a:solidFill>
            <a:schemeClr val="accent2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A5B3661-9CFB-FB40-B406-C44AAF2F6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CE9E062-1775-864A-90AB-4D742F810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064C25BF-9E8D-4A0D-8D1F-DFFDE78B3A10}" type="datetime4">
              <a:rPr lang="de-DE" smtClean="0"/>
              <a:t>21. Oktober 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97D15C1-C7AC-7A4D-8A57-9FDCE7B97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40836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0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869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1EE2351-7215-4B1B-8EDC-56EFF5F79941}" type="datetime4">
              <a:rPr lang="de-DE" smtClean="0"/>
              <a:t>21. Oktober 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622DFD-BA6C-284F-9623-ED074C94A2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3E97099-16DC-FB42-BC6A-1770FEA02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79" y="1497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A25C51E1-4750-2945-85F5-2DB74E1241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12421" y="1497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130822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w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w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22EEA21B-970F-3640-8788-C21A9CC415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0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4" r:id="rId4"/>
  </p:sldLayoutIdLst>
  <p:hf sldNum="0"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1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31321676-94A1-7044-A81A-D8AF84667C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sldNum="0"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1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39AA27C4-5879-AA48-9BFE-A4EA453103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5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sldNum="0"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5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7E49E5BC-3D57-D44A-B305-C0E3893B54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2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hf sldNum="0"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946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6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60324984-8636-8D46-ADB9-D5CB3101D4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0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</p:sldLayoutIdLst>
  <p:hf sldNum="0"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hneutral26/ALGuDS-Praesentation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DCB29-B033-824F-9579-DE7C9ACEF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580" y="2643107"/>
            <a:ext cx="10784792" cy="2358000"/>
          </a:xfrm>
        </p:spPr>
        <p:txBody>
          <a:bodyPr/>
          <a:lstStyle/>
          <a:p>
            <a:r>
              <a:rPr lang="de-DE" dirty="0">
                <a:latin typeface="Aptos" panose="020B0004020202020204" pitchFamily="34" charset="0"/>
              </a:rPr>
              <a:t>Algorithmen und Datenstrukturen:</a:t>
            </a:r>
            <a:br>
              <a:rPr lang="de-DE" dirty="0">
                <a:latin typeface="Aptos" panose="020B0004020202020204" pitchFamily="34" charset="0"/>
              </a:rPr>
            </a:br>
            <a:r>
              <a:rPr lang="de-DE" dirty="0">
                <a:latin typeface="Aptos" panose="020B0004020202020204" pitchFamily="34" charset="0"/>
              </a:rPr>
              <a:t>Aufgabe 2.5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A9B5AA-E63F-EE47-9BC2-E53EBF38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8F07-0C73-4A42-93C3-796859F17C4F}" type="datetime4">
              <a:rPr lang="de-DE" smtClean="0"/>
              <a:t>21. Oktober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0FFBE0-85A9-954B-8F08-37999726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>
                <a:latin typeface="Aptos" panose="020B0004020202020204" pitchFamily="34" charset="0"/>
              </a:rPr>
              <a:t>ALGuDS</a:t>
            </a:r>
            <a:r>
              <a:rPr lang="de-DE" dirty="0">
                <a:latin typeface="Aptos" panose="020B0004020202020204" pitchFamily="34" charset="0"/>
              </a:rPr>
              <a:t> Aufgabe 2.5 Phil Hartmann, Fakultät Digitale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5722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ptos" panose="020B0004020202020204" pitchFamily="34" charset="0"/>
              </a:rPr>
              <a:t>Aufgabenstellung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5DBDEF6-2703-D62B-5F24-4A417D28F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550" y="2444942"/>
            <a:ext cx="10756900" cy="2422725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>
                <a:latin typeface="Aptos" panose="020B0004020202020204" pitchFamily="34" charset="0"/>
              </a:rPr>
              <a:t>ALGuDS</a:t>
            </a:r>
            <a:r>
              <a:rPr lang="de-DE" dirty="0">
                <a:latin typeface="Aptos" panose="020B0004020202020204" pitchFamily="34" charset="0"/>
              </a:rPr>
              <a:t> Aufgabe 2.5 Phil Hartmann, Fakultät Digitale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65177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Algorithmus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95024C8-881B-0D35-E1CD-0A8CBD6B52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2678" y="1661443"/>
            <a:ext cx="6358143" cy="3346391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56199F-54E2-0F6B-51E7-49C32935BD84}"/>
              </a:ext>
            </a:extLst>
          </p:cNvPr>
          <p:cNvSpPr txBox="1"/>
          <p:nvPr/>
        </p:nvSpPr>
        <p:spPr>
          <a:xfrm>
            <a:off x="7320821" y="2505670"/>
            <a:ext cx="420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ptos" panose="020B0004020202020204" pitchFamily="34" charset="0"/>
              </a:rPr>
              <a:t>Wenn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eine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Zahl</a:t>
            </a:r>
            <a:r>
              <a:rPr lang="en-US" dirty="0">
                <a:latin typeface="Aptos" panose="020B0004020202020204" pitchFamily="34" charset="0"/>
              </a:rPr>
              <a:t> bis </a:t>
            </a:r>
            <a:r>
              <a:rPr lang="en-US" i="1" dirty="0">
                <a:latin typeface="Aptos" panose="020B0004020202020204" pitchFamily="34" charset="0"/>
              </a:rPr>
              <a:t>√n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existiert</a:t>
            </a:r>
            <a:r>
              <a:rPr lang="en-US" dirty="0">
                <a:latin typeface="Aptos" panose="020B0004020202020204" pitchFamily="34" charset="0"/>
              </a:rPr>
              <a:t>, für die </a:t>
            </a:r>
            <a:r>
              <a:rPr lang="en-US" dirty="0" err="1">
                <a:latin typeface="Aptos" panose="020B0004020202020204" pitchFamily="34" charset="0"/>
              </a:rPr>
              <a:t>kein</a:t>
            </a:r>
            <a:r>
              <a:rPr lang="en-US" dirty="0">
                <a:latin typeface="Aptos" panose="020B0004020202020204" pitchFamily="34" charset="0"/>
              </a:rPr>
              <a:t> Rest </a:t>
            </a:r>
            <a:r>
              <a:rPr lang="en-US" dirty="0" err="1">
                <a:latin typeface="Aptos" panose="020B0004020202020204" pitchFamily="34" charset="0"/>
              </a:rPr>
              <a:t>beim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Teilen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entsteht</a:t>
            </a:r>
            <a:r>
              <a:rPr lang="en-US" dirty="0">
                <a:latin typeface="Aptos" panose="020B0004020202020204" pitchFamily="34" charset="0"/>
              </a:rPr>
              <a:t>, </a:t>
            </a:r>
            <a:r>
              <a:rPr lang="en-US" dirty="0" err="1">
                <a:latin typeface="Aptos" panose="020B0004020202020204" pitchFamily="34" charset="0"/>
              </a:rPr>
              <a:t>ist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i="1" dirty="0">
                <a:latin typeface="Aptos" panose="020B0004020202020204" pitchFamily="34" charset="0"/>
              </a:rPr>
              <a:t>n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Aptos" panose="020B0004020202020204" pitchFamily="34" charset="0"/>
              </a:rPr>
              <a:t>keine</a:t>
            </a:r>
            <a:r>
              <a:rPr lang="en-US" dirty="0">
                <a:highlight>
                  <a:srgbClr val="FFFF00"/>
                </a:highlight>
                <a:latin typeface="Aptos" panose="020B0004020202020204" pitchFamily="34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Aptos" panose="020B0004020202020204" pitchFamily="34" charset="0"/>
              </a:rPr>
              <a:t>Primzahl</a:t>
            </a:r>
            <a:endParaRPr lang="en-DE" dirty="0">
              <a:highlight>
                <a:srgbClr val="FFFF00"/>
              </a:highlight>
              <a:latin typeface="Aptos" panose="020B0004020202020204" pitchFamily="34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77AF6DE-3A3A-F6A7-DF1A-BE32EF2CD8E7}"/>
              </a:ext>
            </a:extLst>
          </p:cNvPr>
          <p:cNvCxnSpPr>
            <a:cxnSpLocks/>
          </p:cNvCxnSpPr>
          <p:nvPr/>
        </p:nvCxnSpPr>
        <p:spPr>
          <a:xfrm flipH="1">
            <a:off x="4956561" y="2982482"/>
            <a:ext cx="2264635" cy="9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29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9B4524A-1E9F-BC74-3BBE-032EA41C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ptos" panose="020B0004020202020204" pitchFamily="34" charset="0"/>
              </a:rPr>
              <a:t>Laufzeit</a:t>
            </a:r>
            <a:r>
              <a:rPr lang="en-US" dirty="0">
                <a:latin typeface="Aptos" panose="020B0004020202020204" pitchFamily="34" charset="0"/>
              </a:rPr>
              <a:t> und </a:t>
            </a:r>
            <a:r>
              <a:rPr lang="en-US" dirty="0" err="1">
                <a:latin typeface="Aptos" panose="020B0004020202020204" pitchFamily="34" charset="0"/>
              </a:rPr>
              <a:t>Erklärung</a:t>
            </a:r>
            <a:endParaRPr lang="en-DE" dirty="0">
              <a:latin typeface="Aptos" panose="020B0004020202020204" pitchFamily="34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36FDEC-5119-2418-3988-FC5480C0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b="0" dirty="0">
                <a:effectLst/>
                <a:highlight>
                  <a:srgbClr val="FFFF00"/>
                </a:highlight>
                <a:latin typeface="Aptos" panose="020B0004020202020204" pitchFamily="34" charset="0"/>
              </a:rPr>
              <a:t>Laufzeit O(</a:t>
            </a:r>
            <a:r>
              <a:rPr lang="de-DE" sz="2800" b="0" i="1" dirty="0">
                <a:highlight>
                  <a:srgbClr val="FFFF00"/>
                </a:highlight>
                <a:latin typeface="Aptos" panose="020B0004020202020204" pitchFamily="34" charset="0"/>
              </a:rPr>
              <a:t>√n</a:t>
            </a:r>
            <a:r>
              <a:rPr lang="de-DE" sz="2800" b="0" dirty="0">
                <a:effectLst/>
                <a:highlight>
                  <a:srgbClr val="FFFF00"/>
                </a:highlight>
                <a:latin typeface="Aptos" panose="020B00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b="0" dirty="0">
                <a:latin typeface="Aptos" panose="020B0004020202020204" pitchFamily="34" charset="0"/>
              </a:rPr>
              <a:t>Wir iterieren mit </a:t>
            </a:r>
            <a:r>
              <a:rPr lang="de-DE" sz="2800" b="0" i="1" dirty="0">
                <a:latin typeface="Aptos" panose="020B0004020202020204" pitchFamily="34" charset="0"/>
              </a:rPr>
              <a:t>i</a:t>
            </a:r>
            <a:r>
              <a:rPr lang="de-DE" sz="2800" b="0" dirty="0">
                <a:latin typeface="Aptos" panose="020B0004020202020204" pitchFamily="34" charset="0"/>
              </a:rPr>
              <a:t> von 2 bis zur aufgerundeten Wurzel von </a:t>
            </a:r>
            <a:r>
              <a:rPr lang="de-DE" sz="2800" b="0" i="1" dirty="0">
                <a:latin typeface="Aptos" panose="020B0004020202020204" pitchFamily="34" charset="0"/>
              </a:rPr>
              <a:t>n</a:t>
            </a:r>
            <a:endParaRPr lang="de-DE" sz="2800" b="0" i="1" dirty="0">
              <a:effectLst/>
              <a:latin typeface="Aptos" panose="020B0004020202020204" pitchFamily="34" charset="0"/>
            </a:endParaRPr>
          </a:p>
          <a:p>
            <a:r>
              <a:rPr lang="de-DE" sz="2800" b="0" dirty="0">
                <a:latin typeface="Aptos" panose="020B0004020202020204" pitchFamily="34" charset="0"/>
              </a:rPr>
              <a:t>   -&gt;</a:t>
            </a:r>
            <a:r>
              <a:rPr lang="de-DE" sz="2800" b="0" dirty="0">
                <a:effectLst/>
                <a:latin typeface="Aptos" panose="020B0004020202020204" pitchFamily="34" charset="0"/>
              </a:rPr>
              <a:t> Wir checken pro Schleifendurchlauf ob beim Dividieren von </a:t>
            </a:r>
            <a:r>
              <a:rPr lang="de-DE" sz="2800" b="0" i="1" dirty="0">
                <a:effectLst/>
                <a:latin typeface="Aptos" panose="020B0004020202020204" pitchFamily="34" charset="0"/>
              </a:rPr>
              <a:t>n</a:t>
            </a:r>
            <a:r>
              <a:rPr lang="de-DE" sz="2800" b="0" dirty="0">
                <a:effectLst/>
                <a:latin typeface="Aptos" panose="020B0004020202020204" pitchFamily="34" charset="0"/>
              </a:rPr>
              <a:t> 	durch </a:t>
            </a:r>
            <a:r>
              <a:rPr lang="de-DE" sz="2800" b="0" i="1" dirty="0">
                <a:effectLst/>
                <a:latin typeface="Aptos" panose="020B0004020202020204" pitchFamily="34" charset="0"/>
              </a:rPr>
              <a:t>i</a:t>
            </a:r>
            <a:r>
              <a:rPr lang="de-DE" sz="2800" b="0" dirty="0">
                <a:effectLst/>
                <a:latin typeface="Aptos" panose="020B0004020202020204" pitchFamily="34" charset="0"/>
              </a:rPr>
              <a:t> ein Rest entsteht.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b="0" dirty="0">
                <a:effectLst/>
                <a:latin typeface="Aptos" panose="020B0004020202020204" pitchFamily="34" charset="0"/>
              </a:rPr>
              <a:t>Es </a:t>
            </a:r>
            <a:r>
              <a:rPr lang="de-DE" sz="2800" b="0" dirty="0">
                <a:effectLst/>
                <a:highlight>
                  <a:srgbClr val="FFFF00"/>
                </a:highlight>
                <a:latin typeface="Aptos" panose="020B0004020202020204" pitchFamily="34" charset="0"/>
              </a:rPr>
              <a:t>genügt bis </a:t>
            </a:r>
            <a:r>
              <a:rPr lang="de-DE" sz="2800" b="0" i="1" dirty="0">
                <a:highlight>
                  <a:srgbClr val="FFFF00"/>
                </a:highlight>
                <a:latin typeface="Aptos" panose="020B0004020202020204" pitchFamily="34" charset="0"/>
              </a:rPr>
              <a:t>√</a:t>
            </a:r>
            <a:r>
              <a:rPr lang="de-DE" sz="2800" b="0" i="1" dirty="0">
                <a:effectLst/>
                <a:highlight>
                  <a:srgbClr val="FFFF00"/>
                </a:highlight>
                <a:latin typeface="Aptos" panose="020B0004020202020204" pitchFamily="34" charset="0"/>
              </a:rPr>
              <a:t>n</a:t>
            </a:r>
            <a:r>
              <a:rPr lang="de-DE" sz="2800" b="0" dirty="0">
                <a:effectLst/>
                <a:highlight>
                  <a:srgbClr val="FFFF00"/>
                </a:highlight>
                <a:latin typeface="Aptos" panose="020B0004020202020204" pitchFamily="34" charset="0"/>
              </a:rPr>
              <a:t> zu iterieren</a:t>
            </a:r>
            <a:r>
              <a:rPr lang="de-DE" sz="2800" b="0" dirty="0">
                <a:effectLst/>
                <a:latin typeface="Aptos" panose="020B0004020202020204" pitchFamily="34" charset="0"/>
              </a:rPr>
              <a:t>, da danach nur noch "umgedrehte" Multiplikationen auftreten</a:t>
            </a:r>
          </a:p>
          <a:p>
            <a:endParaRPr lang="en-DE" b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C5E8C6-437E-64CF-6898-5FFFD84A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3630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4069B-64A7-6FEF-9B8F-160FE57C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ptos" panose="020B0004020202020204" pitchFamily="34" charset="0"/>
              </a:rPr>
              <a:t>Beispiel</a:t>
            </a:r>
            <a:endParaRPr lang="en-DE" dirty="0">
              <a:latin typeface="Aptos" panose="020B00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81F428C-F31D-8A16-F508-C7E947677A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b="0" dirty="0">
                    <a:latin typeface="Aptos" panose="020B0004020202020204" pitchFamily="34" charset="0"/>
                  </a:rPr>
                  <a:t>n = 12</a:t>
                </a:r>
              </a:p>
              <a:p>
                <a:pPr marL="465750" lvl="2" indent="-285750">
                  <a:buFont typeface="Arial" panose="020B0604020202020204" pitchFamily="34" charset="0"/>
                  <a:buChar char="•"/>
                </a:pPr>
                <a:r>
                  <a:rPr lang="en-GB" sz="2800" dirty="0" err="1">
                    <a:latin typeface="Aptos" panose="020B0004020202020204" pitchFamily="34" charset="0"/>
                  </a:rPr>
                  <a:t>Faktoren</a:t>
                </a:r>
                <a:r>
                  <a:rPr lang="en-GB" sz="2800" dirty="0">
                    <a:latin typeface="Aptos" panose="020B00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1∗12, 2∗6, 3∗4, 4∗3, 6∗2, 12∗1</m:t>
                    </m:r>
                  </m:oMath>
                </a14:m>
                <a:endParaRPr lang="en-GB" sz="2800" b="0" dirty="0">
                  <a:latin typeface="Aptos" panose="020B0004020202020204" pitchFamily="34" charset="0"/>
                </a:endParaRPr>
              </a:p>
              <a:p>
                <a:pPr marL="465750" lvl="2" indent="-285750">
                  <a:buFont typeface="Arial" panose="020B0604020202020204" pitchFamily="34" charset="0"/>
                  <a:buChar char="•"/>
                </a:pPr>
                <a:r>
                  <a:rPr lang="en-GB" sz="2800" b="0" dirty="0">
                    <a:latin typeface="Aptos" panose="020B0004020202020204" pitchFamily="34" charset="0"/>
                  </a:rPr>
                  <a:t>√12 = 3,464102… </a:t>
                </a:r>
              </a:p>
              <a:p>
                <a:pPr marL="465750" lvl="2" indent="-285750">
                  <a:buFont typeface="Arial" panose="020B0604020202020204" pitchFamily="34" charset="0"/>
                  <a:buChar char="•"/>
                </a:pPr>
                <a:r>
                  <a:rPr lang="en-GB" sz="2800" b="0" dirty="0">
                    <a:latin typeface="Aptos" panose="020B0004020202020204" pitchFamily="34" charset="0"/>
                  </a:rPr>
                  <a:t>(</a:t>
                </a:r>
                <a:r>
                  <a:rPr lang="en-GB" sz="2800" b="0" dirty="0" err="1">
                    <a:latin typeface="Aptos" panose="020B0004020202020204" pitchFamily="34" charset="0"/>
                  </a:rPr>
                  <a:t>aufgerundet</a:t>
                </a:r>
                <a:r>
                  <a:rPr lang="en-GB" sz="2800" b="0" dirty="0">
                    <a:latin typeface="Aptos" panose="020B0004020202020204" pitchFamily="34" charset="0"/>
                  </a:rPr>
                  <a:t> 4)</a:t>
                </a:r>
              </a:p>
              <a:p>
                <a:pPr marL="637200" lvl="2" indent="-457200">
                  <a:buFont typeface="Wingdings" panose="05000000000000000000" pitchFamily="2" charset="2"/>
                  <a:buChar char="Ø"/>
                </a:pPr>
                <a:r>
                  <a:rPr lang="en-GB" sz="2800" dirty="0">
                    <a:latin typeface="Aptos" panose="020B0004020202020204" pitchFamily="34" charset="0"/>
                  </a:rPr>
                  <a:t>Ab der Wurzel von n “</a:t>
                </a:r>
                <a:r>
                  <a:rPr lang="en-GB" sz="2800" dirty="0" err="1">
                    <a:latin typeface="Aptos" panose="020B0004020202020204" pitchFamily="34" charset="0"/>
                  </a:rPr>
                  <a:t>wiederholen</a:t>
                </a:r>
                <a:r>
                  <a:rPr lang="en-GB" sz="2800" dirty="0">
                    <a:latin typeface="Aptos" panose="020B0004020202020204" pitchFamily="34" charset="0"/>
                  </a:rPr>
                  <a:t>” </a:t>
                </a:r>
                <a:r>
                  <a:rPr lang="en-GB" sz="2800" dirty="0" err="1">
                    <a:latin typeface="Aptos" panose="020B0004020202020204" pitchFamily="34" charset="0"/>
                  </a:rPr>
                  <a:t>sich</a:t>
                </a:r>
                <a:r>
                  <a:rPr lang="en-GB" sz="2800" dirty="0">
                    <a:latin typeface="Aptos" panose="020B0004020202020204" pitchFamily="34" charset="0"/>
                  </a:rPr>
                  <a:t> die </a:t>
                </a:r>
                <a:r>
                  <a:rPr lang="en-GB" sz="2800" dirty="0" err="1">
                    <a:latin typeface="Aptos" panose="020B0004020202020204" pitchFamily="34" charset="0"/>
                  </a:rPr>
                  <a:t>Faktorenpaare</a:t>
                </a:r>
                <a:endParaRPr lang="en-GB" sz="2800" b="0" dirty="0">
                  <a:latin typeface="Aptos" panose="020B0004020202020204" pitchFamily="34" charset="0"/>
                </a:endParaRPr>
              </a:p>
              <a:p>
                <a:pPr marL="465750" lvl="2" indent="-285750">
                  <a:buFont typeface="Arial" panose="020B0604020202020204" pitchFamily="34" charset="0"/>
                  <a:buChar char="•"/>
                </a:pPr>
                <a:endParaRPr lang="en-DE" sz="2800" b="0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81F428C-F31D-8A16-F508-C7E947677A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71" t="-207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53C672-D9F3-3ABF-A138-ED36C8AE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87F150B-5043-4FD6-40EF-39F5D5E8FFD9}"/>
              </a:ext>
            </a:extLst>
          </p:cNvPr>
          <p:cNvSpPr/>
          <p:nvPr/>
        </p:nvSpPr>
        <p:spPr>
          <a:xfrm>
            <a:off x="5465036" y="1903418"/>
            <a:ext cx="2679106" cy="4358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B00FDD6-F07E-BE07-38EA-DB98EAAE4FD2}"/>
              </a:ext>
            </a:extLst>
          </p:cNvPr>
          <p:cNvCxnSpPr/>
          <p:nvPr/>
        </p:nvCxnSpPr>
        <p:spPr>
          <a:xfrm flipH="1">
            <a:off x="8212509" y="2157811"/>
            <a:ext cx="965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B9D0E5A-F6AC-6C74-C2B4-E10F5A5D72BA}"/>
              </a:ext>
            </a:extLst>
          </p:cNvPr>
          <p:cNvSpPr txBox="1"/>
          <p:nvPr/>
        </p:nvSpPr>
        <p:spPr>
          <a:xfrm>
            <a:off x="9326459" y="1960443"/>
            <a:ext cx="199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ptos" panose="020B0004020202020204" pitchFamily="34" charset="0"/>
              </a:rPr>
              <a:t>Redundant</a:t>
            </a:r>
            <a:endParaRPr lang="en-DE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87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1F6A1-F32C-8860-E513-F6B8CA2E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ptos" panose="020B0004020202020204" pitchFamily="34" charset="0"/>
              </a:rPr>
              <a:t>Ist</a:t>
            </a:r>
            <a:r>
              <a:rPr lang="en-US" dirty="0">
                <a:latin typeface="Aptos" panose="020B0004020202020204" pitchFamily="34" charset="0"/>
              </a:rPr>
              <a:t> das die </a:t>
            </a:r>
            <a:r>
              <a:rPr lang="en-US" dirty="0" err="1">
                <a:latin typeface="Aptos" panose="020B0004020202020204" pitchFamily="34" charset="0"/>
              </a:rPr>
              <a:t>effizienteste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Lösung</a:t>
            </a:r>
            <a:r>
              <a:rPr lang="en-US" dirty="0">
                <a:latin typeface="Aptos" panose="020B0004020202020204" pitchFamily="34" charset="0"/>
              </a:rPr>
              <a:t>?</a:t>
            </a:r>
            <a:endParaRPr lang="en-DE" dirty="0">
              <a:latin typeface="Aptos" panose="020B00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193EAEF-C4D2-5ACD-A2FC-BAD33C246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latin typeface="Aptos" panose="020B0004020202020204" pitchFamily="34" charset="0"/>
                  </a:rPr>
                  <a:t>Einer </a:t>
                </a:r>
                <a:r>
                  <a:rPr lang="en-US" sz="2800" b="0" dirty="0">
                    <a:highlight>
                      <a:srgbClr val="FFFF00"/>
                    </a:highlight>
                    <a:latin typeface="Aptos" panose="020B0004020202020204" pitchFamily="34" charset="0"/>
                  </a:rPr>
                  <a:t>der </a:t>
                </a:r>
                <a:r>
                  <a:rPr lang="en-US" sz="2800" b="0" dirty="0" err="1">
                    <a:highlight>
                      <a:srgbClr val="FFFF00"/>
                    </a:highlight>
                    <a:latin typeface="Aptos" panose="020B0004020202020204" pitchFamily="34" charset="0"/>
                  </a:rPr>
                  <a:t>schnellsten</a:t>
                </a:r>
                <a:r>
                  <a:rPr lang="en-US" sz="2800" b="0" dirty="0">
                    <a:highlight>
                      <a:srgbClr val="FFFF00"/>
                    </a:highlight>
                    <a:latin typeface="Aptos" panose="020B0004020202020204" pitchFamily="34" charset="0"/>
                  </a:rPr>
                  <a:t> </a:t>
                </a:r>
                <a:r>
                  <a:rPr lang="en-US" sz="2800" b="0" dirty="0" err="1">
                    <a:highlight>
                      <a:srgbClr val="FFFF00"/>
                    </a:highlight>
                    <a:latin typeface="Aptos" panose="020B0004020202020204" pitchFamily="34" charset="0"/>
                  </a:rPr>
                  <a:t>Algorithmen</a:t>
                </a:r>
                <a:r>
                  <a:rPr lang="en-US" sz="2800" b="0" dirty="0">
                    <a:latin typeface="Aptos" panose="020B0004020202020204" pitchFamily="34" charset="0"/>
                  </a:rPr>
                  <a:t> um 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zu</a:t>
                </a:r>
                <a:r>
                  <a:rPr lang="en-US" sz="2800" b="0" dirty="0">
                    <a:latin typeface="Aptos" panose="020B0004020202020204" pitchFamily="34" charset="0"/>
                  </a:rPr>
                  <a:t> 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erkennen</a:t>
                </a:r>
                <a:r>
                  <a:rPr lang="en-US" sz="2800" b="0" dirty="0">
                    <a:latin typeface="Aptos" panose="020B0004020202020204" pitchFamily="34" charset="0"/>
                  </a:rPr>
                  <a:t> 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ob</a:t>
                </a:r>
                <a:r>
                  <a:rPr lang="en-US" sz="2800" b="0" dirty="0">
                    <a:latin typeface="Aptos" panose="020B0004020202020204" pitchFamily="34" charset="0"/>
                  </a:rPr>
                  <a:t> </a:t>
                </a:r>
                <a:r>
                  <a:rPr lang="en-US" sz="2800" b="0" i="1" dirty="0">
                    <a:latin typeface="Aptos" panose="020B0004020202020204" pitchFamily="34" charset="0"/>
                  </a:rPr>
                  <a:t>n 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eine</a:t>
                </a:r>
                <a:r>
                  <a:rPr lang="en-US" sz="2800" b="0" dirty="0">
                    <a:latin typeface="Aptos" panose="020B0004020202020204" pitchFamily="34" charset="0"/>
                  </a:rPr>
                  <a:t> 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Primzahl</a:t>
                </a:r>
                <a:r>
                  <a:rPr lang="en-US" sz="2800" b="0" dirty="0">
                    <a:latin typeface="Aptos" panose="020B0004020202020204" pitchFamily="34" charset="0"/>
                  </a:rPr>
                  <a:t> 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ist</a:t>
                </a:r>
                <a:endParaRPr lang="en-US" sz="2800" b="0" dirty="0">
                  <a:latin typeface="Aptos" panose="020B00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0" dirty="0">
                  <a:latin typeface="Aptos" panose="020B00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latin typeface="Aptos" panose="020B0004020202020204" pitchFamily="34" charset="0"/>
                  </a:rPr>
                  <a:t>Es 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gibt</a:t>
                </a:r>
                <a:r>
                  <a:rPr lang="en-US" sz="2800" b="0" dirty="0">
                    <a:latin typeface="Aptos" panose="020B0004020202020204" pitchFamily="34" charset="0"/>
                  </a:rPr>
                  <a:t> 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durchaus</a:t>
                </a:r>
                <a:r>
                  <a:rPr lang="en-US" sz="2800" b="0" dirty="0">
                    <a:latin typeface="Aptos" panose="020B0004020202020204" pitchFamily="34" charset="0"/>
                  </a:rPr>
                  <a:t> 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andere</a:t>
                </a:r>
                <a:r>
                  <a:rPr lang="en-US" sz="2800" b="0" dirty="0">
                    <a:latin typeface="Aptos" panose="020B0004020202020204" pitchFamily="34" charset="0"/>
                  </a:rPr>
                  <a:t> 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Algorithmen</a:t>
                </a:r>
                <a:r>
                  <a:rPr lang="en-US" sz="2800" b="0" dirty="0">
                    <a:latin typeface="Aptos" panose="020B0004020202020204" pitchFamily="34" charset="0"/>
                  </a:rPr>
                  <a:t>, 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u.a</a:t>
                </a:r>
                <a:r>
                  <a:rPr lang="en-US" sz="2800" b="0" dirty="0">
                    <a:latin typeface="Aptos" panose="020B0004020202020204" pitchFamily="34" charset="0"/>
                  </a:rPr>
                  <a:t>:</a:t>
                </a:r>
              </a:p>
              <a:p>
                <a:pPr marL="465750" lvl="2" indent="-28575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latin typeface="Aptos" panose="020B0004020202020204" pitchFamily="34" charset="0"/>
                  </a:rPr>
                  <a:t>Fermat-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Primalitätstest</a:t>
                </a:r>
                <a:r>
                  <a:rPr lang="en-US" sz="2800" b="0" dirty="0">
                    <a:latin typeface="Aptos" panose="020B0004020202020204" pitchFamily="34" charset="0"/>
                  </a:rPr>
                  <a:t>:  O(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>
                    <a:latin typeface="Aptos" panose="020B0004020202020204" pitchFamily="34" charset="0"/>
                  </a:rPr>
                  <a:t>)</a:t>
                </a:r>
              </a:p>
              <a:p>
                <a:pPr marL="465750" lvl="2" indent="-28575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latin typeface="Aptos" panose="020B0004020202020204" pitchFamily="34" charset="0"/>
                  </a:rPr>
                  <a:t>Miller-Rabin-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Primalitätstest</a:t>
                </a:r>
                <a:r>
                  <a:rPr lang="en-US" sz="2800" b="0" dirty="0">
                    <a:latin typeface="Aptos" panose="020B0004020202020204" pitchFamily="34" charset="0"/>
                  </a:rPr>
                  <a:t>: O(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>
                    <a:latin typeface="Aptos" panose="020B0004020202020204" pitchFamily="34" charset="0"/>
                  </a:rPr>
                  <a:t>)</a:t>
                </a:r>
              </a:p>
              <a:p>
                <a:pPr marL="4657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ptos" panose="020B0004020202020204" pitchFamily="34" charset="0"/>
                  </a:rPr>
                  <a:t>AKS-</a:t>
                </a:r>
                <a:r>
                  <a:rPr lang="en-US" sz="2800" dirty="0" err="1">
                    <a:latin typeface="Aptos" panose="020B0004020202020204" pitchFamily="34" charset="0"/>
                  </a:rPr>
                  <a:t>Primzahltest</a:t>
                </a:r>
                <a:r>
                  <a:rPr lang="en-US" sz="2800" dirty="0">
                    <a:latin typeface="Aptos" panose="020B0004020202020204" pitchFamily="34" charset="0"/>
                  </a:rPr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Aptos" panose="020B0004020202020204" pitchFamily="34" charset="0"/>
                  </a:rPr>
                  <a:t>)</a:t>
                </a:r>
                <a:endParaRPr lang="en-US" sz="2800" b="0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193EAEF-C4D2-5ACD-A2FC-BAD33C246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71" t="-207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1CFEFB-03ED-C4B7-D17A-5B3DC222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87474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CB8B-9FA1-7D97-D070-99D60A43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1A37C9-17AB-E9A9-BD9B-A6CF47D3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17C13BB-8293-25AC-F06D-EACC05A5DEEE}"/>
              </a:ext>
            </a:extLst>
          </p:cNvPr>
          <p:cNvSpPr txBox="1"/>
          <p:nvPr/>
        </p:nvSpPr>
        <p:spPr>
          <a:xfrm>
            <a:off x="6096000" y="6350274"/>
            <a:ext cx="2398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Quelle: </a:t>
            </a:r>
            <a:r>
              <a:rPr lang="en-US" sz="800" dirty="0">
                <a:hlinkClick r:id="rId2"/>
              </a:rPr>
              <a:t>GitHub Repository </a:t>
            </a:r>
            <a:r>
              <a:rPr lang="en-US" sz="800" dirty="0" err="1">
                <a:hlinkClick r:id="rId2"/>
              </a:rPr>
              <a:t>zur</a:t>
            </a:r>
            <a:r>
              <a:rPr lang="en-US" sz="800" dirty="0">
                <a:hlinkClick r:id="rId2"/>
              </a:rPr>
              <a:t> </a:t>
            </a:r>
            <a:r>
              <a:rPr lang="en-US" sz="800" dirty="0" err="1">
                <a:hlinkClick r:id="rId2"/>
              </a:rPr>
              <a:t>Präsentation</a:t>
            </a:r>
            <a:r>
              <a:rPr lang="en-US" sz="800" dirty="0"/>
              <a:t>  </a:t>
            </a:r>
            <a:endParaRPr lang="en-DE" sz="800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BE8502BE-D020-8539-06CC-E5AAE1719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80" y="1083468"/>
            <a:ext cx="7818438" cy="4691063"/>
          </a:xfrm>
        </p:spPr>
      </p:pic>
    </p:spTree>
    <p:extLst>
      <p:ext uri="{BB962C8B-B14F-4D97-AF65-F5344CB8AC3E}">
        <p14:creationId xmlns:p14="http://schemas.microsoft.com/office/powerpoint/2010/main" val="374284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05EF39-8398-DE8B-89D2-8450437ED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Danke </a:t>
            </a:r>
            <a:r>
              <a:rPr lang="en-US" dirty="0" err="1">
                <a:latin typeface="Aptos" panose="020B0004020202020204" pitchFamily="34" charset="0"/>
              </a:rPr>
              <a:t>fürs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zuhören</a:t>
            </a:r>
            <a:r>
              <a:rPr lang="en-US" dirty="0">
                <a:latin typeface="Aptos" panose="020B0004020202020204" pitchFamily="34" charset="0"/>
              </a:rPr>
              <a:t>!</a:t>
            </a:r>
            <a:br>
              <a:rPr lang="en-US" dirty="0">
                <a:latin typeface="Aptos" panose="020B0004020202020204" pitchFamily="34" charset="0"/>
              </a:rPr>
            </a:b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    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	← Link </a:t>
            </a:r>
            <a:r>
              <a:rPr lang="en-US" dirty="0" err="1">
                <a:latin typeface="Aptos" panose="020B0004020202020204" pitchFamily="34" charset="0"/>
              </a:rPr>
              <a:t>zum</a:t>
            </a:r>
            <a:r>
              <a:rPr lang="en-US" dirty="0">
                <a:latin typeface="Aptos" panose="020B0004020202020204" pitchFamily="34" charset="0"/>
              </a:rPr>
              <a:t> Repository</a:t>
            </a:r>
            <a:endParaRPr lang="en-DE" dirty="0">
              <a:latin typeface="Aptos" panose="020B00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51A297-2FDF-F302-F383-0CCF77F4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pic>
        <p:nvPicPr>
          <p:cNvPr id="7" name="Grafik 6" descr="Ein Bild, das Muster, Quadrat, Pixel, Design enthält.&#10;&#10;Automatisch generierte Beschreibung">
            <a:extLst>
              <a:ext uri="{FF2B5EF4-FFF2-40B4-BE49-F238E27FC236}">
                <a16:creationId xmlns:a16="http://schemas.microsoft.com/office/drawing/2014/main" id="{03E749B5-A49A-A761-C0F8-597E8B1AE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4763"/>
            <a:ext cx="2437823" cy="24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24105"/>
      </p:ext>
    </p:extLst>
  </p:cSld>
  <p:clrMapOvr>
    <a:masterClrMapping/>
  </p:clrMapOvr>
</p:sld>
</file>

<file path=ppt/theme/theme1.xml><?xml version="1.0" encoding="utf-8"?>
<a:theme xmlns:a="http://schemas.openxmlformats.org/drawingml/2006/main" name="HTWK_Praesentation_16-9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8501C412-F393-B646-9B96-1DF6D2826D91}"/>
    </a:ext>
  </a:extLst>
</a:theme>
</file>

<file path=ppt/theme/theme2.xml><?xml version="1.0" encoding="utf-8"?>
<a:theme xmlns:a="http://schemas.openxmlformats.org/drawingml/2006/main" name="HTWK Magenta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EFED7CB0-8CF4-D44F-9260-9E79D17BFAAA}"/>
    </a:ext>
  </a:extLst>
</a:theme>
</file>

<file path=ppt/theme/theme3.xml><?xml version="1.0" encoding="utf-8"?>
<a:theme xmlns:a="http://schemas.openxmlformats.org/drawingml/2006/main" name="HTWK Grü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E391D94D-EE63-D349-B7DE-98ADF560723F}"/>
    </a:ext>
  </a:extLst>
</a:theme>
</file>

<file path=ppt/theme/theme4.xml><?xml version="1.0" encoding="utf-8"?>
<a:theme xmlns:a="http://schemas.openxmlformats.org/drawingml/2006/main" name="HTWK Cya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A51D0A69-4D8E-524F-9B0E-CEBB36F378F6}"/>
    </a:ext>
  </a:extLst>
</a:theme>
</file>

<file path=ppt/theme/theme5.xml><?xml version="1.0" encoding="utf-8"?>
<a:theme xmlns:a="http://schemas.openxmlformats.org/drawingml/2006/main" name="HTWK Blau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9DD5615B-4FDE-C14E-84FA-48ACAD4DD175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HTWK_Praesentation_16-9.potx</Template>
  <TotalTime>0</TotalTime>
  <Words>282</Words>
  <Application>Microsoft Office PowerPoint</Application>
  <PresentationFormat>Breitbild</PresentationFormat>
  <Paragraphs>34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8</vt:i4>
      </vt:variant>
    </vt:vector>
  </HeadingPairs>
  <TitlesOfParts>
    <vt:vector size="19" baseType="lpstr">
      <vt:lpstr>Aptos</vt:lpstr>
      <vt:lpstr>Arial</vt:lpstr>
      <vt:lpstr>Calibri</vt:lpstr>
      <vt:lpstr>Cambria Math</vt:lpstr>
      <vt:lpstr>Wingdings</vt:lpstr>
      <vt:lpstr>Work Sans</vt:lpstr>
      <vt:lpstr>HTWK_Praesentation_16-9</vt:lpstr>
      <vt:lpstr>HTWK Magenta</vt:lpstr>
      <vt:lpstr>HTWK Grün</vt:lpstr>
      <vt:lpstr>HTWK Cyan</vt:lpstr>
      <vt:lpstr>HTWK Blau</vt:lpstr>
      <vt:lpstr>Algorithmen und Datenstrukturen: Aufgabe 2.5</vt:lpstr>
      <vt:lpstr>Aufgabenstellung</vt:lpstr>
      <vt:lpstr>Algorithmus</vt:lpstr>
      <vt:lpstr>Laufzeit und Erklärung</vt:lpstr>
      <vt:lpstr>Beispiel</vt:lpstr>
      <vt:lpstr>Ist das die effizienteste Lösung?</vt:lpstr>
      <vt:lpstr>PowerPoint-Präsentation</vt:lpstr>
      <vt:lpstr>Danke fürs zuhören!        ← Link zum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Paulin Alter</dc:creator>
  <cp:lastModifiedBy>Hartmann, Phil</cp:lastModifiedBy>
  <cp:revision>6</cp:revision>
  <dcterms:created xsi:type="dcterms:W3CDTF">2019-01-10T16:04:56Z</dcterms:created>
  <dcterms:modified xsi:type="dcterms:W3CDTF">2024-10-21T12:28:11Z</dcterms:modified>
</cp:coreProperties>
</file>