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04D7061-7B46-4EF0-A4B7-172D4F347EBB}">
  <a:tblStyle styleId="{C04D7061-7B46-4EF0-A4B7-172D4F347EB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100"/>
            </a:lvl1pPr>
            <a:lvl2pPr lvl="1" rtl="0">
              <a:spcBef>
                <a:spcPts val="0"/>
              </a:spcBef>
              <a:defRPr sz="11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1100"/>
            </a:lvl6pPr>
            <a:lvl7pPr lvl="6" rtl="0">
              <a:spcBef>
                <a:spcPts val="0"/>
              </a:spcBef>
              <a:defRPr sz="1100"/>
            </a:lvl7pPr>
            <a:lvl8pPr lvl="7" rtl="0">
              <a:spcBef>
                <a:spcPts val="0"/>
              </a:spcBef>
              <a:defRPr sz="1100"/>
            </a:lvl8pPr>
            <a:lvl9pPr lvl="8" rtl="0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6" name="Shape 8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0" name="Shape 8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5" name="Shape 7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4" name="Shape 9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4" name="Shape 10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1" name="Shape 10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8" name="Shape 10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5" name="Shape 10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4" name="Shape 10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4" name="Shape 10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1" name="Shape 1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1" name="Shape 1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7" name="Shape 1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3" name="Shape 1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0" name="Shape 1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4" name="Shape 1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1" name="Shape 1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0" name="Shape 1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7" name="Shape 1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6" name="Shape 1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6" name="Shape 1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3" name="Shape 1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9" name="Shape 1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7" name="Shape 1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3" name="Shape 1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0" name="Shape 1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1pPr>
            <a:lvl2pPr marL="45720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2pPr>
            <a:lvl3pPr marL="91440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3pPr>
            <a:lvl4pPr marL="137160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4pPr>
            <a:lvl5pPr marL="182880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5pPr>
            <a:lvl6pPr marL="2286000" lvl="5" indent="0" algn="ctr" rtl="0">
              <a:spcBef>
                <a:spcPts val="400"/>
              </a:spcBef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6pPr>
            <a:lvl7pPr marL="2743200" lvl="6" indent="0" algn="ctr" rtl="0">
              <a:spcBef>
                <a:spcPts val="400"/>
              </a:spcBef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7pPr>
            <a:lvl8pPr marL="3200400" lvl="7" indent="0" algn="ctr" rtl="0">
              <a:spcBef>
                <a:spcPts val="400"/>
              </a:spcBef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8pPr>
            <a:lvl9pPr marL="3657600" lvl="8" indent="0" algn="ctr" rtl="0">
              <a:spcBef>
                <a:spcPts val="400"/>
              </a:spcBef>
              <a:buClr>
                <a:srgbClr val="888888"/>
              </a:buClr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defRPr sz="2800"/>
            </a:lvl1pPr>
            <a:lvl2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defRPr sz="2400"/>
            </a:lvl2pPr>
            <a:lvl3pPr marL="114300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defRPr sz="2000"/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defRPr sz="1800"/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defRPr sz="1800"/>
            </a:lvl5pPr>
            <a:lvl6pPr marL="251460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defRPr sz="1800"/>
            </a:lvl6pPr>
            <a:lvl7pPr marL="297180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defRPr sz="1800"/>
            </a:lvl7pPr>
            <a:lvl8pPr marL="342900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defRPr sz="1800"/>
            </a:lvl8pPr>
            <a:lvl9pPr marL="388620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defRPr sz="1800"/>
            </a:lvl9pPr>
          </a:lstStyle>
          <a:p>
            <a:endParaRPr/>
          </a:p>
        </p:txBody>
      </p:sp>
      <p:sp>
        <p:nvSpPr>
          <p:cNvPr id="687" name="Shape 68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defRPr sz="2800"/>
            </a:lvl1pPr>
            <a:lvl2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defRPr sz="2400"/>
            </a:lvl2pPr>
            <a:lvl3pPr marL="114300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defRPr sz="2000"/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defRPr sz="1800"/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defRPr sz="1800"/>
            </a:lvl5pPr>
            <a:lvl6pPr marL="251460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defRPr sz="1800"/>
            </a:lvl6pPr>
            <a:lvl7pPr marL="297180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defRPr sz="1800"/>
            </a:lvl7pPr>
            <a:lvl8pPr marL="342900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defRPr sz="1800"/>
            </a:lvl8pPr>
            <a:lvl9pPr marL="388620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defRPr sz="1800"/>
            </a:lvl9pPr>
          </a:lstStyle>
          <a:p>
            <a:endParaRPr/>
          </a:p>
        </p:txBody>
      </p:sp>
      <p:sp>
        <p:nvSpPr>
          <p:cNvPr id="688" name="Shape 6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9" name="Shape 6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cap="none"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1pPr>
            <a:lvl2pPr marL="45720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2pPr>
            <a:lvl3pPr marL="91440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3pPr>
            <a:lvl4pPr marL="137160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4pPr>
            <a:lvl5pPr marL="182880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5pPr>
            <a:lvl6pPr marL="2286000" lvl="5" indent="0" algn="l" rtl="0">
              <a:spcBef>
                <a:spcPts val="28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6pPr>
            <a:lvl7pPr marL="2743200" lvl="6" indent="0" algn="l" rtl="0">
              <a:spcBef>
                <a:spcPts val="28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7pPr>
            <a:lvl8pPr marL="3200400" lvl="7" indent="0" algn="l" rtl="0">
              <a:spcBef>
                <a:spcPts val="28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8pPr>
            <a:lvl9pPr marL="3657600" lvl="8" indent="0" algn="l" rtl="0">
              <a:spcBef>
                <a:spcPts val="280"/>
              </a:spcBef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4" name="Shape 6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1pPr>
            <a:lvl2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2pPr>
            <a:lvl3pPr marL="114300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5pPr>
            <a:lvl6pPr marL="2514600" lvl="5" indent="-114300" algn="l" rtl="0">
              <a:spcBef>
                <a:spcPts val="360"/>
              </a:spcBef>
              <a:buClr>
                <a:schemeClr val="dk1"/>
              </a:buClr>
              <a:defRPr/>
            </a:lvl6pPr>
            <a:lvl7pPr marL="2971800" lvl="6" indent="-114300" algn="l" rtl="0">
              <a:spcBef>
                <a:spcPts val="360"/>
              </a:spcBef>
              <a:buClr>
                <a:schemeClr val="dk1"/>
              </a:buClr>
              <a:defRPr/>
            </a:lvl7pPr>
            <a:lvl8pPr marL="3429000" lvl="7" indent="-114300" algn="l" rtl="0">
              <a:spcBef>
                <a:spcPts val="360"/>
              </a:spcBef>
              <a:buClr>
                <a:schemeClr val="dk1"/>
              </a:buClr>
              <a:defRPr/>
            </a:lvl8pPr>
            <a:lvl9pPr marL="3886200" lvl="8" indent="-114300" algn="l" rtl="0">
              <a:spcBef>
                <a:spcPts val="360"/>
              </a:spcBef>
              <a:buClr>
                <a:schemeClr val="dk1"/>
              </a:buClr>
              <a:defRPr/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1pPr>
            <a:lvl2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2pPr>
            <a:lvl3pPr marL="114300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5pPr>
            <a:lvl6pPr marL="2514600" lvl="5" indent="-114300" algn="l" rtl="0">
              <a:spcBef>
                <a:spcPts val="360"/>
              </a:spcBef>
              <a:buClr>
                <a:schemeClr val="dk1"/>
              </a:buClr>
              <a:defRPr/>
            </a:lvl6pPr>
            <a:lvl7pPr marL="2971800" lvl="6" indent="-114300" algn="l" rtl="0">
              <a:spcBef>
                <a:spcPts val="360"/>
              </a:spcBef>
              <a:buClr>
                <a:schemeClr val="dk1"/>
              </a:buClr>
              <a:defRPr/>
            </a:lvl7pPr>
            <a:lvl8pPr marL="3429000" lvl="7" indent="-114300" algn="l" rtl="0">
              <a:spcBef>
                <a:spcPts val="360"/>
              </a:spcBef>
              <a:buClr>
                <a:schemeClr val="dk1"/>
              </a:buClr>
              <a:defRPr/>
            </a:lvl8pPr>
            <a:lvl9pPr marL="3886200" lvl="8" indent="-114300" algn="l" rtl="0">
              <a:spcBef>
                <a:spcPts val="360"/>
              </a:spcBef>
              <a:buClr>
                <a:schemeClr val="dk1"/>
              </a:buClr>
              <a:defRPr/>
            </a:lvl9pPr>
          </a:lstStyle>
          <a:p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4" name="Shape 6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1pPr>
            <a:lvl2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2pPr>
            <a:lvl3pPr marL="114300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defRPr/>
            </a:lvl5pPr>
            <a:lvl6pPr marL="2514600" lvl="5" indent="-114300" algn="l" rtl="0">
              <a:spcBef>
                <a:spcPts val="360"/>
              </a:spcBef>
              <a:buClr>
                <a:schemeClr val="dk1"/>
              </a:buClr>
              <a:defRPr/>
            </a:lvl6pPr>
            <a:lvl7pPr marL="2971800" lvl="6" indent="-114300" algn="l" rtl="0">
              <a:spcBef>
                <a:spcPts val="360"/>
              </a:spcBef>
              <a:buClr>
                <a:schemeClr val="dk1"/>
              </a:buClr>
              <a:defRPr/>
            </a:lvl7pPr>
            <a:lvl8pPr marL="3429000" lvl="7" indent="-114300" algn="l" rtl="0">
              <a:spcBef>
                <a:spcPts val="360"/>
              </a:spcBef>
              <a:buClr>
                <a:schemeClr val="dk1"/>
              </a:buClr>
              <a:defRPr/>
            </a:lvl8pPr>
            <a:lvl9pPr marL="3886200" lvl="8" indent="-114300" algn="l" rtl="0">
              <a:spcBef>
                <a:spcPts val="360"/>
              </a:spcBef>
              <a:buClr>
                <a:schemeClr val="dk1"/>
              </a:buClr>
              <a:defRPr/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4" name="Shape 6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None/>
              <a:defRPr sz="1400"/>
            </a:lvl1pPr>
            <a:lvl2pPr marL="45720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None/>
              <a:defRPr sz="1200"/>
            </a:lvl2pPr>
            <a:lvl3pPr marL="91440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None/>
              <a:defRPr sz="1000"/>
            </a:lvl3pPr>
            <a:lvl4pPr marL="137160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None/>
              <a:defRPr sz="900"/>
            </a:lvl4pPr>
            <a:lvl5pPr marL="182880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None/>
              <a:defRPr sz="900"/>
            </a:lvl5pPr>
            <a:lvl6pPr marL="2286000" lvl="5" indent="0" algn="l" rtl="0">
              <a:spcBef>
                <a:spcPts val="180"/>
              </a:spcBef>
              <a:buClr>
                <a:schemeClr val="dk1"/>
              </a:buClr>
              <a:buNone/>
              <a:defRPr sz="900"/>
            </a:lvl6pPr>
            <a:lvl7pPr marL="2743200" lvl="6" indent="0" algn="l" rtl="0">
              <a:spcBef>
                <a:spcPts val="180"/>
              </a:spcBef>
              <a:buClr>
                <a:schemeClr val="dk1"/>
              </a:buClr>
              <a:buNone/>
              <a:defRPr sz="900"/>
            </a:lvl7pPr>
            <a:lvl8pPr marL="3200400" lvl="7" indent="0" algn="l" rtl="0">
              <a:spcBef>
                <a:spcPts val="180"/>
              </a:spcBef>
              <a:buClr>
                <a:schemeClr val="dk1"/>
              </a:buClr>
              <a:buNone/>
              <a:defRPr sz="900"/>
            </a:lvl8pPr>
            <a:lvl9pPr marL="3657600" lvl="8" indent="0" algn="l" rtl="0">
              <a:spcBef>
                <a:spcPts val="180"/>
              </a:spcBef>
              <a:buClr>
                <a:schemeClr val="dk1"/>
              </a:buClr>
              <a:buNone/>
              <a:defRPr sz="900"/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defRPr sz="3200"/>
            </a:lvl1pPr>
            <a:lvl2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defRPr sz="2800"/>
            </a:lvl2pPr>
            <a:lvl3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defRPr sz="2400"/>
            </a:lvl3pPr>
            <a:lvl4pPr marL="160020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defRPr sz="2000"/>
            </a:lvl4pPr>
            <a:lvl5pPr marL="205740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defRPr sz="2000"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defRPr sz="2000"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defRPr sz="2000"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defRPr sz="2000"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defRPr sz="2000"/>
            </a:lvl9pPr>
          </a:lstStyle>
          <a:p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None/>
              <a:defRPr sz="1400"/>
            </a:lvl1pPr>
            <a:lvl2pPr marL="45720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None/>
              <a:defRPr sz="1200"/>
            </a:lvl2pPr>
            <a:lvl3pPr marL="91440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None/>
              <a:defRPr sz="1000"/>
            </a:lvl3pPr>
            <a:lvl4pPr marL="137160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None/>
              <a:defRPr sz="900"/>
            </a:lvl4pPr>
            <a:lvl5pPr marL="182880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None/>
              <a:defRPr sz="900"/>
            </a:lvl5pPr>
            <a:lvl6pPr marL="2286000" lvl="5" indent="0" algn="l" rtl="0">
              <a:spcBef>
                <a:spcPts val="180"/>
              </a:spcBef>
              <a:buClr>
                <a:schemeClr val="dk1"/>
              </a:buClr>
              <a:buNone/>
              <a:defRPr sz="900"/>
            </a:lvl6pPr>
            <a:lvl7pPr marL="2743200" lvl="6" indent="0" algn="l" rtl="0">
              <a:spcBef>
                <a:spcPts val="180"/>
              </a:spcBef>
              <a:buClr>
                <a:schemeClr val="dk1"/>
              </a:buClr>
              <a:buNone/>
              <a:defRPr sz="900"/>
            </a:lvl7pPr>
            <a:lvl8pPr marL="3200400" lvl="7" indent="0" algn="l" rtl="0">
              <a:spcBef>
                <a:spcPts val="180"/>
              </a:spcBef>
              <a:buClr>
                <a:schemeClr val="dk1"/>
              </a:buClr>
              <a:buNone/>
              <a:defRPr sz="900"/>
            </a:lvl8pPr>
            <a:lvl9pPr marL="3657600" lvl="8" indent="0" algn="l" rtl="0">
              <a:spcBef>
                <a:spcPts val="180"/>
              </a:spcBef>
              <a:buClr>
                <a:schemeClr val="dk1"/>
              </a:buClr>
              <a:buNone/>
              <a:defRPr sz="900"/>
            </a:lvl9pPr>
          </a:lstStyle>
          <a:p>
            <a:endParaRPr/>
          </a:p>
        </p:txBody>
      </p:sp>
      <p:sp>
        <p:nvSpPr>
          <p:cNvPr id="663" name="Shape 6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457200" lvl="5" indent="0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914400" lvl="6" indent="0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1371600" lvl="7" indent="0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1828800" lvl="8" indent="0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None/>
              <a:defRPr sz="2400" b="1"/>
            </a:lvl1pPr>
            <a:lvl2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None/>
              <a:defRPr sz="2000" b="1"/>
            </a:lvl2pPr>
            <a:lvl3pPr marL="9144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None/>
              <a:defRPr sz="1800" b="1"/>
            </a:lvl3pPr>
            <a:lvl4pPr marL="137160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None/>
              <a:defRPr sz="1600" b="1"/>
            </a:lvl4pPr>
            <a:lvl5pPr marL="182880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None/>
              <a:defRPr sz="1600" b="1"/>
            </a:lvl5pPr>
            <a:lvl6pPr marL="2286000" lvl="5" indent="0" algn="l" rtl="0">
              <a:spcBef>
                <a:spcPts val="320"/>
              </a:spcBef>
              <a:buClr>
                <a:schemeClr val="dk1"/>
              </a:buClr>
              <a:buNone/>
              <a:defRPr sz="1600" b="1"/>
            </a:lvl6pPr>
            <a:lvl7pPr marL="2743200" lvl="6" indent="0" algn="l" rtl="0">
              <a:spcBef>
                <a:spcPts val="320"/>
              </a:spcBef>
              <a:buClr>
                <a:schemeClr val="dk1"/>
              </a:buClr>
              <a:buNone/>
              <a:defRPr sz="1600" b="1"/>
            </a:lvl7pPr>
            <a:lvl8pPr marL="3200400" lvl="7" indent="0" algn="l" rtl="0">
              <a:spcBef>
                <a:spcPts val="320"/>
              </a:spcBef>
              <a:buClr>
                <a:schemeClr val="dk1"/>
              </a:buClr>
              <a:buNone/>
              <a:defRPr sz="1600" b="1"/>
            </a:lvl8pPr>
            <a:lvl9pPr marL="3657600" lvl="8" indent="0" algn="l" rtl="0">
              <a:spcBef>
                <a:spcPts val="320"/>
              </a:spcBef>
              <a:buClr>
                <a:schemeClr val="dk1"/>
              </a:buClr>
              <a:buNone/>
              <a:defRPr sz="1600" b="1"/>
            </a:lvl9pPr>
          </a:lstStyle>
          <a:p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defRPr sz="2400"/>
            </a:lvl1pPr>
            <a:lvl2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defRPr sz="2000"/>
            </a:lvl2pPr>
            <a:lvl3pPr marL="114300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defRPr sz="1800"/>
            </a:lvl3pPr>
            <a:lvl4pPr marL="160020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defRPr sz="1600"/>
            </a:lvl4pPr>
            <a:lvl5pPr marL="205740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defRPr sz="1600"/>
            </a:lvl5pPr>
            <a:lvl6pPr marL="251460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defRPr sz="1600"/>
            </a:lvl6pPr>
            <a:lvl7pPr marL="297180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defRPr sz="1600"/>
            </a:lvl7pPr>
            <a:lvl8pPr marL="342900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defRPr sz="1600"/>
            </a:lvl8pPr>
            <a:lvl9pPr marL="388620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defRPr sz="1600"/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None/>
              <a:defRPr sz="2400" b="1"/>
            </a:lvl1pPr>
            <a:lvl2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None/>
              <a:defRPr sz="2000" b="1"/>
            </a:lvl2pPr>
            <a:lvl3pPr marL="91440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None/>
              <a:defRPr sz="1800" b="1"/>
            </a:lvl3pPr>
            <a:lvl4pPr marL="137160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None/>
              <a:defRPr sz="1600" b="1"/>
            </a:lvl4pPr>
            <a:lvl5pPr marL="182880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None/>
              <a:defRPr sz="1600" b="1"/>
            </a:lvl5pPr>
            <a:lvl6pPr marL="2286000" lvl="5" indent="0" algn="l" rtl="0">
              <a:spcBef>
                <a:spcPts val="320"/>
              </a:spcBef>
              <a:buClr>
                <a:schemeClr val="dk1"/>
              </a:buClr>
              <a:buNone/>
              <a:defRPr sz="1600" b="1"/>
            </a:lvl6pPr>
            <a:lvl7pPr marL="2743200" lvl="6" indent="0" algn="l" rtl="0">
              <a:spcBef>
                <a:spcPts val="320"/>
              </a:spcBef>
              <a:buClr>
                <a:schemeClr val="dk1"/>
              </a:buClr>
              <a:buNone/>
              <a:defRPr sz="1600" b="1"/>
            </a:lvl7pPr>
            <a:lvl8pPr marL="3200400" lvl="7" indent="0" algn="l" rtl="0">
              <a:spcBef>
                <a:spcPts val="320"/>
              </a:spcBef>
              <a:buClr>
                <a:schemeClr val="dk1"/>
              </a:buClr>
              <a:buNone/>
              <a:defRPr sz="1600" b="1"/>
            </a:lvl8pPr>
            <a:lvl9pPr marL="3657600" lvl="8" indent="0" algn="l" rtl="0">
              <a:spcBef>
                <a:spcPts val="320"/>
              </a:spcBef>
              <a:buClr>
                <a:schemeClr val="dk1"/>
              </a:buClr>
              <a:buNone/>
              <a:defRPr sz="1600" b="1"/>
            </a:lvl9pPr>
          </a:lstStyle>
          <a:p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defRPr sz="2400"/>
            </a:lvl1pPr>
            <a:lvl2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defRPr sz="2000"/>
            </a:lvl2pPr>
            <a:lvl3pPr marL="114300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defRPr sz="1800"/>
            </a:lvl3pPr>
            <a:lvl4pPr marL="160020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defRPr sz="1600"/>
            </a:lvl4pPr>
            <a:lvl5pPr marL="205740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defRPr sz="1600"/>
            </a:lvl5pPr>
            <a:lvl6pPr marL="251460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defRPr sz="1600"/>
            </a:lvl6pPr>
            <a:lvl7pPr marL="297180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defRPr sz="1600"/>
            </a:lvl7pPr>
            <a:lvl8pPr marL="342900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defRPr sz="1600"/>
            </a:lvl8pPr>
            <a:lvl9pPr marL="388620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defRPr sz="1600"/>
            </a:lvl9pPr>
          </a:lstStyle>
          <a:p>
            <a:endParaRPr/>
          </a:p>
        </p:txBody>
      </p:sp>
      <p:sp>
        <p:nvSpPr>
          <p:cNvPr id="681" name="Shape 6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2" name="Shape 6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13716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18288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22860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3200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45720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64008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 AOP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None/>
            </a:pP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Shape 758" descr="C:\Documents and Settings\Administrator\바탕 화면\Spring3_그림파일\fig05-0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785811"/>
            <a:ext cx="6286500" cy="32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Shape 759"/>
          <p:cNvSpPr txBox="1"/>
          <p:nvPr/>
        </p:nvSpPr>
        <p:spPr>
          <a:xfrm>
            <a:off x="571500" y="4357687"/>
            <a:ext cx="7929600" cy="17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대상객체가 인터페이스를 구현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-&gt; java.lang.reflect.Proxy를 이용하여 프록시 객체 생성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대상객체가 인터페이스를 구현하고 있지 않을때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-&gt; CGLIB을 이용하여 프록시 객체를 생성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-&gt; 대상객체 및 메서드가 final이 될 수 없다.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구현 가능한 Advice의 종류</a:t>
            </a:r>
          </a:p>
        </p:txBody>
      </p:sp>
      <p:graphicFrame>
        <p:nvGraphicFramePr>
          <p:cNvPr id="765" name="Shape 765"/>
          <p:cNvGraphicFramePr/>
          <p:nvPr/>
        </p:nvGraphicFramePr>
        <p:xfrm>
          <a:off x="457200" y="1600200"/>
          <a:ext cx="8229575" cy="3576600"/>
        </p:xfrm>
        <a:graphic>
          <a:graphicData uri="http://schemas.openxmlformats.org/drawingml/2006/table">
            <a:tbl>
              <a:tblPr>
                <a:noFill/>
                <a:tableStyleId>{C04D7061-7B46-4EF0-A4B7-172D4F347EBB}</a:tableStyleId>
              </a:tblPr>
              <a:tblGrid>
                <a:gridCol w="2614600"/>
                <a:gridCol w="56149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종류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Before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 객체의 메서드 호출 전에 공통 기능을 실행한다.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After Returning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 객체의 메서드가 예외 없이 실행한 이후에 공통 기능을 실행한다.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After Throwing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 객체의 메서드를 실행하는 도중 예외가 발생한 경우에 공통기능을 실행한다.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After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 객체의 메서드를 실행하는 도중에 예외가 발생했는지의 여부와 상관없이 메서드 실행 후 공통 기능을 실행한다.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Around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대상 객체의 메서드 실행 전, 후 또는 예외 발생 시점에 공통 기능을 실행한다.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66" name="Shape 766"/>
          <p:cNvSpPr txBox="1"/>
          <p:nvPr/>
        </p:nvSpPr>
        <p:spPr>
          <a:xfrm>
            <a:off x="500062" y="5715000"/>
            <a:ext cx="78582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 대상 객체의 메서드의 실행하기 전/후에 원하는 기능을 삽입 할 수 있기 때문에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Around Advice</a:t>
            </a: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를 범용적으로 사용함.</a:t>
            </a:r>
          </a:p>
        </p:txBody>
      </p:sp>
      <p:sp>
        <p:nvSpPr>
          <p:cNvPr id="767" name="Shape 767"/>
          <p:cNvSpPr/>
          <p:nvPr/>
        </p:nvSpPr>
        <p:spPr>
          <a:xfrm>
            <a:off x="7315200" y="5668962"/>
            <a:ext cx="11100" cy="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363" y="0"/>
                </a:moveTo>
                <a:cubicBezTo>
                  <a:pt x="76363" y="0"/>
                  <a:pt x="40000" y="0"/>
                  <a:pt x="0" y="0"/>
                </a:cubicBezTo>
              </a:path>
            </a:pathLst>
          </a:custGeom>
          <a:noFill/>
          <a:ln w="19050" cap="rnd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스키마 기반의 POJO 클래스를 이용한 AOP 구현</a:t>
            </a:r>
          </a:p>
        </p:txBody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97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 2 버전 부터  스프링 API를 사용하지 않은  POJO 클래스를 이용하여 Advice를 적용하는 방법이 추가됨.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스키마 이용 AOP  구현 과정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 jar를 클래스 패스에 추가한다.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공통기능을 제공하는 Advice 클래스를 구현한다.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설정파일에서 &lt;aop:config&gt;를 이용하여 Aspect를 설정한다.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Advice를 어떤 Pointcut에 적용할지를 지정하게 된다.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 기능을 제공할 Advice클래스 작성</a:t>
            </a:r>
          </a:p>
        </p:txBody>
      </p:sp>
      <p:pic>
        <p:nvPicPr>
          <p:cNvPr id="785" name="Shape 7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1357312"/>
            <a:ext cx="80010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Shape 786"/>
          <p:cNvSpPr txBox="1"/>
          <p:nvPr/>
        </p:nvSpPr>
        <p:spPr>
          <a:xfrm>
            <a:off x="2214561" y="1714500"/>
            <a:ext cx="36432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571500" y="5286375"/>
            <a:ext cx="8072400" cy="9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Joinpoint에서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실행될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trace()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메서드를구현</a:t>
            </a:r>
            <a:endParaRPr 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매개변수로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전달받은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ProceedingJoinPoint를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AroundAdvice를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할 수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3214686" y="2714625"/>
            <a:ext cx="5214900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Shape 789"/>
          <p:cNvCxnSpPr/>
          <p:nvPr/>
        </p:nvCxnSpPr>
        <p:spPr>
          <a:xfrm rot="-5400000">
            <a:off x="7965975" y="2392349"/>
            <a:ext cx="357300" cy="15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790" name="Shape 790"/>
          <p:cNvCxnSpPr/>
          <p:nvPr/>
        </p:nvCxnSpPr>
        <p:spPr>
          <a:xfrm rot="5400000">
            <a:off x="7930362" y="3356849"/>
            <a:ext cx="428700" cy="15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791" name="Shape 791"/>
          <p:cNvSpPr/>
          <p:nvPr/>
        </p:nvSpPr>
        <p:spPr>
          <a:xfrm>
            <a:off x="2994025" y="0"/>
            <a:ext cx="1500" cy="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1928812"/>
            <a:ext cx="8656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1714500" y="2357437"/>
            <a:ext cx="31431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 객체의 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Shape 8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100" y="2000250"/>
            <a:ext cx="8764500" cy="30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Shape 804"/>
          <p:cNvSpPr txBox="1"/>
          <p:nvPr/>
        </p:nvSpPr>
        <p:spPr>
          <a:xfrm>
            <a:off x="357186" y="1928812"/>
            <a:ext cx="56436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642937" y="2643187"/>
            <a:ext cx="6357899" cy="428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 txBox="1"/>
          <p:nvPr/>
        </p:nvSpPr>
        <p:spPr>
          <a:xfrm>
            <a:off x="428625" y="3429000"/>
            <a:ext cx="13572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500061" y="4786312"/>
            <a:ext cx="13572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714375" y="3714750"/>
            <a:ext cx="71400" cy="857400"/>
          </a:xfrm>
          <a:prstGeom prst="leftBrace">
            <a:avLst>
              <a:gd name="adj1" fmla="val 150"/>
              <a:gd name="adj2" fmla="val 50000"/>
            </a:avLst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4429125" y="3643312"/>
            <a:ext cx="22146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Aop의 설정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2928936" y="4071937"/>
            <a:ext cx="56436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Shape 812"/>
          <p:cNvSpPr txBox="1"/>
          <p:nvPr/>
        </p:nvSpPr>
        <p:spPr>
          <a:xfrm>
            <a:off x="357187" y="5643562"/>
            <a:ext cx="8786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madvirus.spring.chap05 패키지의 모든 public 메서드를 pointcut으로 설정</a:t>
            </a:r>
          </a:p>
        </p:txBody>
      </p:sp>
      <p:cxnSp>
        <p:nvCxnSpPr>
          <p:cNvPr id="813" name="Shape 813"/>
          <p:cNvCxnSpPr/>
          <p:nvPr/>
        </p:nvCxnSpPr>
        <p:spPr>
          <a:xfrm flipH="1">
            <a:off x="3786074" y="4214812"/>
            <a:ext cx="2071800" cy="14289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Shape 8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2071686"/>
            <a:ext cx="8531100" cy="29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Target이 되는 객체의 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5" name="Shape 8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" y="1885950"/>
            <a:ext cx="9001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Shape 826"/>
          <p:cNvSpPr txBox="1"/>
          <p:nvPr/>
        </p:nvSpPr>
        <p:spPr>
          <a:xfrm>
            <a:off x="1000125" y="4214812"/>
            <a:ext cx="45006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1000125" y="5286375"/>
            <a:ext cx="45006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AOP 관련 정보 설정</a:t>
            </a:r>
          </a:p>
        </p:txBody>
      </p:sp>
      <p:graphicFrame>
        <p:nvGraphicFramePr>
          <p:cNvPr id="833" name="Shape 833"/>
          <p:cNvGraphicFramePr/>
          <p:nvPr/>
        </p:nvGraphicFramePr>
        <p:xfrm>
          <a:off x="457200" y="1600200"/>
          <a:ext cx="8043850" cy="4043325"/>
        </p:xfrm>
        <a:graphic>
          <a:graphicData uri="http://schemas.openxmlformats.org/drawingml/2006/table">
            <a:tbl>
              <a:tblPr>
                <a:noFill/>
                <a:tableStyleId>{C04D7061-7B46-4EF0-A4B7-172D4F347EBB}</a:tableStyleId>
              </a:tblPr>
              <a:tblGrid>
                <a:gridCol w="3043225"/>
                <a:gridCol w="5000625"/>
              </a:tblGrid>
              <a:tr h="101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&lt;aop:config&gt;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AOP 설정 정보임을 나타냄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01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&lt;aop:aspect&gt;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Aspect를 설정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&lt;aop:pointcut&gt;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Pointut을 설정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01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&lt;aop:around&gt;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Around Advice를 설정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</a:p>
        </p:txBody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스키마 기반 AOP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@AspectJ 기반 AOP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AspectJ LTW 적용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AspectJ를 이용한 도메인 객체의 DI 처리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 정의 관련 태그</a:t>
            </a:r>
          </a:p>
        </p:txBody>
      </p:sp>
      <p:graphicFrame>
        <p:nvGraphicFramePr>
          <p:cNvPr id="839" name="Shape 839"/>
          <p:cNvGraphicFramePr/>
          <p:nvPr/>
        </p:nvGraphicFramePr>
        <p:xfrm>
          <a:off x="457200" y="1600200"/>
          <a:ext cx="8229575" cy="2763800"/>
        </p:xfrm>
        <a:graphic>
          <a:graphicData uri="http://schemas.openxmlformats.org/drawingml/2006/table">
            <a:tbl>
              <a:tblPr>
                <a:noFill/>
                <a:tableStyleId>{C04D7061-7B46-4EF0-A4B7-172D4F347EBB}</a:tableStyleId>
              </a:tblPr>
              <a:tblGrid>
                <a:gridCol w="2757475"/>
                <a:gridCol w="54721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태그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&lt;aop:before&gt;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 실행 전에 적용되는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&lt;aop:after-returning&gt;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메서드가 정상적으로 실행 된 후에 적용되는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&lt;aop:after-throwning&gt;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메서드가 예외를 발생 시킬때 적용되는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&lt;aop:after&gt;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메서드가 정상적으로 실행되는지 예외를 발생시키는지 여부에 상관없이 적용되는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&lt;aop:around&gt;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메서드 호출 이전, 이후, 예외발생 등 모든 시점에 적용가능한 Advice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Shape 8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2500311"/>
            <a:ext cx="8745600" cy="25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Shape 845"/>
          <p:cNvSpPr txBox="1"/>
          <p:nvPr/>
        </p:nvSpPr>
        <p:spPr>
          <a:xfrm>
            <a:off x="2244725" y="3357562"/>
            <a:ext cx="12144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Shape 846"/>
          <p:cNvSpPr txBox="1"/>
          <p:nvPr/>
        </p:nvSpPr>
        <p:spPr>
          <a:xfrm>
            <a:off x="2244725" y="4143375"/>
            <a:ext cx="8574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&lt;aop:around&gt;에 pointcut을 직접 설정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 타입 별 클래스 작성</a:t>
            </a:r>
          </a:p>
        </p:txBody>
      </p:sp>
      <p:pic>
        <p:nvPicPr>
          <p:cNvPr id="853" name="Shape 8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2000250"/>
            <a:ext cx="8572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Shape 854"/>
          <p:cNvSpPr txBox="1"/>
          <p:nvPr/>
        </p:nvSpPr>
        <p:spPr>
          <a:xfrm>
            <a:off x="785811" y="2286000"/>
            <a:ext cx="13572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 txBox="1"/>
          <p:nvPr/>
        </p:nvSpPr>
        <p:spPr>
          <a:xfrm>
            <a:off x="3786187" y="4500562"/>
            <a:ext cx="43577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AroundAdvice가 제공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1463587" y="2571812"/>
            <a:ext cx="2322600" cy="21129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Advice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1500187" y="2643187"/>
            <a:ext cx="35004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857250" y="3714750"/>
            <a:ext cx="71439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before()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	// 대상 객체의 메서드 실행 이전에 적용할 기능 구현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before(JoinPoint joinPoint)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대상 객체 및 호출되는 메서드에 대한 정보가 필요할 경우에 사용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864" name="Shape 8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37" y="1285875"/>
            <a:ext cx="7000800" cy="24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 txBox="1"/>
          <p:nvPr/>
        </p:nvSpPr>
        <p:spPr>
          <a:xfrm>
            <a:off x="1714500" y="2357437"/>
            <a:ext cx="34290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357187" y="5786437"/>
            <a:ext cx="8501100" cy="92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Before Advice에서 예외를 발생시키면 대상 객체의 메서드가 호출되지 않기 때문에 메서드를 실행하기 전에 접근 권한을 검사해서 권한이 없을 경우 예외를 발생 시키도록 하는 것이 적합하다.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Returning Advcie</a:t>
            </a:r>
          </a:p>
        </p:txBody>
      </p:sp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8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객체의 메서드가 정상적으로 실행 된 후 공통 기능을 적용하고자 할 때 사용</a:t>
            </a:r>
          </a:p>
        </p:txBody>
      </p:sp>
      <p:pic>
        <p:nvPicPr>
          <p:cNvPr id="873" name="Shape 8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2714625"/>
            <a:ext cx="84138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 txBox="1"/>
          <p:nvPr/>
        </p:nvSpPr>
        <p:spPr>
          <a:xfrm>
            <a:off x="1214437" y="4071937"/>
            <a:ext cx="22860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5" name="Shape 8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" y="5429250"/>
            <a:ext cx="8215200" cy="9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리턴 값을 사용하고자 할때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1714500"/>
            <a:ext cx="8136000" cy="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 txBox="1"/>
          <p:nvPr/>
        </p:nvSpPr>
        <p:spPr>
          <a:xfrm>
            <a:off x="5643561" y="2071687"/>
            <a:ext cx="2714699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Shape 883"/>
          <p:cNvSpPr txBox="1"/>
          <p:nvPr/>
        </p:nvSpPr>
        <p:spPr>
          <a:xfrm>
            <a:off x="4143375" y="2714625"/>
            <a:ext cx="39291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전달받을 파라메터 이름을 명시</a:t>
            </a:r>
          </a:p>
        </p:txBody>
      </p:sp>
      <p:cxnSp>
        <p:nvCxnSpPr>
          <p:cNvPr id="884" name="Shape 884"/>
          <p:cNvCxnSpPr/>
          <p:nvPr/>
        </p:nvCxnSpPr>
        <p:spPr>
          <a:xfrm rot="-5400000">
            <a:off x="6733299" y="1732724"/>
            <a:ext cx="357300" cy="1606499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885" name="Shape 8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" y="3429000"/>
            <a:ext cx="8215200" cy="29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 txBox="1"/>
          <p:nvPr/>
        </p:nvSpPr>
        <p:spPr>
          <a:xfrm>
            <a:off x="4643437" y="3357562"/>
            <a:ext cx="5715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Shape 887"/>
          <p:cNvSpPr txBox="1"/>
          <p:nvPr/>
        </p:nvSpPr>
        <p:spPr>
          <a:xfrm>
            <a:off x="3857625" y="4429125"/>
            <a:ext cx="9288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Shape 888"/>
          <p:cNvSpPr txBox="1"/>
          <p:nvPr/>
        </p:nvSpPr>
        <p:spPr>
          <a:xfrm>
            <a:off x="3857625" y="5286375"/>
            <a:ext cx="12144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title"/>
          </p:nvPr>
        </p:nvSpPr>
        <p:spPr>
          <a:xfrm>
            <a:off x="457200" y="-825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Throwing Advice</a:t>
            </a:r>
          </a:p>
        </p:txBody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457200" y="1243012"/>
            <a:ext cx="8229600" cy="104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객체의 메서드가 예외를 발생시킨 경우에 적용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&lt;aop:after-throwing&gt;태그를 이용</a:t>
            </a:r>
          </a:p>
        </p:txBody>
      </p:sp>
      <p:pic>
        <p:nvPicPr>
          <p:cNvPr id="895" name="Shape 8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2428875"/>
            <a:ext cx="8732700" cy="24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Shape 896"/>
          <p:cNvSpPr txBox="1"/>
          <p:nvPr/>
        </p:nvSpPr>
        <p:spPr>
          <a:xfrm>
            <a:off x="1143000" y="3857625"/>
            <a:ext cx="49293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312" y="5214937"/>
            <a:ext cx="8215200" cy="1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객체의 메서드가 발생시킨 예외 객체가 필요한 경우</a:t>
            </a:r>
          </a:p>
        </p:txBody>
      </p:sp>
      <p:pic>
        <p:nvPicPr>
          <p:cNvPr id="903" name="Shape 9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57312"/>
            <a:ext cx="91473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Shape 904"/>
          <p:cNvSpPr txBox="1"/>
          <p:nvPr/>
        </p:nvSpPr>
        <p:spPr>
          <a:xfrm>
            <a:off x="6072186" y="1785937"/>
            <a:ext cx="2571599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Shape 905"/>
          <p:cNvSpPr txBox="1"/>
          <p:nvPr/>
        </p:nvSpPr>
        <p:spPr>
          <a:xfrm>
            <a:off x="4357687" y="2428875"/>
            <a:ext cx="42146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예외를 받을 파라메터 이름을 명시한다.</a:t>
            </a:r>
          </a:p>
        </p:txBody>
      </p:sp>
      <p:cxnSp>
        <p:nvCxnSpPr>
          <p:cNvPr id="906" name="Shape 906"/>
          <p:cNvCxnSpPr/>
          <p:nvPr/>
        </p:nvCxnSpPr>
        <p:spPr>
          <a:xfrm rot="10800000" flipH="1">
            <a:off x="6643686" y="2071612"/>
            <a:ext cx="1500300" cy="4287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907" name="Shape 9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143250"/>
            <a:ext cx="88488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Shape 908"/>
          <p:cNvSpPr txBox="1"/>
          <p:nvPr/>
        </p:nvSpPr>
        <p:spPr>
          <a:xfrm>
            <a:off x="3062286" y="3143250"/>
            <a:ext cx="1500299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9" name="Shape 9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429125"/>
            <a:ext cx="8697900" cy="207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0" name="Shape 910"/>
          <p:cNvCxnSpPr/>
          <p:nvPr/>
        </p:nvCxnSpPr>
        <p:spPr>
          <a:xfrm>
            <a:off x="142875" y="4214812"/>
            <a:ext cx="8643900" cy="15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title"/>
          </p:nvPr>
        </p:nvSpPr>
        <p:spPr>
          <a:xfrm>
            <a:off x="428625" y="60325"/>
            <a:ext cx="8229600" cy="72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Advice</a:t>
            </a:r>
          </a:p>
        </p:txBody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457200" y="785811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객체의 메서드가 정상적으로 실행 되었는지 예외를 발생 시켰는지의 여부에 상관없이 적용</a:t>
            </a:r>
          </a:p>
        </p:txBody>
      </p:sp>
      <p:pic>
        <p:nvPicPr>
          <p:cNvPr id="917" name="Shape 9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1543050"/>
            <a:ext cx="8429700" cy="21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Shape 918"/>
          <p:cNvSpPr txBox="1"/>
          <p:nvPr/>
        </p:nvSpPr>
        <p:spPr>
          <a:xfrm>
            <a:off x="1285875" y="2714625"/>
            <a:ext cx="11430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9" name="Shape 9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" y="3929062"/>
            <a:ext cx="8429700" cy="2644799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Shape 920"/>
          <p:cNvSpPr txBox="1"/>
          <p:nvPr/>
        </p:nvSpPr>
        <p:spPr>
          <a:xfrm>
            <a:off x="2357436" y="4000500"/>
            <a:ext cx="2428799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4572000" y="5357812"/>
            <a:ext cx="3214800" cy="428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Around Advice</a:t>
            </a:r>
          </a:p>
        </p:txBody>
      </p:sp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32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Before, After, Returning, After Throwing, After Advcie를 모두 구현할 수 있음.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&lt;aop:around&gt; 태그를 이용하여 설정</a:t>
            </a:r>
          </a:p>
        </p:txBody>
      </p:sp>
      <p:pic>
        <p:nvPicPr>
          <p:cNvPr id="928" name="Shape 9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3357562"/>
            <a:ext cx="85851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 관심 사항(cross-cutting concern)과 </a:t>
            </a:r>
            <a:b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핵심 관심 사항(core concern)</a:t>
            </a:r>
          </a:p>
        </p:txBody>
      </p:sp>
      <p:pic>
        <p:nvPicPr>
          <p:cNvPr id="714" name="Shape 714" descr="C:\Documents and Settings\Administrator\바탕 화면\Spring3_그림파일\fig05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2071686"/>
            <a:ext cx="8356500" cy="3165599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/>
          <p:nvPr/>
        </p:nvSpPr>
        <p:spPr>
          <a:xfrm>
            <a:off x="5680075" y="5680075"/>
            <a:ext cx="1500" cy="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title"/>
          </p:nvPr>
        </p:nvSpPr>
        <p:spPr>
          <a:xfrm>
            <a:off x="-428625" y="-71436"/>
            <a:ext cx="46434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Around Advice의 사용 예</a:t>
            </a:r>
          </a:p>
        </p:txBody>
      </p:sp>
      <p:pic>
        <p:nvPicPr>
          <p:cNvPr id="934" name="Shape 9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857250"/>
            <a:ext cx="8629500" cy="54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 txBox="1"/>
          <p:nvPr/>
        </p:nvSpPr>
        <p:spPr>
          <a:xfrm>
            <a:off x="4000500" y="4357687"/>
            <a:ext cx="2286000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3214686" y="2643187"/>
            <a:ext cx="3286200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@Aspect 어노테이션을 이용한 AOP</a:t>
            </a:r>
          </a:p>
        </p:txBody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AspectJ 5 버전에 추가된 어노테이션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파일에 Advice 및 Pointcut 설정을 하지 않고 자동으로 Advice를 적용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 2 버전 부터 @Aspect 어노테이션을 지원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스키마 기반의 AOP와 차이점</a:t>
            </a:r>
          </a:p>
        </p:txBody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@Aspect 어노테이션을 이용해서 Aspect 클래스를 구현한다.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Aspect클래스는 Advice를 구현한 메서드와 Pointcut을 포함한다.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설정에서 &lt;aop:aspectj-autoproxy/&gt;를 설정한다.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Shape 9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0"/>
            <a:ext cx="9001200" cy="50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Shape 954"/>
          <p:cNvSpPr txBox="1"/>
          <p:nvPr/>
        </p:nvSpPr>
        <p:spPr>
          <a:xfrm>
            <a:off x="500061" y="714375"/>
            <a:ext cx="12144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Shape 955"/>
          <p:cNvSpPr txBox="1"/>
          <p:nvPr/>
        </p:nvSpPr>
        <p:spPr>
          <a:xfrm>
            <a:off x="500062" y="5286375"/>
            <a:ext cx="76437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@Pointcut이 적용된 메소드의 리턴값은 void 여야 한다.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1500187" y="1000125"/>
            <a:ext cx="571500" cy="142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" name="Shape 957"/>
          <p:cNvCxnSpPr/>
          <p:nvPr/>
        </p:nvCxnSpPr>
        <p:spPr>
          <a:xfrm rot="10800000" flipH="1">
            <a:off x="500061" y="1143025"/>
            <a:ext cx="928800" cy="43275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58" name="Shape 958"/>
          <p:cNvSpPr txBox="1"/>
          <p:nvPr/>
        </p:nvSpPr>
        <p:spPr>
          <a:xfrm>
            <a:off x="642936" y="1428750"/>
            <a:ext cx="30003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2875"/>
            <a:ext cx="9061500" cy="67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 txBox="1"/>
          <p:nvPr/>
        </p:nvSpPr>
        <p:spPr>
          <a:xfrm>
            <a:off x="357187" y="2000250"/>
            <a:ext cx="3143100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Shape 965"/>
          <p:cNvSpPr txBox="1"/>
          <p:nvPr/>
        </p:nvSpPr>
        <p:spPr>
          <a:xfrm>
            <a:off x="357187" y="2500312"/>
            <a:ext cx="7786800" cy="10001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어노테이션 기반 객체제공</a:t>
            </a:r>
          </a:p>
        </p:txBody>
      </p:sp>
      <p:pic>
        <p:nvPicPr>
          <p:cNvPr id="971" name="Shape 97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36" y="1785936"/>
            <a:ext cx="35178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Shape 972"/>
          <p:cNvSpPr txBox="1"/>
          <p:nvPr/>
        </p:nvSpPr>
        <p:spPr>
          <a:xfrm>
            <a:off x="4786312" y="1857375"/>
            <a:ext cx="30416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&lt;aop:aspectj-autoproxy/&gt;</a:t>
            </a:r>
          </a:p>
        </p:txBody>
      </p:sp>
      <p:cxnSp>
        <p:nvCxnSpPr>
          <p:cNvPr id="973" name="Shape 973"/>
          <p:cNvCxnSpPr/>
          <p:nvPr/>
        </p:nvCxnSpPr>
        <p:spPr>
          <a:xfrm flipH="1">
            <a:off x="3071812" y="2041525"/>
            <a:ext cx="1714500" cy="303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974" name="Shape 974"/>
          <p:cNvSpPr txBox="1"/>
          <p:nvPr/>
        </p:nvSpPr>
        <p:spPr>
          <a:xfrm>
            <a:off x="4857750" y="1857375"/>
            <a:ext cx="2857500" cy="3573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Shape 9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2000250"/>
            <a:ext cx="8215200" cy="36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 타입 별 클래스 작성</a:t>
            </a:r>
          </a:p>
        </p:txBody>
      </p:sp>
      <p:sp>
        <p:nvSpPr>
          <p:cNvPr id="985" name="Shape 9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Advice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Returning Advice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Throwing Advice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Advcie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Around Advice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Advice</a:t>
            </a:r>
          </a:p>
        </p:txBody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@Before 어노테이션을 사용한다.</a:t>
            </a:r>
          </a:p>
        </p:txBody>
      </p:sp>
      <p:pic>
        <p:nvPicPr>
          <p:cNvPr id="992" name="Shape 9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2428875"/>
            <a:ext cx="7980300" cy="19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Shape 993"/>
          <p:cNvSpPr txBox="1"/>
          <p:nvPr/>
        </p:nvSpPr>
        <p:spPr>
          <a:xfrm>
            <a:off x="928687" y="3214686"/>
            <a:ext cx="7929600" cy="2141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Shape 994"/>
          <p:cNvSpPr txBox="1"/>
          <p:nvPr/>
        </p:nvSpPr>
        <p:spPr>
          <a:xfrm>
            <a:off x="500062" y="4929187"/>
            <a:ext cx="8358300" cy="147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@Before 어노테이션 값으로는 AspectJ의 Pointcut 표현식이나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@PointCut 어노테이션이 적용된 메서드이름이 올 수 있다.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 Advice 구현 메서드는 madvirus.spring.chap05 패키지 또는 그 하위에 있는 모든 public 메서드가 호출되기 전에 호출된다.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Returning Advice</a:t>
            </a:r>
          </a:p>
        </p:txBody>
      </p:sp>
      <p:sp>
        <p:nvSpPr>
          <p:cNvPr id="1000" name="Shape 10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@AfterReturning 어노테이션을 구현 메서드에 적용</a:t>
            </a:r>
          </a:p>
        </p:txBody>
      </p:sp>
      <p:pic>
        <p:nvPicPr>
          <p:cNvPr id="1001" name="Shape 10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2286000"/>
            <a:ext cx="8929800" cy="16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AOP 용어</a:t>
            </a:r>
          </a:p>
        </p:txBody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JoinPoint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Pointcut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Weaving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객체가 리턴 한 값을 사용 하고자 할 때</a:t>
            </a:r>
          </a:p>
        </p:txBody>
      </p:sp>
      <p:pic>
        <p:nvPicPr>
          <p:cNvPr id="1007" name="Shape 10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1571625"/>
            <a:ext cx="8163000" cy="29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Shape 1008"/>
          <p:cNvSpPr txBox="1"/>
          <p:nvPr/>
        </p:nvSpPr>
        <p:spPr>
          <a:xfrm>
            <a:off x="2571750" y="2928937"/>
            <a:ext cx="23574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대상객체의 반환 값이 특정 타입인 경우에 한해서 메서드를 실행</a:t>
            </a:r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714500"/>
            <a:ext cx="8878800" cy="2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Shape 1015"/>
          <p:cNvSpPr txBox="1"/>
          <p:nvPr/>
        </p:nvSpPr>
        <p:spPr>
          <a:xfrm>
            <a:off x="3214686" y="3000375"/>
            <a:ext cx="1428899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객체 및 호출되는 메서드의 정보가 필요한 경우</a:t>
            </a:r>
          </a:p>
        </p:txBody>
      </p:sp>
      <p:pic>
        <p:nvPicPr>
          <p:cNvPr id="1021" name="Shape 10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2" y="1643062"/>
            <a:ext cx="8952000" cy="20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 txBox="1"/>
          <p:nvPr/>
        </p:nvSpPr>
        <p:spPr>
          <a:xfrm>
            <a:off x="3286125" y="2857500"/>
            <a:ext cx="20001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Throwing Advice</a:t>
            </a:r>
          </a:p>
        </p:txBody>
      </p:sp>
      <p:sp>
        <p:nvSpPr>
          <p:cNvPr id="1028" name="Shape 10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@AfterThrowing 어노테이션 사용</a:t>
            </a:r>
          </a:p>
        </p:txBody>
      </p:sp>
      <p:pic>
        <p:nvPicPr>
          <p:cNvPr id="1029" name="Shape 10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2428875"/>
            <a:ext cx="8979000" cy="14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Shape 1030"/>
          <p:cNvSpPr txBox="1"/>
          <p:nvPr/>
        </p:nvSpPr>
        <p:spPr>
          <a:xfrm>
            <a:off x="571500" y="2857500"/>
            <a:ext cx="16431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대상객체의 메서드가 발생시킨 예외에 접근</a:t>
            </a:r>
          </a:p>
        </p:txBody>
      </p:sp>
      <p:pic>
        <p:nvPicPr>
          <p:cNvPr id="1036" name="Shape 10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1643062"/>
            <a:ext cx="8990100" cy="18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 txBox="1"/>
          <p:nvPr/>
        </p:nvSpPr>
        <p:spPr>
          <a:xfrm>
            <a:off x="1428750" y="2500312"/>
            <a:ext cx="13572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Shape 1038"/>
          <p:cNvSpPr txBox="1"/>
          <p:nvPr/>
        </p:nvSpPr>
        <p:spPr>
          <a:xfrm>
            <a:off x="3214686" y="2714625"/>
            <a:ext cx="1357199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타입의 예외에 대해서만 처리</a:t>
            </a:r>
          </a:p>
        </p:txBody>
      </p:sp>
      <p:pic>
        <p:nvPicPr>
          <p:cNvPr id="1044" name="Shape 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785937"/>
            <a:ext cx="8548800" cy="17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Shape 1045"/>
          <p:cNvSpPr txBox="1"/>
          <p:nvPr/>
        </p:nvSpPr>
        <p:spPr>
          <a:xfrm>
            <a:off x="3214686" y="2786062"/>
            <a:ext cx="2500199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객체 및 호출 메서드에 대한 정보가 필요한 경우</a:t>
            </a:r>
          </a:p>
        </p:txBody>
      </p:sp>
      <p:pic>
        <p:nvPicPr>
          <p:cNvPr id="1051" name="Shape 10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1500187"/>
            <a:ext cx="8864700" cy="18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 txBox="1"/>
          <p:nvPr/>
        </p:nvSpPr>
        <p:spPr>
          <a:xfrm>
            <a:off x="3214686" y="2643187"/>
            <a:ext cx="2000099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Advice</a:t>
            </a:r>
          </a:p>
        </p:txBody>
      </p:sp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7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@After 어노테이션 사용</a:t>
            </a:r>
          </a:p>
        </p:txBody>
      </p:sp>
      <p:pic>
        <p:nvPicPr>
          <p:cNvPr id="1059" name="Shape 10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2357437"/>
            <a:ext cx="8748600" cy="17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Shape 10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87" y="4572000"/>
            <a:ext cx="83694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Shape 1061"/>
          <p:cNvSpPr txBox="1"/>
          <p:nvPr/>
        </p:nvSpPr>
        <p:spPr>
          <a:xfrm>
            <a:off x="571500" y="3143250"/>
            <a:ext cx="857400" cy="142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Shape 1062"/>
          <p:cNvSpPr txBox="1"/>
          <p:nvPr/>
        </p:nvSpPr>
        <p:spPr>
          <a:xfrm>
            <a:off x="3429000" y="5500687"/>
            <a:ext cx="22146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title"/>
          </p:nvPr>
        </p:nvSpPr>
        <p:spPr>
          <a:xfrm>
            <a:off x="-500061" y="-71436"/>
            <a:ext cx="5643600" cy="9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Around Advice의 사용 예</a:t>
            </a:r>
          </a:p>
        </p:txBody>
      </p:sp>
      <p:pic>
        <p:nvPicPr>
          <p:cNvPr id="1068" name="Shape 10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8687"/>
            <a:ext cx="9123300" cy="54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Shape 1069"/>
          <p:cNvSpPr txBox="1"/>
          <p:nvPr/>
        </p:nvSpPr>
        <p:spPr>
          <a:xfrm>
            <a:off x="428625" y="2143125"/>
            <a:ext cx="7429500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Shape 1070"/>
          <p:cNvSpPr txBox="1"/>
          <p:nvPr/>
        </p:nvSpPr>
        <p:spPr>
          <a:xfrm>
            <a:off x="3786187" y="2786062"/>
            <a:ext cx="2786099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Shape 1071"/>
          <p:cNvSpPr txBox="1"/>
          <p:nvPr/>
        </p:nvSpPr>
        <p:spPr>
          <a:xfrm>
            <a:off x="3786187" y="4286250"/>
            <a:ext cx="2786099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@Pointcut 어노테이션을 이용한 Pointcut설정</a:t>
            </a:r>
          </a:p>
        </p:txBody>
      </p:sp>
      <p:pic>
        <p:nvPicPr>
          <p:cNvPr id="1077" name="Shape 10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5875"/>
            <a:ext cx="9144000" cy="2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Shape 1078"/>
          <p:cNvSpPr txBox="1"/>
          <p:nvPr/>
        </p:nvSpPr>
        <p:spPr>
          <a:xfrm>
            <a:off x="357187" y="2714625"/>
            <a:ext cx="8572500" cy="10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Shape 1079"/>
          <p:cNvSpPr txBox="1"/>
          <p:nvPr/>
        </p:nvSpPr>
        <p:spPr>
          <a:xfrm>
            <a:off x="714375" y="3857625"/>
            <a:ext cx="81438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0" name="Shape 10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" y="3071811"/>
            <a:ext cx="8643900" cy="291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1" name="Shape 1081"/>
          <p:cNvCxnSpPr/>
          <p:nvPr/>
        </p:nvCxnSpPr>
        <p:spPr>
          <a:xfrm>
            <a:off x="0" y="2786062"/>
            <a:ext cx="9001200" cy="15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82" name="Shape 1082"/>
          <p:cNvSpPr txBox="1"/>
          <p:nvPr/>
        </p:nvSpPr>
        <p:spPr>
          <a:xfrm>
            <a:off x="785812" y="3857625"/>
            <a:ext cx="79296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Shape 1083"/>
          <p:cNvSpPr txBox="1"/>
          <p:nvPr/>
        </p:nvSpPr>
        <p:spPr>
          <a:xfrm>
            <a:off x="1785937" y="4071937"/>
            <a:ext cx="2928899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Shape 1084"/>
          <p:cNvSpPr txBox="1"/>
          <p:nvPr/>
        </p:nvSpPr>
        <p:spPr>
          <a:xfrm>
            <a:off x="2071686" y="5357812"/>
            <a:ext cx="6572100" cy="9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Pointcut 어노테이션이 적용된 메소드는 리턴값이 void 여야 하고, 메소드 몸체에 코드를 갖지 않으며, 코드를 가져도 의미가 없다.</a:t>
            </a:r>
          </a:p>
        </p:txBody>
      </p:sp>
      <p:cxnSp>
        <p:nvCxnSpPr>
          <p:cNvPr id="1085" name="Shape 1085"/>
          <p:cNvCxnSpPr/>
          <p:nvPr/>
        </p:nvCxnSpPr>
        <p:spPr>
          <a:xfrm rot="5400000" flipH="1">
            <a:off x="3464699" y="4679137"/>
            <a:ext cx="1143000" cy="5001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 가지 Weaving 방식</a:t>
            </a:r>
          </a:p>
        </p:txBody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컴파일 시에 Weaving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AspectJ에서 사용하는 방식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클래스로딩 시에 Weaving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AspectJ 5/6 버전이 컴파일 방식과 더불어 제공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런타임 시에 Weaving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프록시를 이용하여 AOP를 적용한다.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핵심 객체에 직접 접근하지 않고 중간에 프록시를 통하여 핵심 로직을 구현한 객체에 접근하게 된다.</a:t>
            </a:r>
          </a:p>
          <a:p>
            <a:pPr marL="342900" marR="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@Pointcut의 참조</a:t>
            </a:r>
          </a:p>
        </p:txBody>
      </p:sp>
      <p:sp>
        <p:nvSpPr>
          <p:cNvPr id="1091" name="Shape 10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클래스에서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메서드 이름만 입력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패키지에서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클래스이름.메서드이름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패키지에서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완전한클래스이름.메서드이름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Shape 10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285750"/>
            <a:ext cx="8286600" cy="28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Shape 10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214686"/>
            <a:ext cx="9144000" cy="311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8" name="Shape 1098"/>
          <p:cNvCxnSpPr/>
          <p:nvPr/>
        </p:nvCxnSpPr>
        <p:spPr>
          <a:xfrm>
            <a:off x="0" y="2928937"/>
            <a:ext cx="8929800" cy="15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JointPoint 사용</a:t>
            </a:r>
          </a:p>
        </p:txBody>
      </p:sp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Around Advice를 제외한 나머지 Advice 타입을 구현한 메서드는 JoinPoint 객체를 선택적으로 전달 받을 수 있다.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5" name="Shape 1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3214686"/>
            <a:ext cx="7834200" cy="9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Shape 1106"/>
          <p:cNvSpPr txBox="1"/>
          <p:nvPr/>
        </p:nvSpPr>
        <p:spPr>
          <a:xfrm>
            <a:off x="3571875" y="3286125"/>
            <a:ext cx="42147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Shape 1107"/>
          <p:cNvSpPr txBox="1"/>
          <p:nvPr/>
        </p:nvSpPr>
        <p:spPr>
          <a:xfrm>
            <a:off x="3571875" y="4643437"/>
            <a:ext cx="43578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JoinPoint를 첫 번째 매개변수로 받아야 한다. 그렇지 않으면 예외를 발생시킨다</a:t>
            </a:r>
          </a:p>
        </p:txBody>
      </p:sp>
      <p:cxnSp>
        <p:nvCxnSpPr>
          <p:cNvPr id="1108" name="Shape 1108"/>
          <p:cNvCxnSpPr/>
          <p:nvPr/>
        </p:nvCxnSpPr>
        <p:spPr>
          <a:xfrm rot="-5400000">
            <a:off x="5715075" y="3643312"/>
            <a:ext cx="1285800" cy="10002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JoinPoint의 메소드</a:t>
            </a:r>
          </a:p>
        </p:txBody>
      </p:sp>
      <p:sp>
        <p:nvSpPr>
          <p:cNvPr id="1114" name="Shape 1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 getSignature()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호출되는 메서드의 정보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Obejct getTarget()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객체를 반환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Object[] getArgs()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파라미터 목록을반환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Signature의 메서드</a:t>
            </a:r>
          </a:p>
        </p:txBody>
      </p:sp>
      <p:sp>
        <p:nvSpPr>
          <p:cNvPr id="1120" name="Shape 1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getName()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메서드 이름을 반환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toLongString()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메서드의 리턴타입, 파라메터 타입의 정보를 반환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toShortString()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메서의 이름을 반환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타입을 이용한 파라미터 접근</a:t>
            </a:r>
          </a:p>
        </p:txBody>
      </p:sp>
      <p:sp>
        <p:nvSpPr>
          <p:cNvPr id="1126" name="Shape 1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8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JoinPoint를 사용하지 않고 Advice 메서드에서 직접 파라미터 이용해서 메서드 호출시 사용된 인자에 접근할 수 있다.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428625" y="3714750"/>
            <a:ext cx="8358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 구현 메서드에 인자를 전달 받을 파라미터를 명시한다.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Pointcut 표현식에서 args() 명시자를 사용해서 인자 목록을 지정한다.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" name="Shape 1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2357436"/>
            <a:ext cx="7705800" cy="20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Shape 1133"/>
          <p:cNvSpPr txBox="1"/>
          <p:nvPr/>
        </p:nvSpPr>
        <p:spPr>
          <a:xfrm>
            <a:off x="3786187" y="2857500"/>
            <a:ext cx="3857699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Shape 1134"/>
          <p:cNvSpPr txBox="1"/>
          <p:nvPr/>
        </p:nvSpPr>
        <p:spPr>
          <a:xfrm>
            <a:off x="428625" y="1285875"/>
            <a:ext cx="73581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 구현 메서드에 인자를 전달 받을 파라미터를 명시한다.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/>
          <p:nvPr/>
        </p:nvSpPr>
        <p:spPr>
          <a:xfrm>
            <a:off x="714375" y="1285875"/>
            <a:ext cx="82152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Pointcut 표현식에서 args() 명시자를 사용해서 인자 목록을 지정한다.</a:t>
            </a:r>
          </a:p>
        </p:txBody>
      </p:sp>
      <p:pic>
        <p:nvPicPr>
          <p:cNvPr id="1140" name="Shape 1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12" y="2000250"/>
            <a:ext cx="8999400" cy="22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Shape 1141"/>
          <p:cNvSpPr txBox="1"/>
          <p:nvPr/>
        </p:nvSpPr>
        <p:spPr>
          <a:xfrm>
            <a:off x="2714625" y="3429000"/>
            <a:ext cx="2286000" cy="357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Shape 1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1857375"/>
            <a:ext cx="8358300" cy="1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 txBox="1"/>
          <p:nvPr/>
        </p:nvSpPr>
        <p:spPr>
          <a:xfrm>
            <a:off x="642937" y="857250"/>
            <a:ext cx="6715200" cy="52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Advice가 적용될 메서드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3357562" y="2286000"/>
            <a:ext cx="4857899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args() 명시자의 타입과 다를 때</a:t>
            </a:r>
          </a:p>
        </p:txBody>
      </p:sp>
      <p:pic>
        <p:nvPicPr>
          <p:cNvPr id="1154" name="Shape 1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1643062"/>
            <a:ext cx="8156700" cy="9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Shape 1155"/>
          <p:cNvSpPr txBox="1"/>
          <p:nvPr/>
        </p:nvSpPr>
        <p:spPr>
          <a:xfrm>
            <a:off x="6215061" y="2000250"/>
            <a:ext cx="1928699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Shape 1156"/>
          <p:cNvSpPr txBox="1"/>
          <p:nvPr/>
        </p:nvSpPr>
        <p:spPr>
          <a:xfrm>
            <a:off x="428625" y="3714750"/>
            <a:ext cx="8072400" cy="9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메서드 선언에 사용된 객체의 타입이 args() 명시자의 타입과 다르다 하더라도 실제로 메서드에 전달되는 인자의 타입이 args()에서 지정한 것과 동일하다면 Advice가 적용된다.</a:t>
            </a:r>
          </a:p>
        </p:txBody>
      </p:sp>
      <p:pic>
        <p:nvPicPr>
          <p:cNvPr id="1157" name="Shape 1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312" y="5072062"/>
            <a:ext cx="8358300" cy="11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Shape 732" descr="C:\Documents and Settings\Administrator\바탕 화면\Spring3_그림파일\fig05-0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428625"/>
            <a:ext cx="81327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 txBox="1"/>
          <p:nvPr/>
        </p:nvSpPr>
        <p:spPr>
          <a:xfrm>
            <a:off x="785812" y="5357812"/>
            <a:ext cx="7643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메서드가 호출될 때에만 Advice를 적용할 수 있기 때문에 필드 값 변경과 같은 Joinpoint에 대해서는 적용할 수 없다.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" name="Shape 1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1071562"/>
            <a:ext cx="8755200" cy="2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Shape 1163"/>
          <p:cNvSpPr txBox="1"/>
          <p:nvPr/>
        </p:nvSpPr>
        <p:spPr>
          <a:xfrm>
            <a:off x="285750" y="3714750"/>
            <a:ext cx="8072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@Apect 어노테이션을 사용하는 경우에는 Pointcut 표현식에 args()명시자를 사용한다.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2714625" y="1857375"/>
            <a:ext cx="3500400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인자의 이름 매핑 처리</a:t>
            </a:r>
          </a:p>
        </p:txBody>
      </p:sp>
      <p:pic>
        <p:nvPicPr>
          <p:cNvPr id="1170" name="Shape 1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2000250"/>
            <a:ext cx="8493000" cy="16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Shape 1171"/>
          <p:cNvSpPr txBox="1"/>
          <p:nvPr/>
        </p:nvSpPr>
        <p:spPr>
          <a:xfrm>
            <a:off x="5857875" y="2643187"/>
            <a:ext cx="2643300" cy="214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Shape 1172"/>
          <p:cNvSpPr txBox="1"/>
          <p:nvPr/>
        </p:nvSpPr>
        <p:spPr>
          <a:xfrm>
            <a:off x="1143000" y="4143375"/>
            <a:ext cx="6929400" cy="9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argsNames는 파라미티 이름을 순서대로 표시해서 Pointcut 표현식에서 사용된 이름이 몇번째 파라미터인지 검색할 수 있도록 한다.</a:t>
            </a:r>
          </a:p>
        </p:txBody>
      </p:sp>
      <p:cxnSp>
        <p:nvCxnSpPr>
          <p:cNvPr id="1173" name="Shape 1173"/>
          <p:cNvCxnSpPr/>
          <p:nvPr/>
        </p:nvCxnSpPr>
        <p:spPr>
          <a:xfrm rot="-5400000">
            <a:off x="5179349" y="3107512"/>
            <a:ext cx="1357200" cy="8574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Shape 1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12" y="214311"/>
            <a:ext cx="8704200" cy="23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Shape 1179"/>
          <p:cNvSpPr txBox="1"/>
          <p:nvPr/>
        </p:nvSpPr>
        <p:spPr>
          <a:xfrm>
            <a:off x="6319836" y="1285875"/>
            <a:ext cx="1000199" cy="285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Shape 1180"/>
          <p:cNvSpPr txBox="1"/>
          <p:nvPr/>
        </p:nvSpPr>
        <p:spPr>
          <a:xfrm>
            <a:off x="604837" y="2857500"/>
            <a:ext cx="81438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 번째 파라미터의 타입이 JoinPoint나 ProceedingJoinPoint라면 첫번째 파라미터를 제외한 나머지 파라메터의 이름을 argsNames 속성에 입력한다.</a:t>
            </a:r>
          </a:p>
        </p:txBody>
      </p:sp>
      <p:cxnSp>
        <p:nvCxnSpPr>
          <p:cNvPr id="1181" name="Shape 1181"/>
          <p:cNvCxnSpPr/>
          <p:nvPr/>
        </p:nvCxnSpPr>
        <p:spPr>
          <a:xfrm rot="5400000">
            <a:off x="5141249" y="1250175"/>
            <a:ext cx="1357200" cy="20001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182" name="Shape 1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5" y="3929062"/>
            <a:ext cx="8824800" cy="12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Shape 1183"/>
          <p:cNvSpPr txBox="1"/>
          <p:nvPr/>
        </p:nvSpPr>
        <p:spPr>
          <a:xfrm>
            <a:off x="357187" y="5715000"/>
            <a:ext cx="85011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 Pointcut 표현식에서 사용된 파라미터 개수와 실제 구현 메서드의  파라미터 개수가 다르다면 예외 발생.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AspectJ의 Pointcut 표현식</a:t>
            </a:r>
          </a:p>
        </p:txBody>
      </p:sp>
      <p:pic>
        <p:nvPicPr>
          <p:cNvPr id="1189" name="Shape 1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1500187"/>
            <a:ext cx="8856600" cy="16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Shape 1190"/>
          <p:cNvSpPr txBox="1"/>
          <p:nvPr/>
        </p:nvSpPr>
        <p:spPr>
          <a:xfrm>
            <a:off x="785812" y="3786187"/>
            <a:ext cx="7358100" cy="17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&lt;aop:태그&gt;를 이용하여 Aspect를 설정하는 경우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명시자를 이용하여 Advice가 적용될 Pointcut를 설정함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AspectJ는 Pointcut를 명시할 수 있는 다양한 명시자를 제공하지만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스프링은 메서드 호출과 관련된 명시자 만을 지원함.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Pointcut 명시자의 종류</a:t>
            </a:r>
          </a:p>
        </p:txBody>
      </p:sp>
      <p:sp>
        <p:nvSpPr>
          <p:cNvPr id="1196" name="Shape 1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</a:p>
        </p:txBody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Advice를 적용할 때 메서드를 명시할 때 사용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500062" y="2286000"/>
            <a:ext cx="7215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형식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execution(접근명시자 리턴타입 클래스이름?메소드이름(파라미터))</a:t>
            </a:r>
          </a:p>
        </p:txBody>
      </p:sp>
      <p:sp>
        <p:nvSpPr>
          <p:cNvPr id="1204" name="Shape 1204"/>
          <p:cNvSpPr txBox="1"/>
          <p:nvPr/>
        </p:nvSpPr>
        <p:spPr>
          <a:xfrm>
            <a:off x="500062" y="3286125"/>
            <a:ext cx="7215300" cy="9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접근명시자 패턴은 생략 가능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패턴은 *을 사용하여 모든 값을 표현할 수 있다.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..을 이용하여 0개 이상이라는 의미를 표현한다.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 txBox="1">
            <a:spLocks noGrp="1"/>
          </p:cNvSpPr>
          <p:nvPr>
            <p:ph type="title"/>
          </p:nvPr>
        </p:nvSpPr>
        <p:spPr>
          <a:xfrm>
            <a:off x="-157162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execution의 사용 예</a:t>
            </a:r>
          </a:p>
        </p:txBody>
      </p:sp>
      <p:sp>
        <p:nvSpPr>
          <p:cNvPr id="1210" name="Shape 1210"/>
          <p:cNvSpPr txBox="1">
            <a:spLocks noGrp="1"/>
          </p:cNvSpPr>
          <p:nvPr>
            <p:ph type="body" idx="1"/>
          </p:nvPr>
        </p:nvSpPr>
        <p:spPr>
          <a:xfrm>
            <a:off x="71437" y="1600200"/>
            <a:ext cx="89298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execution(* madvirus.spring.chap05.*.*())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madvirus.spring.chap05 패키지의 파라미터가 없는 모든 메서드 호출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execution(* madvirus.spring.chap05..*.*(..))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madvirus.spring.chap05패키지 및 하위 패키지에 있는 파라미터가 0개 이상인 메서드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execution(Integer madvirus.spring.chap05..WriteArticleService.write(..))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리턴 타입이 Integer인 WriteArticleService 인터페이스의 write 메서드 호출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execution(* get*(*))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이름이 get으로 시작하고 1개의 파라미터를 갖는 메서드 호출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execution(* get*(*,*))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이름이 get으로 시작하고 2개의 파라미터를 갖는 메서드 호출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execution(* read*(Integer, ..))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메서드 이름이 read로 시작하고 첫 번째 파라미터 타입이 Integer이며 1개 이상의 파라미터를 갖는 메서드 호출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 txBox="1">
            <a:spLocks noGrp="1"/>
          </p:cNvSpPr>
          <p:nvPr>
            <p:ph type="title"/>
          </p:nvPr>
        </p:nvSpPr>
        <p:spPr>
          <a:xfrm>
            <a:off x="-22145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명시자</a:t>
            </a:r>
          </a:p>
        </p:txBody>
      </p:sp>
      <p:sp>
        <p:nvSpPr>
          <p:cNvPr id="1216" name="Shape 1216"/>
          <p:cNvSpPr txBox="1">
            <a:spLocks noGrp="1"/>
          </p:cNvSpPr>
          <p:nvPr>
            <p:ph type="body" idx="1"/>
          </p:nvPr>
        </p:nvSpPr>
        <p:spPr>
          <a:xfrm>
            <a:off x="285750" y="11430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메서드가 아닌 특정 타입에 속하는 메서드를 Pointcut으로 설정 할 때 사용</a:t>
            </a:r>
          </a:p>
        </p:txBody>
      </p:sp>
      <p:sp>
        <p:nvSpPr>
          <p:cNvPr id="1217" name="Shape 1217"/>
          <p:cNvSpPr txBox="1"/>
          <p:nvPr/>
        </p:nvSpPr>
        <p:spPr>
          <a:xfrm>
            <a:off x="214312" y="2357437"/>
            <a:ext cx="8715300" cy="314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within(madvirus.spring.chap05.board.service.WriteArticleService)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WriteArticleService 인터페이스의 모든 메서드 호출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within(madvirus.spring.chap05.board.service.*)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madvirus.spring.chap05.board.service 패키지에 있는 모드 메서드호출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within(madvirus.spring.chap05.board..*)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madvirus.spring.chap05.board 패키지 및 하위 패키지에 있는 모든 메서드 호출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 txBox="1">
            <a:spLocks noGrp="1"/>
          </p:cNvSpPr>
          <p:nvPr>
            <p:ph type="title"/>
          </p:nvPr>
        </p:nvSpPr>
        <p:spPr>
          <a:xfrm>
            <a:off x="500062" y="214312"/>
            <a:ext cx="3257400" cy="9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bean 명시자</a:t>
            </a:r>
          </a:p>
        </p:txBody>
      </p:sp>
      <p:sp>
        <p:nvSpPr>
          <p:cNvPr id="1223" name="Shape 1223"/>
          <p:cNvSpPr txBox="1">
            <a:spLocks noGrp="1"/>
          </p:cNvSpPr>
          <p:nvPr>
            <p:ph type="body" idx="1"/>
          </p:nvPr>
        </p:nvSpPr>
        <p:spPr>
          <a:xfrm>
            <a:off x="428625" y="1357312"/>
            <a:ext cx="8229600" cy="7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 2.5 버전 부터 추가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bean 이름을 이용하여 Pointcut를 정의</a:t>
            </a:r>
          </a:p>
        </p:txBody>
      </p:sp>
      <p:sp>
        <p:nvSpPr>
          <p:cNvPr id="1224" name="Shape 1224"/>
          <p:cNvSpPr txBox="1"/>
          <p:nvPr/>
        </p:nvSpPr>
        <p:spPr>
          <a:xfrm>
            <a:off x="428625" y="2357436"/>
            <a:ext cx="8229600" cy="207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bean(writeArticleService)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이름이 writeArticleService인 빈의 메서드 호출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bean(*ArticleService)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이름이 ArticleService로 끝나는 빈의 메서드 호출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스프링에서의 AOP</a:t>
            </a:r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04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 AOP는 메서드 호출 Joinpoint만을 지원한다.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값 변경과 같은 Joinpoint를 사용 하려면 AspectJ 같은 풍부한 기능은 지원하는 AOP 도구를 사용해야 한다.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 AOP 구현 방식</a:t>
            </a:r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스키마 기반의 POJO 클래스를 이용한 AOP 구현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AspjectJ 5/6에서 정의한 @AspectJ 어노테이션 기반의 AOP 구현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 API를 이용한 AOP 구현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500062" y="4786312"/>
            <a:ext cx="8286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  어떤 방식을 사용하더라도 내부적으로는 프록시를 이용하여 AOP가 구현되므로 메서드 호출에 대해서만 AOP를 적용할 수 있다.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프록시를 이용한 AOP 구현</a:t>
            </a:r>
          </a:p>
        </p:txBody>
      </p:sp>
      <p:pic>
        <p:nvPicPr>
          <p:cNvPr id="752" name="Shape 752" descr="C:\Documents and Settings\Administrator\바탕 화면\Spring3_그림파일\fig05-0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1571625"/>
            <a:ext cx="7572300" cy="34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500062" y="5357812"/>
            <a:ext cx="76437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스프링은 Aspect의 적용대상이 되는 객체에 대한 프록시를 만들어 제공하며, client는 프록시를 통하여 간접적으로 대상객체에 접근하게 된다.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1409</Words>
  <PresentationFormat>화면 슬라이드 쇼(4:3)</PresentationFormat>
  <Paragraphs>244</Paragraphs>
  <Slides>68</Slides>
  <Notes>68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테마</vt:lpstr>
      <vt:lpstr>스프링 AOP</vt:lpstr>
      <vt:lpstr>목차</vt:lpstr>
      <vt:lpstr>공통 관심 사항(cross-cutting concern)과  핵심 관심 사항(core concern)</vt:lpstr>
      <vt:lpstr>AOP 용어</vt:lpstr>
      <vt:lpstr>세 가지 Weaving 방식</vt:lpstr>
      <vt:lpstr>슬라이드 6</vt:lpstr>
      <vt:lpstr>스프링에서의 AOP</vt:lpstr>
      <vt:lpstr>스프링 AOP 구현 방식</vt:lpstr>
      <vt:lpstr>프록시를 이용한 AOP 구현</vt:lpstr>
      <vt:lpstr>슬라이드 10</vt:lpstr>
      <vt:lpstr>구현 가능한 Advice의 종류</vt:lpstr>
      <vt:lpstr>XML 스키마 기반의 POJO 클래스를 이용한 AOP 구현</vt:lpstr>
      <vt:lpstr>XML 스키마 이용 AOP  구현 과정</vt:lpstr>
      <vt:lpstr>공통 기능을 제공할 Advice클래스 작성</vt:lpstr>
      <vt:lpstr>Advice 객체의 생성</vt:lpstr>
      <vt:lpstr>Aop의 설정</vt:lpstr>
      <vt:lpstr>Target이 되는 객체의 생성</vt:lpstr>
      <vt:lpstr>슬라이드 18</vt:lpstr>
      <vt:lpstr>AOP 관련 정보 설정</vt:lpstr>
      <vt:lpstr>Advice 정의 관련 태그</vt:lpstr>
      <vt:lpstr>&lt;aop:around&gt;에 pointcut을 직접 설정</vt:lpstr>
      <vt:lpstr>Advice 타입 별 클래스 작성</vt:lpstr>
      <vt:lpstr>Before Advice</vt:lpstr>
      <vt:lpstr>After Returning Advcie</vt:lpstr>
      <vt:lpstr>리턴 값을 사용하고자 할때</vt:lpstr>
      <vt:lpstr>After Throwing Advice</vt:lpstr>
      <vt:lpstr>대상 객체의 메서드가 발생시킨 예외 객체가 필요한 경우</vt:lpstr>
      <vt:lpstr>After Advice</vt:lpstr>
      <vt:lpstr>Around Advice</vt:lpstr>
      <vt:lpstr>Around Advice의 사용 예</vt:lpstr>
      <vt:lpstr>@Aspect 어노테이션을 이용한 AOP</vt:lpstr>
      <vt:lpstr>XML 스키마 기반의 AOP와 차이점</vt:lpstr>
      <vt:lpstr>슬라이드 33</vt:lpstr>
      <vt:lpstr>슬라이드 34</vt:lpstr>
      <vt:lpstr>어노테이션 기반 객체제공</vt:lpstr>
      <vt:lpstr>슬라이드 36</vt:lpstr>
      <vt:lpstr>Advice 타입 별 클래스 작성</vt:lpstr>
      <vt:lpstr>Before Advice</vt:lpstr>
      <vt:lpstr>After Returning Advice</vt:lpstr>
      <vt:lpstr>대상 객체가 리턴 한 값을 사용 하고자 할 때</vt:lpstr>
      <vt:lpstr>대상객체의 반환 값이 특정 타입인 경우에 한해서 메서드를 실행</vt:lpstr>
      <vt:lpstr>대상 객체 및 호출되는 메서드의 정보가 필요한 경우</vt:lpstr>
      <vt:lpstr>After Throwing Advice</vt:lpstr>
      <vt:lpstr>대상객체의 메서드가 발생시킨 예외에 접근</vt:lpstr>
      <vt:lpstr>특정 타입의 예외에 대해서만 처리</vt:lpstr>
      <vt:lpstr>대상 객체 및 호출 메서드에 대한 정보가 필요한 경우</vt:lpstr>
      <vt:lpstr>After Advice</vt:lpstr>
      <vt:lpstr>Around Advice의 사용 예</vt:lpstr>
      <vt:lpstr>@Pointcut 어노테이션을 이용한 Pointcut설정</vt:lpstr>
      <vt:lpstr>@Pointcut의 참조</vt:lpstr>
      <vt:lpstr>슬라이드 51</vt:lpstr>
      <vt:lpstr>JointPoint 사용</vt:lpstr>
      <vt:lpstr>JoinPoint의 메소드</vt:lpstr>
      <vt:lpstr>Signature의 메서드</vt:lpstr>
      <vt:lpstr>타입을 이용한 파라미터 접근</vt:lpstr>
      <vt:lpstr>슬라이드 56</vt:lpstr>
      <vt:lpstr>슬라이드 57</vt:lpstr>
      <vt:lpstr>슬라이드 58</vt:lpstr>
      <vt:lpstr>args() 명시자의 타입과 다를 때</vt:lpstr>
      <vt:lpstr>슬라이드 60</vt:lpstr>
      <vt:lpstr>인자의 이름 매핑 처리</vt:lpstr>
      <vt:lpstr>슬라이드 62</vt:lpstr>
      <vt:lpstr>AspectJ의 Pointcut 표현식</vt:lpstr>
      <vt:lpstr>Pointcut 명시자의 종류</vt:lpstr>
      <vt:lpstr>execution</vt:lpstr>
      <vt:lpstr>execution의 사용 예</vt:lpstr>
      <vt:lpstr>within 명시자</vt:lpstr>
      <vt:lpstr>bean 명시자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AOP</dc:title>
  <cp:lastModifiedBy>4000</cp:lastModifiedBy>
  <cp:revision>1</cp:revision>
  <dcterms:modified xsi:type="dcterms:W3CDTF">2017-06-19T06:15:09Z</dcterms:modified>
</cp:coreProperties>
</file>