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3" r:id="rId2"/>
    <p:sldId id="274" r:id="rId3"/>
    <p:sldId id="280" r:id="rId4"/>
    <p:sldId id="282" r:id="rId5"/>
    <p:sldId id="284" r:id="rId6"/>
    <p:sldId id="283" r:id="rId7"/>
    <p:sldId id="277" r:id="rId8"/>
    <p:sldId id="278" r:id="rId9"/>
    <p:sldId id="275" r:id="rId10"/>
    <p:sldId id="276" r:id="rId11"/>
    <p:sldId id="285" r:id="rId12"/>
    <p:sldId id="286" r:id="rId13"/>
    <p:sldId id="287" r:id="rId14"/>
    <p:sldId id="288" r:id="rId15"/>
    <p:sldId id="289" r:id="rId16"/>
    <p:sldId id="290" r:id="rId17"/>
    <p:sldId id="279" r:id="rId18"/>
    <p:sldId id="281" r:id="rId19"/>
    <p:sldId id="291" r:id="rId20"/>
    <p:sldId id="292" r:id="rId21"/>
    <p:sldId id="272" r:id="rId22"/>
  </p:sldIdLst>
  <p:sldSz cx="12192000" cy="6858000"/>
  <p:notesSz cx="6858000" cy="9144000"/>
  <p:embeddedFontLst>
    <p:embeddedFont>
      <p:font typeface="나눔바른고딕 UltraLight" panose="00000300000000000000" pitchFamily="2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145"/>
    <a:srgbClr val="FAAB01"/>
    <a:srgbClr val="3667A3"/>
    <a:srgbClr val="EFEFEF"/>
    <a:srgbClr val="649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9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9CAB-742B-4D1B-BFA9-F3F82D146044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E6198-B588-4F4E-AF3A-A5E4BB470E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7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3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9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3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3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10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3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6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1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EB89-A9FD-45BF-86D7-FD3E4D135339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6619-0B77-470E-9F27-2CAC27BD9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8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직사각형 1024"/>
          <p:cNvSpPr/>
          <p:nvPr/>
        </p:nvSpPr>
        <p:spPr>
          <a:xfrm>
            <a:off x="269824" y="1949786"/>
            <a:ext cx="11668358" cy="31318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6"/>
          <p:cNvSpPr/>
          <p:nvPr/>
        </p:nvSpPr>
        <p:spPr>
          <a:xfrm>
            <a:off x="4134911" y="6075655"/>
            <a:ext cx="3938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Open Sans" panose="020B0606030504020204" pitchFamily="34" charset="0"/>
              </a:rPr>
              <a:t>경희대학교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Open Sans" panose="020B0606030504020204" pitchFamily="34" charset="0"/>
              </a:rPr>
              <a:t> 컴퓨터공학과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Open Sans" panose="020B0606030504020204" pitchFamily="34" charset="0"/>
              </a:rPr>
              <a:t>윤 준 석</a:t>
            </a:r>
            <a:endParaRPr lang="tr-TR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Open Sans" panose="020B0606030504020204" pitchFamily="34" charset="0"/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590096" y="2683008"/>
            <a:ext cx="1066810" cy="1043784"/>
            <a:chOff x="5565615" y="981751"/>
            <a:chExt cx="1066810" cy="1043784"/>
          </a:xfrm>
        </p:grpSpPr>
        <p:sp>
          <p:nvSpPr>
            <p:cNvPr id="24" name="오각형 23"/>
            <p:cNvSpPr/>
            <p:nvPr/>
          </p:nvSpPr>
          <p:spPr>
            <a:xfrm rot="5400000">
              <a:off x="5570461" y="1020133"/>
              <a:ext cx="1043784" cy="967020"/>
            </a:xfrm>
            <a:prstGeom prst="homePlate">
              <a:avLst>
                <a:gd name="adj" fmla="val 24776"/>
              </a:avLst>
            </a:prstGeom>
            <a:solidFill>
              <a:srgbClr val="FAAB01"/>
            </a:solidFill>
            <a:ln w="28575">
              <a:solidFill>
                <a:srgbClr val="FAAB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25" name="Rectangle 1"/>
            <p:cNvSpPr/>
            <p:nvPr/>
          </p:nvSpPr>
          <p:spPr>
            <a:xfrm>
              <a:off x="5565615" y="1248299"/>
              <a:ext cx="1066810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Open Sans" panose="020B0606030504020204" pitchFamily="34" charset="0"/>
                </a:rPr>
                <a:t>Junseok</a:t>
              </a:r>
              <a:endParaRPr lang="tr-T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781093" y="3824750"/>
            <a:ext cx="2656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AAB01"/>
                </a:solidFill>
                <a:effectLst>
                  <a:reflection blurRad="6350" stA="55000" endA="300" endPos="45500" dir="5400000" sy="-100000" algn="bl" rotWithShape="0"/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머신러닝을</a:t>
            </a:r>
            <a:r>
              <a:rPr lang="ko-KR" altLang="en-US" sz="2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AAB01"/>
                </a:solidFill>
                <a:effectLst>
                  <a:reflection blurRad="6350" stA="55000" endA="300" endPos="45500" dir="5400000" sy="-100000" algn="bl" rotWithShape="0"/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2800" spc="-1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AAB01"/>
                </a:solidFill>
                <a:effectLst>
                  <a:reflection blurRad="6350" stA="55000" endA="300" endPos="45500" dir="5400000" sy="-100000" algn="bl" rotWithShape="0"/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</a:t>
            </a:r>
            <a:r>
              <a:rPr lang="ko-KR" altLang="en-US" sz="2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AAB01"/>
                </a:solidFill>
                <a:effectLst>
                  <a:reflection blurRad="6350" stA="55000" endA="300" endPos="45500" dir="5400000" sy="-100000" algn="bl" rotWithShape="0"/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용한</a:t>
            </a:r>
            <a:endParaRPr lang="en-US" altLang="ko-KR" sz="2800" spc="-1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AAB01"/>
              </a:solidFill>
              <a:effectLst>
                <a:reflection blurRad="6350" stA="55000" endA="300" endPos="45500" dir="5400000" sy="-100000" algn="bl" rotWithShape="0"/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800" spc="-1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AAB01"/>
                </a:solidFill>
                <a:effectLst>
                  <a:reflection blurRad="6350" stA="55000" endA="300" endPos="45500" dir="5400000" sy="-100000" algn="bl" rotWithShape="0"/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감정분석기</a:t>
            </a:r>
            <a:r>
              <a:rPr lang="ko-KR" altLang="en-US" sz="2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AAB01"/>
                </a:solidFill>
                <a:effectLst>
                  <a:reflection blurRad="6350" stA="55000" endA="300" endPos="45500" dir="5400000" sy="-100000" algn="bl" rotWithShape="0"/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만들기</a:t>
            </a:r>
            <a:endParaRPr lang="en-US" altLang="ko-KR" sz="28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AAB01"/>
              </a:solidFill>
              <a:effectLst>
                <a:reflection blurRad="6350" stA="55000" endA="300" endPos="45500" dir="5400000" sy="-100000" algn="bl" rotWithShape="0"/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96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03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코드 </a:t>
            </a:r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REVIEW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843794" y="1088998"/>
            <a:ext cx="66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진행 과정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696000" y="1351352"/>
            <a:ext cx="108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데이터셋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찾기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 전처리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학습 데이터 생성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예측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GUI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096000" y="1951348"/>
            <a:ext cx="0" cy="4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6096000" y="2976513"/>
            <a:ext cx="0" cy="4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096000" y="4175288"/>
            <a:ext cx="0" cy="4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103856" y="5242088"/>
            <a:ext cx="0" cy="47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03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코드 </a:t>
            </a:r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REVIEW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843794" y="1088998"/>
            <a:ext cx="66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데이터셋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찾기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555976" y="4436663"/>
            <a:ext cx="5940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test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25000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train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25000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개로 나뉜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Large Movie Review Dataset 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8594" t="25327" r="69784" b="49407"/>
          <a:stretch/>
        </p:blipFill>
        <p:spPr>
          <a:xfrm>
            <a:off x="886118" y="1288304"/>
            <a:ext cx="4308907" cy="4905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8959" t="25886" r="66495" b="50802"/>
          <a:stretch/>
        </p:blipFill>
        <p:spPr>
          <a:xfrm>
            <a:off x="5555976" y="1288304"/>
            <a:ext cx="2956428" cy="24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03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코드 </a:t>
            </a:r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REVIEW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843794" y="1088998"/>
            <a:ext cx="66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 전처리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3125988" y="2511725"/>
            <a:ext cx="5940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pandas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라이브러리의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dataframe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을 사용해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영화 리뷰 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데이터셋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전처리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7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03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코드 </a:t>
            </a:r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REVIEW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843794" y="1088998"/>
            <a:ext cx="66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학습 데이터 생성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3125988" y="1735329"/>
            <a:ext cx="594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TfidfVectorizer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696000" y="2643700"/>
            <a:ext cx="1080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term frequency-inverse document frequency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단어 빈도수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역 문서 빈도수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문장에 있는 단어가 차별화된 정보를 가지고 있는지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또는 분석에 있어서 유용한 단어인지 아닌지 판단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ex) ‘is’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와 같은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be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동사의 경우에 문서에서의 빈도수는 많지만 큰 의미를 둘 단어는 아님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따라서 문장 속의 단어들의 연관성을 평가하는 것이 중요함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2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03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코드 </a:t>
            </a:r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REVIEW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843794" y="1088998"/>
            <a:ext cx="66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학습 데이터 생성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3125988" y="1594564"/>
            <a:ext cx="5940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scikit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-learn</a:t>
            </a:r>
          </a:p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696000" y="3788998"/>
            <a:ext cx="108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C=10.0 -&gt; C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는 정규화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파라미터의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역수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penalty = ‘L2’ -&gt;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정규화 기법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74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03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코드 </a:t>
            </a:r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REVIEW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843794" y="1088998"/>
            <a:ext cx="66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예측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696000" y="3250389"/>
            <a:ext cx="1080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저장한 학습 데이터인 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classifier.pkl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파일을 불러와 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test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데이터와 비교 예측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03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코드 </a:t>
            </a:r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REVIEW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843794" y="1088998"/>
            <a:ext cx="66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GUI</a:t>
            </a:r>
            <a:endParaRPr lang="en-US" altLang="ko-KR" sz="36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pic>
        <p:nvPicPr>
          <p:cNvPr id="1028" name="Picture 4" descr="pyq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172" y="4072320"/>
            <a:ext cx="20955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696000" y="2998425"/>
            <a:ext cx="1080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Python GUI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툴을 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PyQt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를 사용해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GUI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제작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79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883969" y="3044280"/>
            <a:ext cx="2424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04   </a:t>
            </a:r>
            <a:r>
              <a:rPr lang="ko-KR" altLang="en-US" sz="44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한계점</a:t>
            </a:r>
            <a:endParaRPr lang="en-US" altLang="ko-KR" sz="44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2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04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한계점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696000" y="2757946"/>
            <a:ext cx="1080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데이터의 부족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514350" indent="-514350" algn="ctr">
              <a:buAutoNum type="arabicPeriod"/>
            </a:pP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텍스트 데이터의 양이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50000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개로 매우 적은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양이고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영화 리뷰 데이터이기 때문에 모든 단어를 예측할 순 없음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또한 한글 데이터베이스의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부재로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아주 정확한 예측은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불가능함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1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04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한계점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696000" y="2757946"/>
            <a:ext cx="1080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최적화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최신 모델이 아닌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Logistic Regression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모델을 사용해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속도가 느리고 최적화 방법을 사용하지 못함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55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3773471" y="1347093"/>
            <a:ext cx="4645151" cy="495211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3706A-C350-400C-87A5-DCA68B0FB134}"/>
              </a:ext>
            </a:extLst>
          </p:cNvPr>
          <p:cNvSpPr txBox="1"/>
          <p:nvPr/>
        </p:nvSpPr>
        <p:spPr>
          <a:xfrm>
            <a:off x="3513190" y="814173"/>
            <a:ext cx="3495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alpha val="5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THE </a:t>
            </a:r>
            <a:r>
              <a:rPr lang="en-US" altLang="ko-KR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AAB0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</a:t>
            </a:r>
            <a:r>
              <a:rPr lang="en-US" altLang="ko-KR" sz="40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91F6F-AB2E-4CEF-BFF5-37A5D9B11C49}"/>
              </a:ext>
            </a:extLst>
          </p:cNvPr>
          <p:cNvSpPr txBox="1"/>
          <p:nvPr/>
        </p:nvSpPr>
        <p:spPr>
          <a:xfrm>
            <a:off x="4537444" y="3945122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alpha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03 </a:t>
            </a:r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B900">
                    <a:alpha val="60000"/>
                  </a:srgb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alpha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alpha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  기술</a:t>
            </a:r>
            <a:endParaRPr lang="en-US" altLang="ko-KR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alpha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49ABC-2F89-456D-916B-C6DD1D2DC05B}"/>
              </a:ext>
            </a:extLst>
          </p:cNvPr>
          <p:cNvSpPr txBox="1"/>
          <p:nvPr/>
        </p:nvSpPr>
        <p:spPr>
          <a:xfrm>
            <a:off x="4555720" y="5020002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alpha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04   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alpha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어려웠던  점</a:t>
            </a:r>
            <a:endParaRPr lang="en-US" altLang="ko-KR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alpha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537445" y="1889289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01   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프로젝트  소개</a:t>
            </a:r>
            <a:endParaRPr lang="en-US" altLang="ko-KR" sz="28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5070B-5DD9-41D7-9306-B91DDB8D869C}"/>
              </a:ext>
            </a:extLst>
          </p:cNvPr>
          <p:cNvSpPr txBox="1"/>
          <p:nvPr/>
        </p:nvSpPr>
        <p:spPr>
          <a:xfrm>
            <a:off x="4537444" y="2891289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alpha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02   </a:t>
            </a:r>
            <a:r>
              <a:rPr lang="ko-KR" altLang="en-US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alpha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코드  </a:t>
            </a:r>
            <a:r>
              <a:rPr lang="en-US" altLang="ko-KR" sz="28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alpha val="6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REVIEW</a:t>
            </a:r>
            <a:endParaRPr lang="en-US" altLang="ko-KR" sz="28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alpha val="6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04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한계점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696000" y="2757946"/>
            <a:ext cx="1080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 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배포판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py2exe, 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cx_Freeze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pyInstaller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등과 같은 모듈을 써봤지만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필요한 모듈이 없는 컴퓨터에서 돌아가는 </a:t>
            </a:r>
            <a:r>
              <a:rPr lang="ko-KR" altLang="en-US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배포판을</a:t>
            </a:r>
            <a:r>
              <a:rPr lang="ko-KR" altLang="en-US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만들지 못함</a:t>
            </a:r>
            <a:endParaRPr lang="en-US" altLang="ko-KR" sz="32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7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9824" y="1949786"/>
            <a:ext cx="11668358" cy="31318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36"/>
          <p:cNvSpPr/>
          <p:nvPr/>
        </p:nvSpPr>
        <p:spPr>
          <a:xfrm>
            <a:off x="4134911" y="6075655"/>
            <a:ext cx="3938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Open Sans" panose="020B0606030504020204" pitchFamily="34" charset="0"/>
              </a:rPr>
              <a:t>경희대학교</a:t>
            </a:r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Open Sans" panose="020B0606030504020204" pitchFamily="34" charset="0"/>
              </a:rPr>
              <a:t> 컴퓨터공학과</a:t>
            </a:r>
            <a:endParaRPr lang="en-US" altLang="ko-KR" sz="160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Open Sans" panose="020B0606030504020204" pitchFamily="34" charset="0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Open Sans" panose="020B0606030504020204" pitchFamily="34" charset="0"/>
              </a:rPr>
              <a:t>윤 준 석</a:t>
            </a:r>
            <a:endParaRPr lang="tr-TR" sz="1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  <a:cs typeface="Open Sans" panose="020B0606030504020204" pitchFamily="34" charset="0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71198" y="2683008"/>
            <a:ext cx="1102977" cy="1043784"/>
            <a:chOff x="5546717" y="981751"/>
            <a:chExt cx="1102977" cy="1043784"/>
          </a:xfrm>
        </p:grpSpPr>
        <p:sp>
          <p:nvSpPr>
            <p:cNvPr id="9" name="오각형 8"/>
            <p:cNvSpPr/>
            <p:nvPr/>
          </p:nvSpPr>
          <p:spPr>
            <a:xfrm rot="5400000">
              <a:off x="5570461" y="1020133"/>
              <a:ext cx="1043784" cy="967020"/>
            </a:xfrm>
            <a:prstGeom prst="homePlate">
              <a:avLst>
                <a:gd name="adj" fmla="val 24776"/>
              </a:avLst>
            </a:prstGeom>
            <a:solidFill>
              <a:srgbClr val="FAAB01"/>
            </a:solidFill>
            <a:ln w="28575">
              <a:solidFill>
                <a:srgbClr val="FAAB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  <p:sp>
          <p:nvSpPr>
            <p:cNvPr id="12" name="Rectangle 1"/>
            <p:cNvSpPr/>
            <p:nvPr/>
          </p:nvSpPr>
          <p:spPr>
            <a:xfrm>
              <a:off x="5546717" y="1248299"/>
              <a:ext cx="1102977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0000300000000000000" pitchFamily="2" charset="-127"/>
                  <a:ea typeface="나눔바른고딕 UltraLight" panose="00000300000000000000" pitchFamily="2" charset="-127"/>
                  <a:cs typeface="Open Sans" panose="020B0606030504020204" pitchFamily="34" charset="0"/>
                </a:rPr>
                <a:t>Junseok</a:t>
              </a:r>
              <a:endParaRPr lang="tr-TR" b="1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  <a:cs typeface="Open Sans" panose="020B0606030504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63597" y="3824750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AAB01"/>
                </a:solidFill>
                <a:effectLst>
                  <a:reflection blurRad="6350" stA="55000" endA="300" endPos="45500" dir="5400000" sy="-100000" algn="bl" rotWithShape="0"/>
                </a:effectLst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감사합니다</a:t>
            </a:r>
            <a:endParaRPr lang="en-US" altLang="ko-KR" sz="2800" spc="-1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AAB01"/>
              </a:solidFill>
              <a:effectLst>
                <a:reflection blurRad="6350" stA="55000" endA="300" endPos="45500" dir="5400000" sy="-100000" algn="bl" rotWithShape="0"/>
              </a:effectLst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2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142581" y="3044280"/>
            <a:ext cx="3906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01   </a:t>
            </a:r>
            <a:r>
              <a:rPr lang="ko-KR" altLang="en-US" sz="44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프로젝트 소개</a:t>
            </a:r>
            <a:endParaRPr lang="en-US" altLang="ko-KR" sz="44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01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프로젝트 소개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1012103" y="1711506"/>
            <a:ext cx="101677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목표</a:t>
            </a:r>
            <a:endParaRPr lang="en-US" altLang="ko-KR" sz="4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</a:t>
            </a:r>
          </a:p>
          <a:p>
            <a:pPr algn="ctr"/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머신러닝을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통해 한글 </a:t>
            </a:r>
            <a:r>
              <a:rPr lang="ko-KR" altLang="en-US" sz="3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감정분석기</a:t>
            </a:r>
            <a:r>
              <a:rPr lang="ko-KR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만들기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Ex)</a:t>
            </a: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Input: “I like it too much”</a:t>
            </a:r>
          </a:p>
          <a:p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Output: Positive(9x.xx%)</a:t>
            </a:r>
            <a:endParaRPr lang="en-US" altLang="ko-KR" sz="28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4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01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프로젝트 소개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1012103" y="2203948"/>
            <a:ext cx="101677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계획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endParaRPr lang="en-US" altLang="ko-KR" sz="4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:</a:t>
            </a:r>
          </a:p>
          <a:p>
            <a:pPr algn="ctr"/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ko-KR" altLang="en-US" sz="4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파이썬을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이용해 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WEB 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또는 </a:t>
            </a:r>
            <a:r>
              <a:rPr lang="en-US" altLang="ko-KR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GUI</a:t>
            </a:r>
            <a:r>
              <a:rPr lang="ko-KR" altLang="en-US" sz="4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로 구현하기</a:t>
            </a:r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4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01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프로젝트 소개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42" y="1321447"/>
            <a:ext cx="8555316" cy="493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607452" y="3044280"/>
            <a:ext cx="2977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02   </a:t>
            </a:r>
            <a:r>
              <a:rPr lang="ko-KR" altLang="en-US" sz="44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 기술</a:t>
            </a:r>
            <a:endParaRPr lang="en-US" altLang="ko-KR" sz="44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8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696000" y="1088998"/>
            <a:ext cx="10800000" cy="540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82112" y="621591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02   </a:t>
            </a:r>
            <a:r>
              <a:rPr lang="ko-KR" altLang="en-US" sz="32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사용 기술</a:t>
            </a:r>
            <a:endParaRPr lang="en-US" altLang="ko-KR" sz="32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696000" y="2019283"/>
            <a:ext cx="55728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Python 3.5.4</a:t>
            </a:r>
          </a:p>
          <a:p>
            <a:pPr algn="ctr"/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pandas(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 분석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numpy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수치해석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scikit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-learn(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머신러닝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pickle(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데이터 저장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nltk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자연어 처리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PyQt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(GUI)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5923175" y="3281166"/>
            <a:ext cx="5572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Papago NMT API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번역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)</a:t>
            </a:r>
            <a:endParaRPr lang="en-US" altLang="ko-KR" sz="3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E09221-F207-4FDB-967C-E9648DBA025D}"/>
              </a:ext>
            </a:extLst>
          </p:cNvPr>
          <p:cNvSpPr/>
          <p:nvPr/>
        </p:nvSpPr>
        <p:spPr>
          <a:xfrm>
            <a:off x="3756000" y="1089000"/>
            <a:ext cx="4680000" cy="4680000"/>
          </a:xfrm>
          <a:prstGeom prst="rect">
            <a:avLst/>
          </a:prstGeom>
          <a:noFill/>
          <a:ln w="34925">
            <a:solidFill>
              <a:srgbClr val="FAA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88135-539F-4234-87CF-EEE6DDA8B8DC}"/>
              </a:ext>
            </a:extLst>
          </p:cNvPr>
          <p:cNvSpPr txBox="1"/>
          <p:nvPr/>
        </p:nvSpPr>
        <p:spPr>
          <a:xfrm>
            <a:off x="4158611" y="3044280"/>
            <a:ext cx="3874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03   </a:t>
            </a:r>
            <a:r>
              <a:rPr lang="ko-KR" altLang="en-US" sz="44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코드 </a:t>
            </a:r>
            <a:r>
              <a:rPr lang="en-US" altLang="ko-KR" sz="4400" spc="-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REVIEW</a:t>
            </a:r>
            <a:endParaRPr lang="en-US" altLang="ko-KR" sz="4400" spc="-3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9AC892E-CAFB-48E8-8CB2-38E2E82A09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342</Words>
  <Application>Microsoft Office PowerPoint</Application>
  <PresentationFormat>와이드스크린</PresentationFormat>
  <Paragraphs>109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나눔바른고딕 UltraLight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최한나</dc:creator>
  <cp:lastModifiedBy>Windows 사용자</cp:lastModifiedBy>
  <cp:revision>101</cp:revision>
  <dcterms:created xsi:type="dcterms:W3CDTF">2015-03-26T15:17:23Z</dcterms:created>
  <dcterms:modified xsi:type="dcterms:W3CDTF">2018-09-10T07:56:22Z</dcterms:modified>
</cp:coreProperties>
</file>