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24342-1C9E-497A-843B-CA6FA8F5A9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4E01A8-AB77-49A6-BF04-402B103D3FF3}">
      <dgm:prSet/>
      <dgm:spPr/>
      <dgm:t>
        <a:bodyPr/>
        <a:lstStyle/>
        <a:p>
          <a:r>
            <a:rPr lang="en-IN"/>
            <a:t>Helps in creating micro-environment for your crops </a:t>
          </a:r>
          <a:endParaRPr lang="en-US"/>
        </a:p>
      </dgm:t>
    </dgm:pt>
    <dgm:pt modelId="{A7C31EF0-DDF3-4CA5-B2D8-FBCCFE8A2507}" type="parTrans" cxnId="{FD4DBFE3-B598-4495-B2D7-B8D69DAEB652}">
      <dgm:prSet/>
      <dgm:spPr/>
      <dgm:t>
        <a:bodyPr/>
        <a:lstStyle/>
        <a:p>
          <a:endParaRPr lang="en-US"/>
        </a:p>
      </dgm:t>
    </dgm:pt>
    <dgm:pt modelId="{63FFBB4A-AC05-4F84-A819-D4B2D84F914A}" type="sibTrans" cxnId="{FD4DBFE3-B598-4495-B2D7-B8D69DAEB652}">
      <dgm:prSet/>
      <dgm:spPr/>
      <dgm:t>
        <a:bodyPr/>
        <a:lstStyle/>
        <a:p>
          <a:endParaRPr lang="en-US"/>
        </a:p>
      </dgm:t>
    </dgm:pt>
    <dgm:pt modelId="{1D1BA7B3-1F9F-4349-8BB7-A1FC93C2C61F}">
      <dgm:prSet/>
      <dgm:spPr/>
      <dgm:t>
        <a:bodyPr/>
        <a:lstStyle/>
        <a:p>
          <a:r>
            <a:rPr lang="en-IN"/>
            <a:t>Will help in growing crops/plants which are not found in that specific terrain/region</a:t>
          </a:r>
          <a:endParaRPr lang="en-US"/>
        </a:p>
      </dgm:t>
    </dgm:pt>
    <dgm:pt modelId="{8BE40046-ECBB-45F8-B02D-33079B8F926A}" type="parTrans" cxnId="{9AEC2B6C-E64D-4DDA-B820-24D7402282F8}">
      <dgm:prSet/>
      <dgm:spPr/>
      <dgm:t>
        <a:bodyPr/>
        <a:lstStyle/>
        <a:p>
          <a:endParaRPr lang="en-US"/>
        </a:p>
      </dgm:t>
    </dgm:pt>
    <dgm:pt modelId="{BC2B4A6D-71AF-41DC-BEE9-0D074FEF57AD}" type="sibTrans" cxnId="{9AEC2B6C-E64D-4DDA-B820-24D7402282F8}">
      <dgm:prSet/>
      <dgm:spPr/>
      <dgm:t>
        <a:bodyPr/>
        <a:lstStyle/>
        <a:p>
          <a:endParaRPr lang="en-US"/>
        </a:p>
      </dgm:t>
    </dgm:pt>
    <dgm:pt modelId="{9F7B88C1-0278-41F2-81A1-E148D55A9A2C}">
      <dgm:prSet/>
      <dgm:spPr/>
      <dgm:t>
        <a:bodyPr/>
        <a:lstStyle/>
        <a:p>
          <a:r>
            <a:rPr lang="en-IN"/>
            <a:t>Will enable more efficient control of atmosphere inside the green house</a:t>
          </a:r>
          <a:endParaRPr lang="en-US"/>
        </a:p>
      </dgm:t>
    </dgm:pt>
    <dgm:pt modelId="{B08BD923-EFF4-4E6F-9047-3ABE3EE64E3C}" type="parTrans" cxnId="{7AEF9346-0C37-441F-8072-320BF4B01214}">
      <dgm:prSet/>
      <dgm:spPr/>
      <dgm:t>
        <a:bodyPr/>
        <a:lstStyle/>
        <a:p>
          <a:endParaRPr lang="en-US"/>
        </a:p>
      </dgm:t>
    </dgm:pt>
    <dgm:pt modelId="{F0FF1870-A1FA-4F23-A750-8A38B25014D9}" type="sibTrans" cxnId="{7AEF9346-0C37-441F-8072-320BF4B01214}">
      <dgm:prSet/>
      <dgm:spPr/>
      <dgm:t>
        <a:bodyPr/>
        <a:lstStyle/>
        <a:p>
          <a:endParaRPr lang="en-US"/>
        </a:p>
      </dgm:t>
    </dgm:pt>
    <dgm:pt modelId="{6FCCA967-61CB-4794-9901-B6999739758E}">
      <dgm:prSet/>
      <dgm:spPr/>
      <dgm:t>
        <a:bodyPr/>
        <a:lstStyle/>
        <a:p>
          <a:r>
            <a:rPr lang="en-IN"/>
            <a:t>Equips farmers with several data to have better understanding about the growth and condition of their yields </a:t>
          </a:r>
          <a:endParaRPr lang="en-US"/>
        </a:p>
      </dgm:t>
    </dgm:pt>
    <dgm:pt modelId="{94A184FC-1B61-4558-BE90-137362629688}" type="parTrans" cxnId="{33D7CFA4-3BFF-40F3-A702-89D8B6D72C05}">
      <dgm:prSet/>
      <dgm:spPr/>
      <dgm:t>
        <a:bodyPr/>
        <a:lstStyle/>
        <a:p>
          <a:endParaRPr lang="en-US"/>
        </a:p>
      </dgm:t>
    </dgm:pt>
    <dgm:pt modelId="{77E7DA37-1531-4EBF-9C5C-36DC865B0915}" type="sibTrans" cxnId="{33D7CFA4-3BFF-40F3-A702-89D8B6D72C05}">
      <dgm:prSet/>
      <dgm:spPr/>
      <dgm:t>
        <a:bodyPr/>
        <a:lstStyle/>
        <a:p>
          <a:endParaRPr lang="en-US"/>
        </a:p>
      </dgm:t>
    </dgm:pt>
    <dgm:pt modelId="{40C91C54-5906-4EB4-BF27-F3E84F9BED6D}" type="pres">
      <dgm:prSet presAssocID="{2E424342-1C9E-497A-843B-CA6FA8F5A96D}" presName="root" presStyleCnt="0">
        <dgm:presLayoutVars>
          <dgm:dir/>
          <dgm:resizeHandles val="exact"/>
        </dgm:presLayoutVars>
      </dgm:prSet>
      <dgm:spPr/>
      <dgm:t>
        <a:bodyPr/>
        <a:lstStyle/>
        <a:p>
          <a:endParaRPr lang="en-US"/>
        </a:p>
      </dgm:t>
    </dgm:pt>
    <dgm:pt modelId="{ED68A5EC-2954-496B-BC3F-A74400F863B3}" type="pres">
      <dgm:prSet presAssocID="{614E01A8-AB77-49A6-BF04-402B103D3FF3}" presName="compNode" presStyleCnt="0"/>
      <dgm:spPr/>
    </dgm:pt>
    <dgm:pt modelId="{CA9BD186-6635-4164-B7BC-BA90A99D0919}" type="pres">
      <dgm:prSet presAssocID="{614E01A8-AB77-49A6-BF04-402B103D3FF3}" presName="bgRect" presStyleLbl="bgShp" presStyleIdx="0" presStyleCnt="4"/>
      <dgm:spPr/>
    </dgm:pt>
    <dgm:pt modelId="{E7D329F0-4C6A-42A2-93AB-39D5C3771102}" type="pres">
      <dgm:prSet presAssocID="{614E01A8-AB77-49A6-BF04-402B103D3F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arm scene"/>
        </a:ext>
      </dgm:extLst>
    </dgm:pt>
    <dgm:pt modelId="{648B0735-BB21-4D08-A49E-5405B09975DE}" type="pres">
      <dgm:prSet presAssocID="{614E01A8-AB77-49A6-BF04-402B103D3FF3}" presName="spaceRect" presStyleCnt="0"/>
      <dgm:spPr/>
    </dgm:pt>
    <dgm:pt modelId="{ECE02768-39AE-4089-93AA-2D59ECB9B17E}" type="pres">
      <dgm:prSet presAssocID="{614E01A8-AB77-49A6-BF04-402B103D3FF3}" presName="parTx" presStyleLbl="revTx" presStyleIdx="0" presStyleCnt="4">
        <dgm:presLayoutVars>
          <dgm:chMax val="0"/>
          <dgm:chPref val="0"/>
        </dgm:presLayoutVars>
      </dgm:prSet>
      <dgm:spPr/>
      <dgm:t>
        <a:bodyPr/>
        <a:lstStyle/>
        <a:p>
          <a:endParaRPr lang="en-US"/>
        </a:p>
      </dgm:t>
    </dgm:pt>
    <dgm:pt modelId="{5D233793-D3D9-420B-8B3E-FB14640F389F}" type="pres">
      <dgm:prSet presAssocID="{63FFBB4A-AC05-4F84-A819-D4B2D84F914A}" presName="sibTrans" presStyleCnt="0"/>
      <dgm:spPr/>
    </dgm:pt>
    <dgm:pt modelId="{81BE5685-0BD3-4385-BF6A-0B38E63D2DD6}" type="pres">
      <dgm:prSet presAssocID="{1D1BA7B3-1F9F-4349-8BB7-A1FC93C2C61F}" presName="compNode" presStyleCnt="0"/>
      <dgm:spPr/>
    </dgm:pt>
    <dgm:pt modelId="{7FFD8DFC-BE93-44A0-89B3-C7895BFA8607}" type="pres">
      <dgm:prSet presAssocID="{1D1BA7B3-1F9F-4349-8BB7-A1FC93C2C61F}" presName="bgRect" presStyleLbl="bgShp" presStyleIdx="1" presStyleCnt="4"/>
      <dgm:spPr/>
    </dgm:pt>
    <dgm:pt modelId="{4713D900-0E50-465A-AF23-7A46817B089F}" type="pres">
      <dgm:prSet presAssocID="{1D1BA7B3-1F9F-4349-8BB7-A1FC93C2C6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lant"/>
        </a:ext>
      </dgm:extLst>
    </dgm:pt>
    <dgm:pt modelId="{53F3B117-C8CE-4000-970F-3237941416C4}" type="pres">
      <dgm:prSet presAssocID="{1D1BA7B3-1F9F-4349-8BB7-A1FC93C2C61F}" presName="spaceRect" presStyleCnt="0"/>
      <dgm:spPr/>
    </dgm:pt>
    <dgm:pt modelId="{945C7C1F-8455-40B9-A03D-DFA4E8398355}" type="pres">
      <dgm:prSet presAssocID="{1D1BA7B3-1F9F-4349-8BB7-A1FC93C2C61F}" presName="parTx" presStyleLbl="revTx" presStyleIdx="1" presStyleCnt="4">
        <dgm:presLayoutVars>
          <dgm:chMax val="0"/>
          <dgm:chPref val="0"/>
        </dgm:presLayoutVars>
      </dgm:prSet>
      <dgm:spPr/>
      <dgm:t>
        <a:bodyPr/>
        <a:lstStyle/>
        <a:p>
          <a:endParaRPr lang="en-US"/>
        </a:p>
      </dgm:t>
    </dgm:pt>
    <dgm:pt modelId="{DAAFDDE9-32BB-4039-B90E-6F426971FAA1}" type="pres">
      <dgm:prSet presAssocID="{BC2B4A6D-71AF-41DC-BEE9-0D074FEF57AD}" presName="sibTrans" presStyleCnt="0"/>
      <dgm:spPr/>
    </dgm:pt>
    <dgm:pt modelId="{E50EBEDC-B8AF-4121-B234-D41278FF6308}" type="pres">
      <dgm:prSet presAssocID="{9F7B88C1-0278-41F2-81A1-E148D55A9A2C}" presName="compNode" presStyleCnt="0"/>
      <dgm:spPr/>
    </dgm:pt>
    <dgm:pt modelId="{AAE3C155-696D-4905-B80A-B0C400873879}" type="pres">
      <dgm:prSet presAssocID="{9F7B88C1-0278-41F2-81A1-E148D55A9A2C}" presName="bgRect" presStyleLbl="bgShp" presStyleIdx="2" presStyleCnt="4"/>
      <dgm:spPr/>
    </dgm:pt>
    <dgm:pt modelId="{EC20AD46-6412-482F-9A28-71AEE494633D}" type="pres">
      <dgm:prSet presAssocID="{9F7B88C1-0278-41F2-81A1-E148D55A9A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eciduous tree"/>
        </a:ext>
      </dgm:extLst>
    </dgm:pt>
    <dgm:pt modelId="{CADD5442-2DE5-40B1-B5EC-6AD83E3EF0BC}" type="pres">
      <dgm:prSet presAssocID="{9F7B88C1-0278-41F2-81A1-E148D55A9A2C}" presName="spaceRect" presStyleCnt="0"/>
      <dgm:spPr/>
    </dgm:pt>
    <dgm:pt modelId="{451A7432-C030-42DC-863D-131081574CB9}" type="pres">
      <dgm:prSet presAssocID="{9F7B88C1-0278-41F2-81A1-E148D55A9A2C}" presName="parTx" presStyleLbl="revTx" presStyleIdx="2" presStyleCnt="4">
        <dgm:presLayoutVars>
          <dgm:chMax val="0"/>
          <dgm:chPref val="0"/>
        </dgm:presLayoutVars>
      </dgm:prSet>
      <dgm:spPr/>
      <dgm:t>
        <a:bodyPr/>
        <a:lstStyle/>
        <a:p>
          <a:endParaRPr lang="en-US"/>
        </a:p>
      </dgm:t>
    </dgm:pt>
    <dgm:pt modelId="{813ECC50-A60A-4998-9EE6-8E6B67CFBD76}" type="pres">
      <dgm:prSet presAssocID="{F0FF1870-A1FA-4F23-A750-8A38B25014D9}" presName="sibTrans" presStyleCnt="0"/>
      <dgm:spPr/>
    </dgm:pt>
    <dgm:pt modelId="{2A1DD5AC-2660-44A7-B910-1945E659986F}" type="pres">
      <dgm:prSet presAssocID="{6FCCA967-61CB-4794-9901-B6999739758E}" presName="compNode" presStyleCnt="0"/>
      <dgm:spPr/>
    </dgm:pt>
    <dgm:pt modelId="{944C0B23-C9AE-4E95-8D04-752094359C31}" type="pres">
      <dgm:prSet presAssocID="{6FCCA967-61CB-4794-9901-B6999739758E}" presName="bgRect" presStyleLbl="bgShp" presStyleIdx="3" presStyleCnt="4"/>
      <dgm:spPr/>
    </dgm:pt>
    <dgm:pt modelId="{564881BA-C045-4CAF-B986-87E8FA9F3290}" type="pres">
      <dgm:prSet presAssocID="{6FCCA967-61CB-4794-9901-B699973975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2E01E531-CC47-4215-80E3-672A6B375605}" type="pres">
      <dgm:prSet presAssocID="{6FCCA967-61CB-4794-9901-B6999739758E}" presName="spaceRect" presStyleCnt="0"/>
      <dgm:spPr/>
    </dgm:pt>
    <dgm:pt modelId="{E6A868E2-EF5E-49B6-A7E4-4ECB0CF432A0}" type="pres">
      <dgm:prSet presAssocID="{6FCCA967-61CB-4794-9901-B6999739758E}" presName="parTx" presStyleLbl="revTx" presStyleIdx="3" presStyleCnt="4">
        <dgm:presLayoutVars>
          <dgm:chMax val="0"/>
          <dgm:chPref val="0"/>
        </dgm:presLayoutVars>
      </dgm:prSet>
      <dgm:spPr/>
      <dgm:t>
        <a:bodyPr/>
        <a:lstStyle/>
        <a:p>
          <a:endParaRPr lang="en-US"/>
        </a:p>
      </dgm:t>
    </dgm:pt>
  </dgm:ptLst>
  <dgm:cxnLst>
    <dgm:cxn modelId="{2CA3408A-FE5F-4450-8752-9C66FBE52B3D}" type="presOf" srcId="{9F7B88C1-0278-41F2-81A1-E148D55A9A2C}" destId="{451A7432-C030-42DC-863D-131081574CB9}" srcOrd="0" destOrd="0" presId="urn:microsoft.com/office/officeart/2018/2/layout/IconVerticalSolidList"/>
    <dgm:cxn modelId="{C7EE359B-2A09-493F-AD02-26A105B51A54}" type="presOf" srcId="{6FCCA967-61CB-4794-9901-B6999739758E}" destId="{E6A868E2-EF5E-49B6-A7E4-4ECB0CF432A0}" srcOrd="0" destOrd="0" presId="urn:microsoft.com/office/officeart/2018/2/layout/IconVerticalSolidList"/>
    <dgm:cxn modelId="{7AEF9346-0C37-441F-8072-320BF4B01214}" srcId="{2E424342-1C9E-497A-843B-CA6FA8F5A96D}" destId="{9F7B88C1-0278-41F2-81A1-E148D55A9A2C}" srcOrd="2" destOrd="0" parTransId="{B08BD923-EFF4-4E6F-9047-3ABE3EE64E3C}" sibTransId="{F0FF1870-A1FA-4F23-A750-8A38B25014D9}"/>
    <dgm:cxn modelId="{FD4DBFE3-B598-4495-B2D7-B8D69DAEB652}" srcId="{2E424342-1C9E-497A-843B-CA6FA8F5A96D}" destId="{614E01A8-AB77-49A6-BF04-402B103D3FF3}" srcOrd="0" destOrd="0" parTransId="{A7C31EF0-DDF3-4CA5-B2D8-FBCCFE8A2507}" sibTransId="{63FFBB4A-AC05-4F84-A819-D4B2D84F914A}"/>
    <dgm:cxn modelId="{A94A1939-FD93-4E82-B723-F9C1A2F26FD0}" type="presOf" srcId="{1D1BA7B3-1F9F-4349-8BB7-A1FC93C2C61F}" destId="{945C7C1F-8455-40B9-A03D-DFA4E8398355}" srcOrd="0" destOrd="0" presId="urn:microsoft.com/office/officeart/2018/2/layout/IconVerticalSolidList"/>
    <dgm:cxn modelId="{33D7CFA4-3BFF-40F3-A702-89D8B6D72C05}" srcId="{2E424342-1C9E-497A-843B-CA6FA8F5A96D}" destId="{6FCCA967-61CB-4794-9901-B6999739758E}" srcOrd="3" destOrd="0" parTransId="{94A184FC-1B61-4558-BE90-137362629688}" sibTransId="{77E7DA37-1531-4EBF-9C5C-36DC865B0915}"/>
    <dgm:cxn modelId="{9AEC2B6C-E64D-4DDA-B820-24D7402282F8}" srcId="{2E424342-1C9E-497A-843B-CA6FA8F5A96D}" destId="{1D1BA7B3-1F9F-4349-8BB7-A1FC93C2C61F}" srcOrd="1" destOrd="0" parTransId="{8BE40046-ECBB-45F8-B02D-33079B8F926A}" sibTransId="{BC2B4A6D-71AF-41DC-BEE9-0D074FEF57AD}"/>
    <dgm:cxn modelId="{6BD8CC89-4E14-4D37-AF0A-48777BE57E09}" type="presOf" srcId="{2E424342-1C9E-497A-843B-CA6FA8F5A96D}" destId="{40C91C54-5906-4EB4-BF27-F3E84F9BED6D}" srcOrd="0" destOrd="0" presId="urn:microsoft.com/office/officeart/2018/2/layout/IconVerticalSolidList"/>
    <dgm:cxn modelId="{797168A2-458B-4624-8F03-AD06B7855EDB}" type="presOf" srcId="{614E01A8-AB77-49A6-BF04-402B103D3FF3}" destId="{ECE02768-39AE-4089-93AA-2D59ECB9B17E}" srcOrd="0" destOrd="0" presId="urn:microsoft.com/office/officeart/2018/2/layout/IconVerticalSolidList"/>
    <dgm:cxn modelId="{4D5A32BB-5B83-4A13-9B76-9791C5DC4BAC}" type="presParOf" srcId="{40C91C54-5906-4EB4-BF27-F3E84F9BED6D}" destId="{ED68A5EC-2954-496B-BC3F-A74400F863B3}" srcOrd="0" destOrd="0" presId="urn:microsoft.com/office/officeart/2018/2/layout/IconVerticalSolidList"/>
    <dgm:cxn modelId="{3542B8CA-532F-42C9-BD68-A581BA5F58E9}" type="presParOf" srcId="{ED68A5EC-2954-496B-BC3F-A74400F863B3}" destId="{CA9BD186-6635-4164-B7BC-BA90A99D0919}" srcOrd="0" destOrd="0" presId="urn:microsoft.com/office/officeart/2018/2/layout/IconVerticalSolidList"/>
    <dgm:cxn modelId="{7F78B603-F44E-43D2-AEE4-AD66E6ABC159}" type="presParOf" srcId="{ED68A5EC-2954-496B-BC3F-A74400F863B3}" destId="{E7D329F0-4C6A-42A2-93AB-39D5C3771102}" srcOrd="1" destOrd="0" presId="urn:microsoft.com/office/officeart/2018/2/layout/IconVerticalSolidList"/>
    <dgm:cxn modelId="{BD8C0809-15B4-4338-A747-D517211B6CF0}" type="presParOf" srcId="{ED68A5EC-2954-496B-BC3F-A74400F863B3}" destId="{648B0735-BB21-4D08-A49E-5405B09975DE}" srcOrd="2" destOrd="0" presId="urn:microsoft.com/office/officeart/2018/2/layout/IconVerticalSolidList"/>
    <dgm:cxn modelId="{41642901-F724-4B70-BE0D-2AB16E01E6EC}" type="presParOf" srcId="{ED68A5EC-2954-496B-BC3F-A74400F863B3}" destId="{ECE02768-39AE-4089-93AA-2D59ECB9B17E}" srcOrd="3" destOrd="0" presId="urn:microsoft.com/office/officeart/2018/2/layout/IconVerticalSolidList"/>
    <dgm:cxn modelId="{266C719F-5E0D-476A-9CB5-7F3DD8664623}" type="presParOf" srcId="{40C91C54-5906-4EB4-BF27-F3E84F9BED6D}" destId="{5D233793-D3D9-420B-8B3E-FB14640F389F}" srcOrd="1" destOrd="0" presId="urn:microsoft.com/office/officeart/2018/2/layout/IconVerticalSolidList"/>
    <dgm:cxn modelId="{78BFE676-3349-41D8-80A2-9FDA967AF161}" type="presParOf" srcId="{40C91C54-5906-4EB4-BF27-F3E84F9BED6D}" destId="{81BE5685-0BD3-4385-BF6A-0B38E63D2DD6}" srcOrd="2" destOrd="0" presId="urn:microsoft.com/office/officeart/2018/2/layout/IconVerticalSolidList"/>
    <dgm:cxn modelId="{67ADC0AA-BDA1-473A-B856-8BA41B5885AA}" type="presParOf" srcId="{81BE5685-0BD3-4385-BF6A-0B38E63D2DD6}" destId="{7FFD8DFC-BE93-44A0-89B3-C7895BFA8607}" srcOrd="0" destOrd="0" presId="urn:microsoft.com/office/officeart/2018/2/layout/IconVerticalSolidList"/>
    <dgm:cxn modelId="{2D1C94F5-D286-4C1A-885E-39E56B0658D1}" type="presParOf" srcId="{81BE5685-0BD3-4385-BF6A-0B38E63D2DD6}" destId="{4713D900-0E50-465A-AF23-7A46817B089F}" srcOrd="1" destOrd="0" presId="urn:microsoft.com/office/officeart/2018/2/layout/IconVerticalSolidList"/>
    <dgm:cxn modelId="{D7866901-12CA-4199-B5EC-BD32600B3F35}" type="presParOf" srcId="{81BE5685-0BD3-4385-BF6A-0B38E63D2DD6}" destId="{53F3B117-C8CE-4000-970F-3237941416C4}" srcOrd="2" destOrd="0" presId="urn:microsoft.com/office/officeart/2018/2/layout/IconVerticalSolidList"/>
    <dgm:cxn modelId="{F0DBC2D5-2485-42B9-A55A-2AB9CB184A01}" type="presParOf" srcId="{81BE5685-0BD3-4385-BF6A-0B38E63D2DD6}" destId="{945C7C1F-8455-40B9-A03D-DFA4E8398355}" srcOrd="3" destOrd="0" presId="urn:microsoft.com/office/officeart/2018/2/layout/IconVerticalSolidList"/>
    <dgm:cxn modelId="{9B2EB146-51DD-4865-9B0D-1EAB3A2152A3}" type="presParOf" srcId="{40C91C54-5906-4EB4-BF27-F3E84F9BED6D}" destId="{DAAFDDE9-32BB-4039-B90E-6F426971FAA1}" srcOrd="3" destOrd="0" presId="urn:microsoft.com/office/officeart/2018/2/layout/IconVerticalSolidList"/>
    <dgm:cxn modelId="{258ADCF5-EE9B-4CA3-B729-E61F54CAC04B}" type="presParOf" srcId="{40C91C54-5906-4EB4-BF27-F3E84F9BED6D}" destId="{E50EBEDC-B8AF-4121-B234-D41278FF6308}" srcOrd="4" destOrd="0" presId="urn:microsoft.com/office/officeart/2018/2/layout/IconVerticalSolidList"/>
    <dgm:cxn modelId="{B98BC735-6EE7-48F5-B8FE-024201DAFEE5}" type="presParOf" srcId="{E50EBEDC-B8AF-4121-B234-D41278FF6308}" destId="{AAE3C155-696D-4905-B80A-B0C400873879}" srcOrd="0" destOrd="0" presId="urn:microsoft.com/office/officeart/2018/2/layout/IconVerticalSolidList"/>
    <dgm:cxn modelId="{2D063770-F5F8-4D80-BF75-042DF1CBFA01}" type="presParOf" srcId="{E50EBEDC-B8AF-4121-B234-D41278FF6308}" destId="{EC20AD46-6412-482F-9A28-71AEE494633D}" srcOrd="1" destOrd="0" presId="urn:microsoft.com/office/officeart/2018/2/layout/IconVerticalSolidList"/>
    <dgm:cxn modelId="{D42FF086-476B-4211-9789-F862E6B76541}" type="presParOf" srcId="{E50EBEDC-B8AF-4121-B234-D41278FF6308}" destId="{CADD5442-2DE5-40B1-B5EC-6AD83E3EF0BC}" srcOrd="2" destOrd="0" presId="urn:microsoft.com/office/officeart/2018/2/layout/IconVerticalSolidList"/>
    <dgm:cxn modelId="{557A6491-4722-49B5-B4DF-5FB5E1AB68F5}" type="presParOf" srcId="{E50EBEDC-B8AF-4121-B234-D41278FF6308}" destId="{451A7432-C030-42DC-863D-131081574CB9}" srcOrd="3" destOrd="0" presId="urn:microsoft.com/office/officeart/2018/2/layout/IconVerticalSolidList"/>
    <dgm:cxn modelId="{1EA06A54-00D5-4E94-982B-716183AADE2F}" type="presParOf" srcId="{40C91C54-5906-4EB4-BF27-F3E84F9BED6D}" destId="{813ECC50-A60A-4998-9EE6-8E6B67CFBD76}" srcOrd="5" destOrd="0" presId="urn:microsoft.com/office/officeart/2018/2/layout/IconVerticalSolidList"/>
    <dgm:cxn modelId="{426D85E2-1D14-49BC-9982-1B57BB3122F7}" type="presParOf" srcId="{40C91C54-5906-4EB4-BF27-F3E84F9BED6D}" destId="{2A1DD5AC-2660-44A7-B910-1945E659986F}" srcOrd="6" destOrd="0" presId="urn:microsoft.com/office/officeart/2018/2/layout/IconVerticalSolidList"/>
    <dgm:cxn modelId="{61402DCB-30C5-4D29-93C1-779737450E87}" type="presParOf" srcId="{2A1DD5AC-2660-44A7-B910-1945E659986F}" destId="{944C0B23-C9AE-4E95-8D04-752094359C31}" srcOrd="0" destOrd="0" presId="urn:microsoft.com/office/officeart/2018/2/layout/IconVerticalSolidList"/>
    <dgm:cxn modelId="{283A6524-8655-4B8C-A58C-B1F3E75F630E}" type="presParOf" srcId="{2A1DD5AC-2660-44A7-B910-1945E659986F}" destId="{564881BA-C045-4CAF-B986-87E8FA9F3290}" srcOrd="1" destOrd="0" presId="urn:microsoft.com/office/officeart/2018/2/layout/IconVerticalSolidList"/>
    <dgm:cxn modelId="{F5EF5181-DC6E-418A-8B94-D3E757BBD1AC}" type="presParOf" srcId="{2A1DD5AC-2660-44A7-B910-1945E659986F}" destId="{2E01E531-CC47-4215-80E3-672A6B375605}" srcOrd="2" destOrd="0" presId="urn:microsoft.com/office/officeart/2018/2/layout/IconVerticalSolidList"/>
    <dgm:cxn modelId="{0A2BA0C6-E939-4C97-8A5A-CDA8AF6ED0B9}" type="presParOf" srcId="{2A1DD5AC-2660-44A7-B910-1945E659986F}" destId="{E6A868E2-EF5E-49B6-A7E4-4ECB0CF432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BD186-6635-4164-B7BC-BA90A99D0919}">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329F0-4C6A-42A2-93AB-39D5C3771102}">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02768-39AE-4089-93AA-2D59ECB9B17E}">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lvl="0" algn="l" defTabSz="977900">
            <a:lnSpc>
              <a:spcPct val="90000"/>
            </a:lnSpc>
            <a:spcBef>
              <a:spcPct val="0"/>
            </a:spcBef>
            <a:spcAft>
              <a:spcPct val="35000"/>
            </a:spcAft>
          </a:pPr>
          <a:r>
            <a:rPr lang="en-IN" sz="2200" kern="1200"/>
            <a:t>Helps in creating micro-environment for your crops </a:t>
          </a:r>
          <a:endParaRPr lang="en-US" sz="2200" kern="1200"/>
        </a:p>
      </dsp:txBody>
      <dsp:txXfrm>
        <a:off x="1432649" y="2447"/>
        <a:ext cx="5156041" cy="1240389"/>
      </dsp:txXfrm>
    </dsp:sp>
    <dsp:sp modelId="{7FFD8DFC-BE93-44A0-89B3-C7895BFA8607}">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3D900-0E50-465A-AF23-7A46817B089F}">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C7C1F-8455-40B9-A03D-DFA4E8398355}">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lvl="0" algn="l" defTabSz="977900">
            <a:lnSpc>
              <a:spcPct val="90000"/>
            </a:lnSpc>
            <a:spcBef>
              <a:spcPct val="0"/>
            </a:spcBef>
            <a:spcAft>
              <a:spcPct val="35000"/>
            </a:spcAft>
          </a:pPr>
          <a:r>
            <a:rPr lang="en-IN" sz="2200" kern="1200"/>
            <a:t>Will help in growing crops/plants which are not found in that specific terrain/region</a:t>
          </a:r>
          <a:endParaRPr lang="en-US" sz="2200" kern="1200"/>
        </a:p>
      </dsp:txBody>
      <dsp:txXfrm>
        <a:off x="1432649" y="1552933"/>
        <a:ext cx="5156041" cy="1240389"/>
      </dsp:txXfrm>
    </dsp:sp>
    <dsp:sp modelId="{AAE3C155-696D-4905-B80A-B0C400873879}">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0AD46-6412-482F-9A28-71AEE494633D}">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A7432-C030-42DC-863D-131081574CB9}">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lvl="0" algn="l" defTabSz="977900">
            <a:lnSpc>
              <a:spcPct val="90000"/>
            </a:lnSpc>
            <a:spcBef>
              <a:spcPct val="0"/>
            </a:spcBef>
            <a:spcAft>
              <a:spcPct val="35000"/>
            </a:spcAft>
          </a:pPr>
          <a:r>
            <a:rPr lang="en-IN" sz="2200" kern="1200"/>
            <a:t>Will enable more efficient control of atmosphere inside the green house</a:t>
          </a:r>
          <a:endParaRPr lang="en-US" sz="2200" kern="1200"/>
        </a:p>
      </dsp:txBody>
      <dsp:txXfrm>
        <a:off x="1432649" y="3103420"/>
        <a:ext cx="5156041" cy="1240389"/>
      </dsp:txXfrm>
    </dsp:sp>
    <dsp:sp modelId="{944C0B23-C9AE-4E95-8D04-752094359C31}">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881BA-C045-4CAF-B986-87E8FA9F3290}">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A868E2-EF5E-49B6-A7E4-4ECB0CF432A0}">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lvl="0" algn="l" defTabSz="977900">
            <a:lnSpc>
              <a:spcPct val="90000"/>
            </a:lnSpc>
            <a:spcBef>
              <a:spcPct val="0"/>
            </a:spcBef>
            <a:spcAft>
              <a:spcPct val="35000"/>
            </a:spcAft>
          </a:pPr>
          <a:r>
            <a:rPr lang="en-IN" sz="2200" kern="1200"/>
            <a:t>Equips farmers with several data to have better understanding about the growth and condition of their yields </a:t>
          </a:r>
          <a:endParaRPr lang="en-US" sz="2200" kern="1200"/>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CD76-C1BF-4871-847E-8B53F4333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280A0B-170B-452F-A0E3-EAAFB1869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B53533-ECB7-489F-8498-0348650EF327}"/>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BBB6BD5A-FB2C-43AE-A906-CCA416BB7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99EF0-05AA-4DD7-B18D-FCD30C9CB923}"/>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268684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8827-CCF7-4524-9369-2D31A7331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7DF279-17A6-430B-A378-DC7305264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08AF1-2E08-4FE8-8C88-B7C7A59B70B3}"/>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C2037758-698A-4C2B-A55F-87950637C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72031-04CC-467E-9442-2CD08B5FC57C}"/>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16974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4C904-4807-46E5-BE59-CEAF62318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218038-77CF-4EFE-BE33-E0EC78174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3AB07-DD61-4F90-82A2-CDDA0F658CDC}"/>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E511FFB5-488F-4DCA-9076-7ED43AAF4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9E97B-1376-4838-AACA-E3D1859C88EA}"/>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205811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EA86-F97C-4A7F-A96F-C442251CAB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C320F2-C9A8-4570-8F43-28088246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6440B-2DAE-4C1B-9E8F-20C1A2FE4247}"/>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C319FAA7-BB3E-4B5C-9EC5-1E5ECB698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5140F-BF2D-4E15-B1B1-B2F709569347}"/>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35084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E566-D561-4B0E-A1F0-57EF206B3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419CA4-2B81-4ADE-B7E8-ADE9E1C27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9D09-D744-42B2-9E40-15BF8723151D}"/>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87F7F4A5-F0A4-4567-A61F-0DBE8F8A6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8A088-562C-4A6B-98E7-F802D96C743B}"/>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243630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57B0-F060-47A4-A3BF-045B4EBB1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19287-5BC6-4A59-B336-343C15BED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646A72-A5EE-4DD1-9275-CC909EF98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88E8AE-AA42-4E6B-BE08-6435000BC179}"/>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6" name="Footer Placeholder 5">
            <a:extLst>
              <a:ext uri="{FF2B5EF4-FFF2-40B4-BE49-F238E27FC236}">
                <a16:creationId xmlns:a16="http://schemas.microsoft.com/office/drawing/2014/main" id="{C50A39F6-09DF-4619-A4F0-934FF68EE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B578C-63F5-4DD2-B93E-D49637151259}"/>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3121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AFF9-8E4D-48AA-8F9F-2EDA8CE09E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E24218-D427-4BB0-ABE7-DCD5F3693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AE023-2147-45DD-B4B7-95C732DF0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29F35-83AC-471C-ACBC-E88DAF1EC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D0C8C-180A-4576-A5B4-4B99DE3B9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40416D-840A-4ECA-8021-6B6C41CA3B80}"/>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8" name="Footer Placeholder 7">
            <a:extLst>
              <a:ext uri="{FF2B5EF4-FFF2-40B4-BE49-F238E27FC236}">
                <a16:creationId xmlns:a16="http://schemas.microsoft.com/office/drawing/2014/main" id="{E039C657-6AB6-4019-8F80-34C587D32B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08EDF-6644-4F33-B709-4B59A08C3774}"/>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155112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3C67-0B71-4E7B-A0FF-FD5413F7F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05097B-F894-44F4-9A83-B049AC0DFF54}"/>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4" name="Footer Placeholder 3">
            <a:extLst>
              <a:ext uri="{FF2B5EF4-FFF2-40B4-BE49-F238E27FC236}">
                <a16:creationId xmlns:a16="http://schemas.microsoft.com/office/drawing/2014/main" id="{F88EF510-B1D0-4BA5-967E-04F33B4E1E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795E6A-C2B0-4582-B311-5069BC852BA3}"/>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11768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E12B3-79F9-473C-99F8-7DA2D36DC2D1}"/>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3" name="Footer Placeholder 2">
            <a:extLst>
              <a:ext uri="{FF2B5EF4-FFF2-40B4-BE49-F238E27FC236}">
                <a16:creationId xmlns:a16="http://schemas.microsoft.com/office/drawing/2014/main" id="{3B62A5B2-1BEF-4AA2-A27C-2577560D2E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055AB6-F68E-4EC3-AB11-FABCD6516290}"/>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150089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C0C9-9268-40DD-B45D-1D53051D9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8F8B0D-BD9B-4E27-9CC4-A005A954F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CED61D-C04D-4583-9749-D4027A207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EBA82-4C4D-4BBF-A996-D04CF8F2699D}"/>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6" name="Footer Placeholder 5">
            <a:extLst>
              <a:ext uri="{FF2B5EF4-FFF2-40B4-BE49-F238E27FC236}">
                <a16:creationId xmlns:a16="http://schemas.microsoft.com/office/drawing/2014/main" id="{92EE5756-BB3B-47CE-A580-7FAC60B07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4FC66-9F97-4E6A-A925-EE8CF6810EF1}"/>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144392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C4C9-EDBD-4F22-9C94-38C611E79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306457-F2F1-42AB-A368-971718A1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E3539B-FD4E-4F80-AC7C-0BB11870B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8B26D-0F56-467E-878F-83354BABA240}"/>
              </a:ext>
            </a:extLst>
          </p:cNvPr>
          <p:cNvSpPr>
            <a:spLocks noGrp="1"/>
          </p:cNvSpPr>
          <p:nvPr>
            <p:ph type="dt" sz="half" idx="10"/>
          </p:nvPr>
        </p:nvSpPr>
        <p:spPr/>
        <p:txBody>
          <a:bodyPr/>
          <a:lstStyle/>
          <a:p>
            <a:fld id="{04C49BB0-825A-483A-9AE1-F729DE8F54DB}" type="datetimeFigureOut">
              <a:rPr lang="en-IN" smtClean="0"/>
              <a:t>15-12-2021</a:t>
            </a:fld>
            <a:endParaRPr lang="en-IN"/>
          </a:p>
        </p:txBody>
      </p:sp>
      <p:sp>
        <p:nvSpPr>
          <p:cNvPr id="6" name="Footer Placeholder 5">
            <a:extLst>
              <a:ext uri="{FF2B5EF4-FFF2-40B4-BE49-F238E27FC236}">
                <a16:creationId xmlns:a16="http://schemas.microsoft.com/office/drawing/2014/main" id="{9CEAA785-A1AC-4FA4-BEF3-0E737C6F2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C6008-D3A8-4924-A99A-D733CCD2F3DE}"/>
              </a:ext>
            </a:extLst>
          </p:cNvPr>
          <p:cNvSpPr>
            <a:spLocks noGrp="1"/>
          </p:cNvSpPr>
          <p:nvPr>
            <p:ph type="sldNum" sz="quarter" idx="12"/>
          </p:nvPr>
        </p:nvSpPr>
        <p:spPr/>
        <p:txBody>
          <a:bodyPr/>
          <a:lstStyle/>
          <a:p>
            <a:fld id="{F6FA3995-039A-4E4F-BB60-7DE5F91B5C1D}" type="slidenum">
              <a:rPr lang="en-IN" smtClean="0"/>
              <a:t>‹#›</a:t>
            </a:fld>
            <a:endParaRPr lang="en-IN"/>
          </a:p>
        </p:txBody>
      </p:sp>
    </p:spTree>
    <p:extLst>
      <p:ext uri="{BB962C8B-B14F-4D97-AF65-F5344CB8AC3E}">
        <p14:creationId xmlns:p14="http://schemas.microsoft.com/office/powerpoint/2010/main" val="363996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3DDCB-D929-4334-92CD-CB744FAD8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A74F5-F9E2-4810-A084-AFFCFA60B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DFA1B-E2A1-4906-AF11-5FF81F0EF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49BB0-825A-483A-9AE1-F729DE8F54DB}" type="datetimeFigureOut">
              <a:rPr lang="en-IN" smtClean="0"/>
              <a:t>15-12-2021</a:t>
            </a:fld>
            <a:endParaRPr lang="en-IN"/>
          </a:p>
        </p:txBody>
      </p:sp>
      <p:sp>
        <p:nvSpPr>
          <p:cNvPr id="5" name="Footer Placeholder 4">
            <a:extLst>
              <a:ext uri="{FF2B5EF4-FFF2-40B4-BE49-F238E27FC236}">
                <a16:creationId xmlns:a16="http://schemas.microsoft.com/office/drawing/2014/main" id="{32AFA6C2-B369-453F-A87D-1A7C3D3EB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B58F14-EB8B-4B86-B72A-A99DFCE60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A3995-039A-4E4F-BB60-7DE5F91B5C1D}" type="slidenum">
              <a:rPr lang="en-IN" smtClean="0"/>
              <a:t>‹#›</a:t>
            </a:fld>
            <a:endParaRPr lang="en-IN"/>
          </a:p>
        </p:txBody>
      </p:sp>
    </p:spTree>
    <p:extLst>
      <p:ext uri="{BB962C8B-B14F-4D97-AF65-F5344CB8AC3E}">
        <p14:creationId xmlns:p14="http://schemas.microsoft.com/office/powerpoint/2010/main" val="269493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a:extLst>
              <a:ext uri="{FF2B5EF4-FFF2-40B4-BE49-F238E27FC236}">
                <a16:creationId xmlns:a16="http://schemas.microsoft.com/office/drawing/2014/main" id="{B8C15B8C-1088-49B0-BDB2-7F487816B14B}"/>
              </a:ext>
            </a:extLst>
          </p:cNvPr>
          <p:cNvPicPr>
            <a:picLocks noChangeAspect="1"/>
          </p:cNvPicPr>
          <p:nvPr/>
        </p:nvPicPr>
        <p:blipFill rotWithShape="1">
          <a:blip r:embed="rId2"/>
          <a:srcRect l="6650" r="33432" b="5193"/>
          <a:stretch/>
        </p:blipFill>
        <p:spPr>
          <a:xfrm>
            <a:off x="4142613"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36D000-550E-4DA9-9159-88E7D0E96339}"/>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400">
                <a:latin typeface="Berlin Sans FB" panose="020E0602020502020306" pitchFamily="34" charset="0"/>
              </a:rPr>
              <a:t>IOT BASED GREENHOUSE  MONITORING AND CONTROL SYSTEM</a:t>
            </a:r>
          </a:p>
        </p:txBody>
      </p:sp>
      <p:sp>
        <p:nvSpPr>
          <p:cNvPr id="3" name="Subtitle 2">
            <a:extLst>
              <a:ext uri="{FF2B5EF4-FFF2-40B4-BE49-F238E27FC236}">
                <a16:creationId xmlns:a16="http://schemas.microsoft.com/office/drawing/2014/main" id="{3F6456CB-FC5E-4BA6-BC8F-D39D0B6654F1}"/>
              </a:ext>
            </a:extLst>
          </p:cNvPr>
          <p:cNvSpPr>
            <a:spLocks noGrp="1"/>
          </p:cNvSpPr>
          <p:nvPr>
            <p:ph type="subTitle" idx="1"/>
          </p:nvPr>
        </p:nvSpPr>
        <p:spPr>
          <a:xfrm>
            <a:off x="477982" y="4758603"/>
            <a:ext cx="4023359" cy="1208141"/>
          </a:xfrm>
        </p:spPr>
        <p:txBody>
          <a:bodyPr vert="horz" lIns="91440" tIns="45720" rIns="91440" bIns="45720" rtlCol="0">
            <a:normAutofit/>
          </a:bodyPr>
          <a:lstStyle/>
          <a:p>
            <a:pPr algn="l"/>
            <a:r>
              <a:rPr lang="en-US" sz="2000" dirty="0"/>
              <a:t>By –</a:t>
            </a:r>
          </a:p>
          <a:p>
            <a:pPr algn="l"/>
            <a:r>
              <a:rPr lang="en-US" sz="2000" dirty="0"/>
              <a:t>Avinash Arya   (1809259)</a:t>
            </a:r>
          </a:p>
          <a:p>
            <a:pPr algn="l"/>
            <a:r>
              <a:rPr lang="en-US" sz="2000" dirty="0"/>
              <a:t>Ajeet kr Singh (1809256)</a:t>
            </a:r>
          </a:p>
          <a:p>
            <a:pPr algn="l"/>
            <a:endParaRPr lang="en-US" sz="2000" dirty="0"/>
          </a:p>
          <a:p>
            <a:pPr algn="l"/>
            <a:endParaRPr lang="en-US" sz="20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D8B8E21-894D-4F07-A598-7D63969857D9}"/>
              </a:ext>
            </a:extLst>
          </p:cNvPr>
          <p:cNvSpPr txBox="1"/>
          <p:nvPr/>
        </p:nvSpPr>
        <p:spPr>
          <a:xfrm>
            <a:off x="3561180" y="4725575"/>
            <a:ext cx="3359094" cy="723275"/>
          </a:xfrm>
          <a:prstGeom prst="rect">
            <a:avLst/>
          </a:prstGeom>
          <a:noFill/>
        </p:spPr>
        <p:txBody>
          <a:bodyPr wrap="square" rtlCol="0">
            <a:spAutoFit/>
          </a:bodyPr>
          <a:lstStyle/>
          <a:p>
            <a:pPr>
              <a:spcAft>
                <a:spcPts val="600"/>
              </a:spcAft>
            </a:pPr>
            <a:r>
              <a:rPr lang="en-IN" dirty="0"/>
              <a:t>Project Guide:</a:t>
            </a:r>
          </a:p>
          <a:p>
            <a:pPr>
              <a:spcAft>
                <a:spcPts val="600"/>
              </a:spcAft>
            </a:pPr>
            <a:r>
              <a:rPr lang="en-IN" dirty="0"/>
              <a:t>Mr Chakshu Goel </a:t>
            </a:r>
          </a:p>
        </p:txBody>
      </p:sp>
    </p:spTree>
    <p:extLst>
      <p:ext uri="{BB962C8B-B14F-4D97-AF65-F5344CB8AC3E}">
        <p14:creationId xmlns:p14="http://schemas.microsoft.com/office/powerpoint/2010/main" val="6568501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7F444-FC68-4AB0-AE06-22919742FA6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			INTRODUCTION</a:t>
            </a:r>
          </a:p>
        </p:txBody>
      </p:sp>
      <p:sp>
        <p:nvSpPr>
          <p:cNvPr id="3" name="TextBox 2">
            <a:extLst>
              <a:ext uri="{FF2B5EF4-FFF2-40B4-BE49-F238E27FC236}">
                <a16:creationId xmlns:a16="http://schemas.microsoft.com/office/drawing/2014/main" id="{F86CCDF6-9173-4D97-95AD-3780231E6E18}"/>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r>
              <a:rPr lang="en-US" sz="1600" b="1" dirty="0"/>
              <a:t>The Natural ecosystem plays a crucial role in your plants/Yields nurturing and  development , If we consider a Greenhouse , The amount of moisture/temperature/humidity inside the greenhouse cannot be adequately understood by farmers in the greenhouse. They just estimate manually the condition in the green building , and they experience it on their own . Experience plays a significant part in their regular activities at the end of the day. The plants would have water if the soil has minimum water content, but if it is too moist, in the greenhouse the roof will be opened during day time. Efficiency in greenhouse plant production must be achieved to achieve effective growth increases, so that high production rates can be achieved at lower cost, higher quality and low environmental burdens. The greenhouse can be controlled by IOT which involves Temperature control , ventilation, immersion of the soil, etc. This System can be managed by concentrating on environmental criterion such as temperature and humidity. A individual can automatically monitor the environmental parameters of the greenhouse . The need for ON/OFF switchgear functions eliminates automation plays an important role in performing things automatically. Automation does not eradicate or suppress human error entirely, but it </a:t>
            </a:r>
            <a:r>
              <a:rPr lang="en-US" sz="1600" b="1" dirty="0" err="1"/>
              <a:t>minimises</a:t>
            </a:r>
            <a:r>
              <a:rPr lang="en-US" sz="1600" b="1" dirty="0"/>
              <a:t> it at certain stages. It is the need of the world of today for anything to be practical or controlled remotely. Here, assuming that the greenhouse owner will regulate and monitor the greenhouse from anywhere. The owner doesn't have to go over any of them and monitor the circumstances at all times . The owner must remain in one position and constantly track and manage the number of greenhouses at the same time</a:t>
            </a:r>
            <a:r>
              <a:rPr lang="en-US" sz="1600" dirty="0"/>
              <a:t>.</a:t>
            </a:r>
          </a:p>
        </p:txBody>
      </p:sp>
    </p:spTree>
    <p:extLst>
      <p:ext uri="{BB962C8B-B14F-4D97-AF65-F5344CB8AC3E}">
        <p14:creationId xmlns:p14="http://schemas.microsoft.com/office/powerpoint/2010/main" val="261624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0A697E-F9DA-4B13-9BD1-4E2BD9C39EE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 		NEED FOR THE PROJECT</a:t>
            </a:r>
          </a:p>
        </p:txBody>
      </p:sp>
      <p:sp>
        <p:nvSpPr>
          <p:cNvPr id="3" name="TextBox 2">
            <a:extLst>
              <a:ext uri="{FF2B5EF4-FFF2-40B4-BE49-F238E27FC236}">
                <a16:creationId xmlns:a16="http://schemas.microsoft.com/office/drawing/2014/main" id="{D1A136DC-638C-48D6-AD83-FFCC05E3E3E4}"/>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400050" indent="-228600">
              <a:lnSpc>
                <a:spcPct val="90000"/>
              </a:lnSpc>
              <a:spcAft>
                <a:spcPts val="600"/>
              </a:spcAft>
              <a:buFont typeface="Arial" panose="020B0604020202020204" pitchFamily="34" charset="0"/>
              <a:buChar char="•"/>
            </a:pPr>
            <a:r>
              <a:rPr lang="en-US" sz="2400" b="0" i="0" dirty="0">
                <a:effectLst/>
              </a:rPr>
              <a:t>This Project will Allo</a:t>
            </a:r>
            <a:r>
              <a:rPr lang="en-US" sz="2400" dirty="0"/>
              <a:t>w You to create suitable micro-environment for your crops/yields</a:t>
            </a:r>
          </a:p>
          <a:p>
            <a:pPr marL="400050" indent="-228600">
              <a:lnSpc>
                <a:spcPct val="90000"/>
              </a:lnSpc>
              <a:spcAft>
                <a:spcPts val="600"/>
              </a:spcAft>
              <a:buFont typeface="Arial" panose="020B0604020202020204" pitchFamily="34" charset="0"/>
              <a:buChar char="•"/>
            </a:pPr>
            <a:r>
              <a:rPr lang="en-US" sz="2400" b="0" i="0" dirty="0">
                <a:effectLst/>
              </a:rPr>
              <a:t>Enhances Irrigation &amp; Fertilization Practices </a:t>
            </a:r>
          </a:p>
          <a:p>
            <a:pPr marL="400050" indent="-228600">
              <a:lnSpc>
                <a:spcPct val="90000"/>
              </a:lnSpc>
              <a:spcAft>
                <a:spcPts val="600"/>
              </a:spcAft>
              <a:buFont typeface="Arial" panose="020B0604020202020204" pitchFamily="34" charset="0"/>
              <a:buChar char="•"/>
            </a:pPr>
            <a:r>
              <a:rPr lang="en-US" sz="2400" dirty="0"/>
              <a:t>Control Infection &amp; Avoid Diseases in your yield</a:t>
            </a:r>
          </a:p>
          <a:p>
            <a:pPr marL="400050" indent="-228600">
              <a:lnSpc>
                <a:spcPct val="90000"/>
              </a:lnSpc>
              <a:spcAft>
                <a:spcPts val="600"/>
              </a:spcAft>
              <a:buFont typeface="Arial" panose="020B0604020202020204" pitchFamily="34" charset="0"/>
              <a:buChar char="•"/>
            </a:pPr>
            <a:r>
              <a:rPr lang="en-US" sz="2400" b="0" i="0" dirty="0">
                <a:effectLst/>
              </a:rPr>
              <a:t>Prevent Thefts</a:t>
            </a:r>
            <a:r>
              <a:rPr lang="en-US" sz="2400" dirty="0"/>
              <a:t> and Improve Security</a:t>
            </a:r>
            <a:endParaRPr lang="en-US" sz="2400" b="0" i="0" dirty="0">
              <a:effectLst/>
            </a:endParaRPr>
          </a:p>
        </p:txBody>
      </p:sp>
    </p:spTree>
    <p:extLst>
      <p:ext uri="{BB962C8B-B14F-4D97-AF65-F5344CB8AC3E}">
        <p14:creationId xmlns:p14="http://schemas.microsoft.com/office/powerpoint/2010/main" val="240531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E26D2-8D11-45A2-9E8A-6C04EF2AE3C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		REQUIRED PARTS</a:t>
            </a:r>
          </a:p>
        </p:txBody>
      </p:sp>
      <p:sp>
        <p:nvSpPr>
          <p:cNvPr id="3" name="TextBox 2">
            <a:extLst>
              <a:ext uri="{FF2B5EF4-FFF2-40B4-BE49-F238E27FC236}">
                <a16:creationId xmlns:a16="http://schemas.microsoft.com/office/drawing/2014/main" id="{63978AA7-7E4C-4810-B648-4858CBD6FA37}"/>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a:lnSpc>
                <a:spcPct val="90000"/>
              </a:lnSpc>
              <a:spcAft>
                <a:spcPts val="600"/>
              </a:spcAft>
            </a:pPr>
            <a:r>
              <a:rPr lang="en-US" sz="2000" dirty="0"/>
              <a:t> Temperature Sensor</a:t>
            </a:r>
            <a:br>
              <a:rPr lang="en-US" sz="2000" dirty="0"/>
            </a:br>
            <a:r>
              <a:rPr lang="en-US" sz="2000" dirty="0"/>
              <a:t> Light Sensor</a:t>
            </a:r>
            <a:br>
              <a:rPr lang="en-US" sz="2000" dirty="0"/>
            </a:br>
            <a:r>
              <a:rPr lang="en-US" sz="2000" dirty="0"/>
              <a:t> Humidity Sensor</a:t>
            </a:r>
            <a:br>
              <a:rPr lang="en-US" sz="2000" dirty="0"/>
            </a:br>
            <a:r>
              <a:rPr lang="en-US" sz="2000" dirty="0"/>
              <a:t> Soil Moisture Sensor</a:t>
            </a:r>
            <a:br>
              <a:rPr lang="en-US" sz="2000" dirty="0"/>
            </a:br>
            <a:r>
              <a:rPr lang="en-US" sz="2000" dirty="0"/>
              <a:t> Microcontroller – Arduino</a:t>
            </a:r>
          </a:p>
          <a:p>
            <a:pPr>
              <a:lnSpc>
                <a:spcPct val="90000"/>
              </a:lnSpc>
              <a:spcAft>
                <a:spcPts val="600"/>
              </a:spcAft>
            </a:pPr>
            <a:r>
              <a:rPr lang="en-US" sz="2000" dirty="0"/>
              <a:t> Wi-Fi Module</a:t>
            </a:r>
          </a:p>
          <a:p>
            <a:pPr>
              <a:lnSpc>
                <a:spcPct val="90000"/>
              </a:lnSpc>
              <a:spcAft>
                <a:spcPts val="600"/>
              </a:spcAft>
            </a:pPr>
            <a:r>
              <a:rPr lang="en-US" sz="2000" dirty="0"/>
              <a:t> IoT server</a:t>
            </a:r>
            <a:br>
              <a:rPr lang="en-US" sz="2000" dirty="0"/>
            </a:br>
            <a:r>
              <a:rPr lang="en-US" sz="2000" dirty="0"/>
              <a:t> Relays</a:t>
            </a:r>
            <a:br>
              <a:rPr lang="en-US" sz="2000" dirty="0"/>
            </a:br>
            <a:r>
              <a:rPr lang="en-US" sz="2000" dirty="0"/>
              <a:t> DC </a:t>
            </a:r>
            <a:r>
              <a:rPr lang="en-US" sz="2000" dirty="0" smtClean="0"/>
              <a:t>Motor</a:t>
            </a:r>
          </a:p>
          <a:p>
            <a:pPr>
              <a:lnSpc>
                <a:spcPct val="90000"/>
              </a:lnSpc>
              <a:spcAft>
                <a:spcPts val="600"/>
              </a:spcAft>
            </a:pPr>
            <a:r>
              <a:rPr lang="en-US" sz="2000" dirty="0" smtClean="0"/>
              <a:t>Rain Detection Sensor</a:t>
            </a:r>
          </a:p>
        </p:txBody>
      </p:sp>
    </p:spTree>
    <p:extLst>
      <p:ext uri="{BB962C8B-B14F-4D97-AF65-F5344CB8AC3E}">
        <p14:creationId xmlns:p14="http://schemas.microsoft.com/office/powerpoint/2010/main" val="255960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608DE-5B91-4947-86E9-3F56F026194A}"/>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latin typeface="Amasis MT Pro Black" panose="020B0604020202020204" pitchFamily="18" charset="0"/>
              </a:rPr>
              <a:t>Block Diagram of the project</a:t>
            </a:r>
            <a:endParaRPr lang="en-IN" sz="3600" dirty="0">
              <a:solidFill>
                <a:srgbClr val="FFFFFF"/>
              </a:solidFill>
              <a:latin typeface="Amasis MT Pro Black" panose="020B0604020202020204" pitchFamily="18" charset="0"/>
            </a:endParaRP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4433" y="644434"/>
            <a:ext cx="3895809" cy="5194411"/>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16526" y="642943"/>
            <a:ext cx="4047907" cy="5195902"/>
          </a:xfrm>
          <a:prstGeom prst="rect">
            <a:avLst/>
          </a:prstGeom>
        </p:spPr>
      </p:pic>
    </p:spTree>
    <p:extLst>
      <p:ext uri="{BB962C8B-B14F-4D97-AF65-F5344CB8AC3E}">
        <p14:creationId xmlns:p14="http://schemas.microsoft.com/office/powerpoint/2010/main" val="370538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FE00-8828-4F18-85C7-B5AC93532DA5}"/>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a:solidFill>
                  <a:schemeClr val="tx1"/>
                </a:solidFill>
                <a:latin typeface="+mj-lt"/>
                <a:ea typeface="+mj-ea"/>
                <a:cs typeface="+mj-cs"/>
              </a:rPr>
              <a:t>WORKING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F67B1AC-1F82-43A8-8834-6162F8CBD29F}"/>
              </a:ext>
            </a:extLst>
          </p:cNvPr>
          <p:cNvSpPr txBox="1"/>
          <p:nvPr/>
        </p:nvSpPr>
        <p:spPr>
          <a:xfrm>
            <a:off x="1653363" y="2176272"/>
            <a:ext cx="9367204" cy="4041648"/>
          </a:xfrm>
          <a:prstGeom prst="rect">
            <a:avLst/>
          </a:prstGeom>
        </p:spPr>
        <p:txBody>
          <a:bodyPr vert="horz" lIns="91440" tIns="45720" rIns="91440" bIns="45720" rtlCol="0" anchor="t">
            <a:normAutofit lnSpcReduction="10000"/>
          </a:bodyPr>
          <a:lstStyle/>
          <a:p>
            <a:pPr>
              <a:lnSpc>
                <a:spcPct val="90000"/>
              </a:lnSpc>
              <a:spcAft>
                <a:spcPts val="600"/>
              </a:spcAft>
            </a:pPr>
            <a:r>
              <a:rPr lang="en-US" sz="2400" dirty="0">
                <a:effectLst/>
              </a:rPr>
              <a:t>The working of this project primarily revolves around improvement of current agricultural practices by using modern technologies for better yield. This work provides a model of a smart greenhouse, which helps the farmers to carry out the work in a farm automatically without the use of much manual intervention. Greenhouse</a:t>
            </a:r>
            <a:r>
              <a:rPr lang="en-US" sz="2400" dirty="0"/>
              <a:t> </a:t>
            </a:r>
            <a:r>
              <a:rPr lang="en-US" sz="2400" dirty="0">
                <a:effectLst/>
              </a:rPr>
              <a:t>being a closed structure protects the plants from extreme weather conditions namely: wind, hailstorm, ultraviolet radiations, and insect and pest attacks. The irrigation of agriculture field is carried out using automatic drip irrigation, which operates according to the soil moisture threshold set accordingly so as optimal amount of water is applied to the plants. Based on data from soil moisture sensor , temperature and humidity sensor and LDR sensor  we can check for right amount of moisture content </a:t>
            </a:r>
            <a:r>
              <a:rPr lang="en-US" sz="2400" dirty="0"/>
              <a:t>, temperature , humidity measures and light </a:t>
            </a:r>
            <a:r>
              <a:rPr lang="en-US" sz="2400" dirty="0">
                <a:effectLst/>
              </a:rPr>
              <a:t>required for effective yield of our crops .</a:t>
            </a:r>
            <a:endParaRPr lang="en-US" sz="2400" dirty="0"/>
          </a:p>
        </p:txBody>
      </p:sp>
    </p:spTree>
    <p:extLst>
      <p:ext uri="{BB962C8B-B14F-4D97-AF65-F5344CB8AC3E}">
        <p14:creationId xmlns:p14="http://schemas.microsoft.com/office/powerpoint/2010/main" val="142546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02215-8C83-4C26-8C08-D8C269F88D78}"/>
              </a:ext>
            </a:extLst>
          </p:cNvPr>
          <p:cNvSpPr>
            <a:spLocks noGrp="1"/>
          </p:cNvSpPr>
          <p:nvPr>
            <p:ph type="title"/>
          </p:nvPr>
        </p:nvSpPr>
        <p:spPr>
          <a:xfrm>
            <a:off x="594360" y="637125"/>
            <a:ext cx="3802276" cy="5256371"/>
          </a:xfrm>
        </p:spPr>
        <p:txBody>
          <a:bodyPr vert="horz" lIns="91440" tIns="45720" rIns="91440" bIns="45720" rtlCol="0" anchor="ctr">
            <a:normAutofit/>
          </a:bodyPr>
          <a:lstStyle/>
          <a:p>
            <a:r>
              <a:rPr lang="en-US" sz="4800" kern="1200">
                <a:solidFill>
                  <a:schemeClr val="bg1"/>
                </a:solidFill>
                <a:latin typeface="+mj-lt"/>
                <a:ea typeface="+mj-ea"/>
                <a:cs typeface="+mj-cs"/>
              </a:rPr>
              <a:t> Applications</a:t>
            </a:r>
          </a:p>
        </p:txBody>
      </p:sp>
      <p:graphicFrame>
        <p:nvGraphicFramePr>
          <p:cNvPr id="6" name="TextBox 3">
            <a:extLst>
              <a:ext uri="{FF2B5EF4-FFF2-40B4-BE49-F238E27FC236}">
                <a16:creationId xmlns:a16="http://schemas.microsoft.com/office/drawing/2014/main" id="{9D968682-92EF-43C0-A96A-27C7897B823F}"/>
              </a:ext>
            </a:extLst>
          </p:cNvPr>
          <p:cNvGraphicFramePr/>
          <p:nvPr>
            <p:extLst>
              <p:ext uri="{D42A27DB-BD31-4B8C-83A1-F6EECF244321}">
                <p14:modId xmlns:p14="http://schemas.microsoft.com/office/powerpoint/2010/main" val="269672265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22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A1BD1-06EB-4755-8CBF-EB8107532CB9}"/>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Thanks For Watching</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miling Face with No Fill">
            <a:extLst>
              <a:ext uri="{FF2B5EF4-FFF2-40B4-BE49-F238E27FC236}">
                <a16:creationId xmlns:a16="http://schemas.microsoft.com/office/drawing/2014/main" id="{4045011D-B119-4324-9905-F4685D5DB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76223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D4389822F7B14DA0994719ED933B79" ma:contentTypeVersion="0" ma:contentTypeDescription="Create a new document." ma:contentTypeScope="" ma:versionID="8520eb46aeed0cbd4a31e077d0a35017">
  <xsd:schema xmlns:xsd="http://www.w3.org/2001/XMLSchema" xmlns:xs="http://www.w3.org/2001/XMLSchema" xmlns:p="http://schemas.microsoft.com/office/2006/metadata/properties" targetNamespace="http://schemas.microsoft.com/office/2006/metadata/properties" ma:root="true" ma:fieldsID="70c70ff6a33c17c09eed1c74587cc99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F93EDF-1380-492B-8FE8-E33972149915}">
  <ds:schemaRef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AEA9691E-57D8-403D-84E0-5FB140C605C9}">
  <ds:schemaRefs>
    <ds:schemaRef ds:uri="http://schemas.microsoft.com/sharepoint/v3/contenttype/forms"/>
  </ds:schemaRefs>
</ds:datastoreItem>
</file>

<file path=customXml/itemProps3.xml><?xml version="1.0" encoding="utf-8"?>
<ds:datastoreItem xmlns:ds="http://schemas.openxmlformats.org/officeDocument/2006/customXml" ds:itemID="{38BDE04F-1C6E-4555-8FA3-0F01070FE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199</TotalTime>
  <Words>566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 Black</vt:lpstr>
      <vt:lpstr>Arial</vt:lpstr>
      <vt:lpstr>Berlin Sans FB</vt:lpstr>
      <vt:lpstr>Calibri</vt:lpstr>
      <vt:lpstr>Calibri Light</vt:lpstr>
      <vt:lpstr>Office Theme</vt:lpstr>
      <vt:lpstr>IOT BASED GREENHOUSE  MONITORING AND CONTROL SYSTEM</vt:lpstr>
      <vt:lpstr>   INTRODUCTION</vt:lpstr>
      <vt:lpstr>   NEED FOR THE PROJECT</vt:lpstr>
      <vt:lpstr>  REQUIRED PARTS</vt:lpstr>
      <vt:lpstr>Block Diagram of the project</vt:lpstr>
      <vt:lpstr>WORKING</vt:lpstr>
      <vt:lpstr> Applications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GREENHOUSE  MONITORION AND CONTROL SYSTEM</dc:title>
  <dc:creator>ajeet singh</dc:creator>
  <cp:lastModifiedBy>AVINASH ARYA</cp:lastModifiedBy>
  <cp:revision>16</cp:revision>
  <dcterms:created xsi:type="dcterms:W3CDTF">2021-10-01T01:13:56Z</dcterms:created>
  <dcterms:modified xsi:type="dcterms:W3CDTF">2021-12-15T05:27:58Z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0x01010062D4389822F7B14DA0994719ED933B79</vt:lpwstr>
  </property>
</Properties>
</file>