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7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  <p:embeddedFont>
      <p:font typeface="Roboto Medium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>
      <p:cViewPr>
        <p:scale>
          <a:sx n="146" d="100"/>
          <a:sy n="146" d="100"/>
        </p:scale>
        <p:origin x="64" y="-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ZK2y1nizFraFUD6XjKLCNuP8glzRRCyjnSncLtIdg8/edit?usp=shar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qslAyqfbFQQ5G63B5B7eM9AshJ3G-3cyv_AZW4Rhvo/edit?usp=shar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ZK2y1nizFraFUD6XjKLCNuP8glzRRCyjnSncLtIdg8/edit?usp=shar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72189a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72189a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486c8727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486c8727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- (v)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Conversational designer - no tech bg (v)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Engineer - has tech bg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Enigneer manager / tech lead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486c8727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486c8727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- (v)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Conversational designer - no tech bg (v)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Engineer - has tech bg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Enigneer manager / tech lead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486c8727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486c8727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- (v)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Conversational designer - no tech bg (v)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Engineer - has tech bg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Enigneer manager / tech lead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486c8727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486c8727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- (v)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Conversational designer - no tech bg (v)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Engineer - has tech bg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Enigneer manager / tech lead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486c872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486c872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ba1877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ba1877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ba1877b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ba1877b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ba1877b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ba1877b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913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ba1877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ba1877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486c87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486c87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486c872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486c872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486c872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486c872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6f87d8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6f87d8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https://docs.google.com/document/d/1cZK2y1nizFraFUD6XjKLCNuP8glzRRCyjnSncLtIdg8/edit?usp=sharing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486c872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486c872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486c8727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486c8727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https://docs.google.com/spreadsheets/d/1lqslAyqfbFQQ5G63B5B7eM9AshJ3G-3cyv_AZW4Rhvo/edit?usp=sharing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86c872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486c872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6f87d8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6f87d8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f87d84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6f87d84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https://docs.google.com/document/d/1cZK2y1nizFraFUD6XjKLCNuP8glzRRCyjnSncLtIdg8/edit?usp=sharing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486c872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486c872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open?id=1JufSCXf1fZ6a7WtuJzVbg3Hn_yTxa05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YGtsIZstDx1yIhesQLPAO5Fs0LSHjVY2OFIL7qL-IAw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open?id=1yT7VliBhtlE7UBYFm80OtaXwoH-1m0Rw" TargetMode="External"/><Relationship Id="rId4" Type="http://schemas.openxmlformats.org/officeDocument/2006/relationships/hyperlink" Target="https://drive.google.com/open?id=1G8x85SBqV1fNnykbRVrfHll8QtTjtaE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open?id=1SC7lVgO1u5i6Ncw6f8ipt_H8jTx1625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qslAyqfbFQQ5G63B5B7eM9AshJ3G-3cyv_AZW4Rhvo/edit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775" y="1172625"/>
            <a:ext cx="3151200" cy="18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Clinc Platform</a:t>
            </a:r>
            <a:endParaRPr sz="2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Developer Experience</a:t>
            </a:r>
            <a:endParaRPr sz="2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UX research report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r="23348"/>
          <a:stretch/>
        </p:blipFill>
        <p:spPr>
          <a:xfrm>
            <a:off x="4393775" y="1172613"/>
            <a:ext cx="4938224" cy="3575026"/>
          </a:xfrm>
          <a:prstGeom prst="rect">
            <a:avLst/>
          </a:prstGeom>
          <a:noFill/>
          <a:ln>
            <a:noFill/>
          </a:ln>
          <a:effectLst>
            <a:outerShdw blurRad="400050" dist="19050" dir="5400000" algn="bl" rotWithShape="0">
              <a:srgbClr val="000000">
                <a:alpha val="320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550775" y="3659975"/>
            <a:ext cx="3000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Yi-Chun Chen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Sean Stapleton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52400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625" y="152400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000" y="78700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825" y="152400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975" y="152400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7;p22">
            <a:extLst>
              <a:ext uri="{FF2B5EF4-FFF2-40B4-BE49-F238E27FC236}">
                <a16:creationId xmlns:a16="http://schemas.microsoft.com/office/drawing/2014/main" id="{E86C0F53-DF6D-0F40-BB0E-AD9E698A9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15308"/>
            <a:ext cx="2837445" cy="219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2;p23">
            <a:extLst>
              <a:ext uri="{FF2B5EF4-FFF2-40B4-BE49-F238E27FC236}">
                <a16:creationId xmlns:a16="http://schemas.microsoft.com/office/drawing/2014/main" id="{A99582CE-A80A-6B49-9097-226739ED5C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77" y="315307"/>
            <a:ext cx="2837446" cy="219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7;p24">
            <a:extLst>
              <a:ext uri="{FF2B5EF4-FFF2-40B4-BE49-F238E27FC236}">
                <a16:creationId xmlns:a16="http://schemas.microsoft.com/office/drawing/2014/main" id="{AEDFA247-4834-4348-BA17-587D4A8A93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556" y="315308"/>
            <a:ext cx="2837445" cy="219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2;p25">
            <a:extLst>
              <a:ext uri="{FF2B5EF4-FFF2-40B4-BE49-F238E27FC236}">
                <a16:creationId xmlns:a16="http://schemas.microsoft.com/office/drawing/2014/main" id="{AB0EC254-1584-7248-9064-ACD18BE9B1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555" y="2634810"/>
            <a:ext cx="2837445" cy="219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7;p26">
            <a:extLst>
              <a:ext uri="{FF2B5EF4-FFF2-40B4-BE49-F238E27FC236}">
                <a16:creationId xmlns:a16="http://schemas.microsoft.com/office/drawing/2014/main" id="{73120B2A-73C2-1B4A-9836-0C6DBD65E07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34810"/>
            <a:ext cx="2837445" cy="2192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63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533000" y="2018850"/>
            <a:ext cx="24786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Workflows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519100" y="351850"/>
            <a:ext cx="31314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AIXD</a:t>
            </a:r>
            <a:endParaRPr sz="2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5" y="1053800"/>
            <a:ext cx="81057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295025" y="330500"/>
            <a:ext cx="31314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Testing at V75 </a:t>
            </a:r>
            <a:endParaRPr sz="2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50" y="1131500"/>
            <a:ext cx="8839201" cy="3093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9"/>
          <p:cNvCxnSpPr/>
          <p:nvPr/>
        </p:nvCxnSpPr>
        <p:spPr>
          <a:xfrm>
            <a:off x="5570350" y="4151075"/>
            <a:ext cx="266700" cy="43740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6242650" y="1899475"/>
            <a:ext cx="266700" cy="43740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9"/>
          <p:cNvCxnSpPr/>
          <p:nvPr/>
        </p:nvCxnSpPr>
        <p:spPr>
          <a:xfrm flipH="1">
            <a:off x="2934550" y="3500150"/>
            <a:ext cx="448200" cy="38400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8" name="Google Shape;168;p29"/>
          <p:cNvSpPr txBox="1"/>
          <p:nvPr/>
        </p:nvSpPr>
        <p:spPr>
          <a:xfrm>
            <a:off x="216450" y="4684650"/>
            <a:ext cx="30000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Other workflows at V75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D2447-AD45-DE45-93FA-E65F2EDF550D}"/>
              </a:ext>
            </a:extLst>
          </p:cNvPr>
          <p:cNvSpPr txBox="1"/>
          <p:nvPr/>
        </p:nvSpPr>
        <p:spPr>
          <a:xfrm>
            <a:off x="2165131" y="4025462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platform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216450" y="705352"/>
            <a:ext cx="31314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Testing a competency</a:t>
            </a:r>
            <a:endParaRPr sz="16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50" y="1131500"/>
            <a:ext cx="8839201" cy="3093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9"/>
          <p:cNvCxnSpPr/>
          <p:nvPr/>
        </p:nvCxnSpPr>
        <p:spPr>
          <a:xfrm>
            <a:off x="5570350" y="4151075"/>
            <a:ext cx="266700" cy="43740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6242650" y="1899475"/>
            <a:ext cx="266700" cy="43740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9"/>
          <p:cNvCxnSpPr/>
          <p:nvPr/>
        </p:nvCxnSpPr>
        <p:spPr>
          <a:xfrm flipH="1">
            <a:off x="2934550" y="3500150"/>
            <a:ext cx="448200" cy="38400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B45653-8A30-E743-B5C1-FE2D212E3E89}"/>
              </a:ext>
            </a:extLst>
          </p:cNvPr>
          <p:cNvSpPr txBox="1"/>
          <p:nvPr/>
        </p:nvSpPr>
        <p:spPr>
          <a:xfrm>
            <a:off x="2538374" y="3884150"/>
            <a:ext cx="84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Manual work would likely incur errors. Explore export/import functionality?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E2360-CCC8-9942-BF5E-BC0C967489E9}"/>
              </a:ext>
            </a:extLst>
          </p:cNvPr>
          <p:cNvSpPr txBox="1"/>
          <p:nvPr/>
        </p:nvSpPr>
        <p:spPr>
          <a:xfrm>
            <a:off x="5837050" y="4462276"/>
            <a:ext cx="81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Likely to cause error. Provide list view for user selection?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EF0B2-A531-FB42-9E16-2A802FC89D6F}"/>
              </a:ext>
            </a:extLst>
          </p:cNvPr>
          <p:cNvSpPr txBox="1"/>
          <p:nvPr/>
        </p:nvSpPr>
        <p:spPr>
          <a:xfrm>
            <a:off x="5570350" y="1594718"/>
            <a:ext cx="82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Low work efficiency. Would a search bar help?</a:t>
            </a:r>
          </a:p>
        </p:txBody>
      </p:sp>
    </p:spTree>
    <p:extLst>
      <p:ext uri="{BB962C8B-B14F-4D97-AF65-F5344CB8AC3E}">
        <p14:creationId xmlns:p14="http://schemas.microsoft.com/office/powerpoint/2010/main" val="19846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33000" y="2247450"/>
            <a:ext cx="24786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308550" y="294525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questions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310525" y="294525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308550" y="2724150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310525" y="2724150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Deliverables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08550" y="747525"/>
            <a:ext cx="26634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the major archetypes of </a:t>
            </a:r>
            <a:r>
              <a:rPr lang="en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Clinc</a:t>
            </a: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platform users?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they use the platform?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the user pain points?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might we address them?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10525" y="747525"/>
            <a:ext cx="26634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 * V75 partners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* AIXD members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Contextual inquiry</a:t>
            </a:r>
            <a:b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interview protocol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V75)</a:t>
            </a:r>
            <a:b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(Interview protocol for AIXD)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Affinity diagramming from interview notes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310525" y="3177150"/>
            <a:ext cx="26634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set of user personas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findings from the affinity wall and suggestions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set of workflow diagrams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308550" y="3177150"/>
            <a:ext cx="27735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Audio / video recording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 taking during the interviews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V75 data location: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here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AIXD team data location: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here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450" y="565575"/>
            <a:ext cx="7539551" cy="45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1597815" y="106189"/>
            <a:ext cx="23301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Crowdsourcing</a:t>
            </a:r>
            <a:endParaRPr sz="16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7272850" y="3030625"/>
            <a:ext cx="266700" cy="43740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6" name="Google Shape;176;p30"/>
          <p:cNvCxnSpPr/>
          <p:nvPr/>
        </p:nvCxnSpPr>
        <p:spPr>
          <a:xfrm>
            <a:off x="4823350" y="3468025"/>
            <a:ext cx="266700" cy="43740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491375" y="1902225"/>
            <a:ext cx="24786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proposal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3308550" y="294525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Pre-creation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310525" y="294525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AI building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3308550" y="2952750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Insights and health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6310525" y="2952750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Crowdsourcing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3308550" y="747525"/>
            <a:ext cx="28248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a standardized scoping process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scoping doc generator?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have a way to validate the progress of the AI version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Pre-created validation set that shouldn’t be added to the utterances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Crowdsource a validation set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6310525" y="747525"/>
            <a:ext cx="2663400" cy="25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Streamline the workflow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 importing dialogues from the query side 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 for shortcuts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 bulk data management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more support for collaboration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Collaboration status and notifications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UI blockers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6310525" y="3405750"/>
            <a:ext cx="26634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Explore ways to optimize crowdsourcing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308550" y="3405750"/>
            <a:ext cx="27735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can see an overview of AI health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 of a competency and cross-reference different competencies (e.g., utterances, intents, etc.)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533000" y="2069775"/>
            <a:ext cx="24786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3308550" y="142125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Deal with the untouched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308550" y="595125"/>
            <a:ext cx="26634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UX research never ends.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Continue iterating the personas and workflows from the current version.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 to external customers (to better understand Walter) &amp; quantitative data (survey)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6268900" y="142125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use of the results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6268900" y="595125"/>
            <a:ext cx="26634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Everyone on the platform team should be engaged with the users.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Empathy,  brainstorming, design, and heuristic evaluation workshop series in the platform team/other teams.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3308550" y="2611700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Usability evaluation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308550" y="3064700"/>
            <a:ext cx="26634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(Bi-)weekly guerilla testing with ongoing versions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Longitudinal study with newly launched features (response editor / slot mapping)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Hope results can be shared in person within the 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6268900" y="2611700"/>
            <a:ext cx="239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Measurable metrics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6268900" y="3064700"/>
            <a:ext cx="26634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key metrics to measure success of the platform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33000" y="1750025"/>
            <a:ext cx="24786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findings from affinity diagramming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" y="69625"/>
            <a:ext cx="9069501" cy="47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619475" y="2994425"/>
            <a:ext cx="2448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Category (e.g., testing)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267275" y="3000725"/>
            <a:ext cx="352200" cy="3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619475" y="3990125"/>
            <a:ext cx="4275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Insights (e.g., testing is time-consuming)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267275" y="3996435"/>
            <a:ext cx="352200" cy="352200"/>
          </a:xfrm>
          <a:prstGeom prst="rect">
            <a:avLst/>
          </a:prstGeom>
          <a:solidFill>
            <a:srgbClr val="FF4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619475" y="4416100"/>
            <a:ext cx="6141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Notes/quotes </a:t>
            </a:r>
            <a:br>
              <a:rPr lang="en" sz="1000" b="1"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(e.g., “Testing is my least favorite task -- it should have been so simple.”)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267275" y="4487970"/>
            <a:ext cx="352200" cy="352200"/>
          </a:xfrm>
          <a:prstGeom prst="rect">
            <a:avLst/>
          </a:prstGeom>
          <a:gradFill>
            <a:gsLst>
              <a:gs pos="0">
                <a:srgbClr val="7EF349"/>
              </a:gs>
              <a:gs pos="100000">
                <a:srgbClr val="6D9EEB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7250" y="4693625"/>
            <a:ext cx="1362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Download PDF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2267275" y="3647900"/>
            <a:ext cx="319500" cy="0"/>
          </a:xfrm>
          <a:prstGeom prst="straightConnector1">
            <a:avLst/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2662975" y="3492275"/>
            <a:ext cx="2448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Related Insights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533000" y="1205125"/>
            <a:ext cx="27108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Pre-creation workflows are poorly defined and lead to frustration later in development</a:t>
            </a:r>
            <a:endParaRPr sz="20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838425" y="1566950"/>
            <a:ext cx="50283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current scoping process is difficult to act on developers feel they would greatly benefit from end user utterances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Developers have unclear definitions of success (self-evaluation, customer satisfaction, “</a:t>
            </a: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Clinc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Quality”)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838425" y="339300"/>
            <a:ext cx="5028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“We need to formalize a standard for project scope.”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“It’s difficult to define when something is ready to ship.”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533000" y="1205125"/>
            <a:ext cx="27108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b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Poor information architecture, lack of bulk data features, and synchronous development prevents user from building quickly</a:t>
            </a:r>
            <a:endParaRPr sz="20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838425" y="2068750"/>
            <a:ext cx="50283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Information accessibility on the platform is low; developers rely on recall rather than recognition in several tasks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Moving data around is difficult (exporting data, splitting competencies, labelling </a:t>
            </a: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clf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datasets)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testing process is time consuming; High latency to create, and difficult to organize, find, and update tests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Developers are frustrated by they can’t work at the same time and are required to think deeply about overlapping work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838425" y="339300"/>
            <a:ext cx="5028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“It’s faster to create a new model than refactor an old one.”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“It’s frustrating not knowing if slot labels are correct.”</a:t>
            </a:r>
            <a:endParaRPr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“Creating a test suite is my least favorite task -- it should have been so simple but it’s so time-consuming.”</a:t>
            </a:r>
            <a:endParaRPr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33000" y="4193775"/>
            <a:ext cx="20244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Full list of pain points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33000" y="1205125"/>
            <a:ext cx="27108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Information is not always visible for users to make informed decisions</a:t>
            </a:r>
            <a:endParaRPr sz="20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838425" y="2113925"/>
            <a:ext cx="50283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insights are not actionable, making it difficult to triage issues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Customers keep adding data and creates more issues when trying to solve one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difficult to compare multiple competencies (most common behavior)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Uses pen &amp; paper to track word frequencies across states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838425" y="339300"/>
            <a:ext cx="5028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“I have no good feel for where the model does and doesn’t perform well”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“Seeing the distribution of slot values is not actionable”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“It’s not fun to just see a bunch of numbers”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533000" y="1205125"/>
            <a:ext cx="27108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Crowdsourcing takes a lot of time and does not generate much useful data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838425" y="648250"/>
            <a:ext cx="5028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“Sometimes I crowdsource 200 and only get 10 good ones.”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884300" y="1814100"/>
            <a:ext cx="477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when users make explicit descriptions, the results aren’t always good.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533000" y="2018850"/>
            <a:ext cx="24786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Personas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21167</TotalTime>
  <Words>914</Words>
  <Application>Microsoft Macintosh PowerPoint</Application>
  <PresentationFormat>On-screen Show (16:9)</PresentationFormat>
  <Paragraphs>134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Roboto Light</vt:lpstr>
      <vt:lpstr>Arial</vt:lpstr>
      <vt:lpstr>Roboto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Lewis, Brandon</cp:lastModifiedBy>
  <cp:revision>10</cp:revision>
  <dcterms:modified xsi:type="dcterms:W3CDTF">2020-02-08T08:36:22Z</dcterms:modified>
</cp:coreProperties>
</file>