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8288000" cy="13716000"/>
  <p:notesSz cx="6858000" cy="9144000"/>
  <p:defaultTextStyle>
    <a:defPPr>
      <a:defRPr lang="en-US"/>
    </a:defPPr>
    <a:lvl1pPr marL="0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8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5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79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5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C4E"/>
    <a:srgbClr val="F5F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52" y="-12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4260854"/>
            <a:ext cx="15544800" cy="2940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549280"/>
            <a:ext cx="4114800" cy="117030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549280"/>
            <a:ext cx="12039600" cy="117030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7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7" y="5813429"/>
            <a:ext cx="15544800" cy="3000374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70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1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47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83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3070225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100" b="1"/>
            </a:lvl2pPr>
            <a:lvl3pPr marL="1828708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5" indent="0">
              <a:buNone/>
              <a:defRPr sz="3200" b="1"/>
            </a:lvl7pPr>
            <a:lvl8pPr marL="6400479" indent="0">
              <a:buNone/>
              <a:defRPr sz="3200" b="1"/>
            </a:lvl8pPr>
            <a:lvl9pPr marL="7314835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3070225"/>
            <a:ext cx="8083551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100" b="1"/>
            </a:lvl2pPr>
            <a:lvl3pPr marL="1828708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5" indent="0">
              <a:buNone/>
              <a:defRPr sz="3200" b="1"/>
            </a:lvl7pPr>
            <a:lvl8pPr marL="6400479" indent="0">
              <a:buNone/>
              <a:defRPr sz="3200" b="1"/>
            </a:lvl8pPr>
            <a:lvl9pPr marL="7314835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1" cy="790257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3" y="546101"/>
            <a:ext cx="6016627" cy="232410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1" y="546103"/>
            <a:ext cx="10223500" cy="1170622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7" cy="9382127"/>
          </a:xfrm>
        </p:spPr>
        <p:txBody>
          <a:bodyPr/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8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5" indent="0">
              <a:buNone/>
              <a:defRPr sz="1800"/>
            </a:lvl7pPr>
            <a:lvl8pPr marL="6400479" indent="0">
              <a:buNone/>
              <a:defRPr sz="1800"/>
            </a:lvl8pPr>
            <a:lvl9pPr marL="7314835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9601202"/>
            <a:ext cx="10972800" cy="1133477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8" indent="0">
              <a:buNone/>
              <a:defRPr sz="4800"/>
            </a:lvl3pPr>
            <a:lvl4pPr marL="2743063" indent="0">
              <a:buNone/>
              <a:defRPr sz="4100"/>
            </a:lvl4pPr>
            <a:lvl5pPr marL="3657417" indent="0">
              <a:buNone/>
              <a:defRPr sz="4100"/>
            </a:lvl5pPr>
            <a:lvl6pPr marL="4571771" indent="0">
              <a:buNone/>
              <a:defRPr sz="4100"/>
            </a:lvl6pPr>
            <a:lvl7pPr marL="5486125" indent="0">
              <a:buNone/>
              <a:defRPr sz="4100"/>
            </a:lvl7pPr>
            <a:lvl8pPr marL="6400479" indent="0">
              <a:buNone/>
              <a:defRPr sz="4100"/>
            </a:lvl8pPr>
            <a:lvl9pPr marL="7314835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10734679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8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5" indent="0">
              <a:buNone/>
              <a:defRPr sz="1800"/>
            </a:lvl7pPr>
            <a:lvl8pPr marL="6400479" indent="0">
              <a:buNone/>
              <a:defRPr sz="1800"/>
            </a:lvl8pPr>
            <a:lvl9pPr marL="7314835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5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71" tIns="91435" rIns="182871" bIns="9143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71" tIns="91435" rIns="182871" bIns="914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BFDC-1F7C-4017-A380-B0D4E6AE5EE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08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66" indent="-685766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826" indent="-571472" algn="l" defTabSz="1828708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8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2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8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2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8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5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79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5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51638"/>
              </p:ext>
            </p:extLst>
          </p:nvPr>
        </p:nvGraphicFramePr>
        <p:xfrm>
          <a:off x="381000" y="731520"/>
          <a:ext cx="173736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Harvard University</a:t>
                      </a:r>
                      <a:endParaRPr lang="en-US" sz="18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OSU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UMich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UCLA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UT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Facebook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Group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STUDENT ORG PORTAL</a:t>
                      </a:r>
                      <a:endParaRPr lang="en-US" sz="20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Groups Discover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Photos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Show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events on same site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Existing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student organization items on page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Register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new org </a:t>
                      </a: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button on portal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 method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Checkbox  category filter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algn="ctr"/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Basic / advance search bar;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alphabetic buttons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Search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bar; drop down category menu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large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s</a:t>
                      </a: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earch bar;</a:t>
                      </a:r>
                    </a:p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drop down category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menu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Search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bar; drop down category menu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Search bar; buttons for different categories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results presentation 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List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of names and hyperlinks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Card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/ list views; name and description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List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view; image,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 name, and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description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 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List view; name, description, contacts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Card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view; i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mage, name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List view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; i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mage, name,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members, join button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 results features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Show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number of results found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Show number of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results found and ‘order by relevance’ 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N/A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Any group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/ Public Group / Private Group; Any group / My Group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5181600" y="1600200"/>
            <a:ext cx="9372600" cy="228600"/>
            <a:chOff x="5181600" y="1600200"/>
            <a:chExt cx="9372600" cy="228600"/>
          </a:xfrm>
        </p:grpSpPr>
        <p:sp>
          <p:nvSpPr>
            <p:cNvPr id="10" name="橢圓 9"/>
            <p:cNvSpPr/>
            <p:nvPr/>
          </p:nvSpPr>
          <p:spPr>
            <a:xfrm>
              <a:off x="7391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96012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5181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1963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325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15" name="橢圓 14"/>
          <p:cNvSpPr/>
          <p:nvPr/>
        </p:nvSpPr>
        <p:spPr>
          <a:xfrm>
            <a:off x="9601200" y="287655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9601200" y="2286000"/>
            <a:ext cx="4953000" cy="228600"/>
            <a:chOff x="9677400" y="2286000"/>
            <a:chExt cx="4953000" cy="228600"/>
          </a:xfrm>
        </p:grpSpPr>
        <p:sp>
          <p:nvSpPr>
            <p:cNvPr id="17" name="橢圓 16"/>
            <p:cNvSpPr/>
            <p:nvPr/>
          </p:nvSpPr>
          <p:spPr>
            <a:xfrm>
              <a:off x="96774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44018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28" name="橢圓 27"/>
          <p:cNvSpPr/>
          <p:nvPr/>
        </p:nvSpPr>
        <p:spPr>
          <a:xfrm>
            <a:off x="14325600" y="291465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0" name="橢圓 29"/>
          <p:cNvSpPr/>
          <p:nvPr/>
        </p:nvSpPr>
        <p:spPr>
          <a:xfrm>
            <a:off x="16535400" y="2286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32" name="群組 31"/>
          <p:cNvGrpSpPr/>
          <p:nvPr/>
        </p:nvGrpSpPr>
        <p:grpSpPr>
          <a:xfrm>
            <a:off x="7391400" y="3505200"/>
            <a:ext cx="7162800" cy="228600"/>
            <a:chOff x="7391400" y="1600200"/>
            <a:chExt cx="7162800" cy="228600"/>
          </a:xfrm>
        </p:grpSpPr>
        <p:sp>
          <p:nvSpPr>
            <p:cNvPr id="33" name="橢圓 32"/>
            <p:cNvSpPr/>
            <p:nvPr/>
          </p:nvSpPr>
          <p:spPr>
            <a:xfrm>
              <a:off x="7391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14325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40" name="橢圓 39"/>
          <p:cNvSpPr/>
          <p:nvPr/>
        </p:nvSpPr>
        <p:spPr>
          <a:xfrm>
            <a:off x="9601200" y="4191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4" name="橢圓 43"/>
          <p:cNvSpPr/>
          <p:nvPr/>
        </p:nvSpPr>
        <p:spPr>
          <a:xfrm>
            <a:off x="16535400" y="4191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5" name="橢圓 44"/>
          <p:cNvSpPr/>
          <p:nvPr/>
        </p:nvSpPr>
        <p:spPr>
          <a:xfrm>
            <a:off x="7391400" y="4191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6" name="橢圓 45"/>
          <p:cNvSpPr/>
          <p:nvPr/>
        </p:nvSpPr>
        <p:spPr>
          <a:xfrm>
            <a:off x="5181600" y="35052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7" name="橢圓 46"/>
          <p:cNvSpPr/>
          <p:nvPr/>
        </p:nvSpPr>
        <p:spPr>
          <a:xfrm>
            <a:off x="16529957" y="35052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9601200" y="3512458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38902"/>
              </p:ext>
            </p:extLst>
          </p:nvPr>
        </p:nvGraphicFramePr>
        <p:xfrm>
          <a:off x="381000" y="762000"/>
          <a:ext cx="17373600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Harvard University</a:t>
                      </a:r>
                      <a:endParaRPr lang="en-US" sz="18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OSU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UMich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UCLA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UT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Facebook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Group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STUDENT ORG </a:t>
                      </a: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DESCRIPTION PAGE</a:t>
                      </a:r>
                      <a:endParaRPr lang="en-US" sz="20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Details listed in search results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Group Page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Photos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Contacts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Email, social media, online form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Email, 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Email,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social media, online form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Messenger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Members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Number;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type of member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Leaders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Officers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Signatories,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advisor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Advisor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Number, active users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Meeting Time and 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How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to join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Unknown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Unknown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Click join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button to log in to account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Click join button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5181600" y="1600200"/>
            <a:ext cx="9372600" cy="228600"/>
            <a:chOff x="5181600" y="1600200"/>
            <a:chExt cx="9372600" cy="228600"/>
          </a:xfrm>
        </p:grpSpPr>
        <p:sp>
          <p:nvSpPr>
            <p:cNvPr id="6" name="橢圓 5"/>
            <p:cNvSpPr/>
            <p:nvPr/>
          </p:nvSpPr>
          <p:spPr>
            <a:xfrm>
              <a:off x="7391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6012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5181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4325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9601200" y="2286000"/>
            <a:ext cx="4953000" cy="228600"/>
            <a:chOff x="9677400" y="2286000"/>
            <a:chExt cx="4953000" cy="228600"/>
          </a:xfrm>
        </p:grpSpPr>
        <p:sp>
          <p:nvSpPr>
            <p:cNvPr id="13" name="橢圓 12"/>
            <p:cNvSpPr/>
            <p:nvPr/>
          </p:nvSpPr>
          <p:spPr>
            <a:xfrm>
              <a:off x="96774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4018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16" name="橢圓 15"/>
          <p:cNvSpPr/>
          <p:nvPr/>
        </p:nvSpPr>
        <p:spPr>
          <a:xfrm>
            <a:off x="16535400" y="2286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5181600" y="4229100"/>
            <a:ext cx="11582400" cy="228600"/>
            <a:chOff x="5181600" y="4229100"/>
            <a:chExt cx="11582400" cy="228600"/>
          </a:xfrm>
        </p:grpSpPr>
        <p:sp>
          <p:nvSpPr>
            <p:cNvPr id="20" name="橢圓 19"/>
            <p:cNvSpPr/>
            <p:nvPr/>
          </p:nvSpPr>
          <p:spPr>
            <a:xfrm>
              <a:off x="96012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165354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73914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51816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120396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143256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29" name="橢圓 28"/>
          <p:cNvSpPr/>
          <p:nvPr/>
        </p:nvSpPr>
        <p:spPr>
          <a:xfrm>
            <a:off x="7391400" y="50292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6743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81717"/>
              </p:ext>
            </p:extLst>
          </p:nvPr>
        </p:nvGraphicFramePr>
        <p:xfrm>
          <a:off x="381000" y="762000"/>
          <a:ext cx="173736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Harvard University</a:t>
                      </a:r>
                      <a:endParaRPr lang="en-US" sz="18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OSU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UMich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UCLA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UT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Facebook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Group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REGISTRATION PROCESS</a:t>
                      </a:r>
                      <a:endParaRPr lang="en-US" sz="20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Long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text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Long text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Text and bullet points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Flowchart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Short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intro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Short intro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Format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Online form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Online form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Online form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Online form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Online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form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1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75700"/>
              </p:ext>
            </p:extLst>
          </p:nvPr>
        </p:nvGraphicFramePr>
        <p:xfrm>
          <a:off x="381000" y="762000"/>
          <a:ext cx="172212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0"/>
                <a:gridCol w="4305300"/>
                <a:gridCol w="4305300"/>
                <a:gridCol w="4305300"/>
              </a:tblGrid>
              <a:tr h="640080"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STUDENT ORG PORTAL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STUDENT ORG </a:t>
                      </a:r>
                    </a:p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DESCRIPTION PAGE</a:t>
                      </a:r>
                      <a:endParaRPr lang="en-US" sz="20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  <a:cs typeface="Lao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PROPOSAL PROCESS</a:t>
                      </a:r>
                      <a:endParaRPr lang="en-US" sz="20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  <a:cs typeface="Lao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OTHER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Visual clues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Category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Recommendations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Existing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organizations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Fewer Texts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Results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Category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Image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Name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Description</a:t>
                      </a: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Dates and time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How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to join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People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Photos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Social media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Should look consistent across different orgs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Should have a good balance between text and images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Able to join online</a:t>
                      </a:r>
                    </a:p>
                  </a:txBody>
                  <a:tcPr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Should be</a:t>
                      </a:r>
                      <a:r>
                        <a:rPr lang="en-US" sz="1800" b="0" baseline="0" dirty="0" smtClean="0">
                          <a:latin typeface="Lato" panose="020F0502020204030203" pitchFamily="34" charset="0"/>
                        </a:rPr>
                        <a:t> easy to find</a:t>
                      </a:r>
                      <a:endParaRPr lang="en-US" sz="1800" b="0" dirty="0" smtClean="0">
                        <a:latin typeface="Lato" panose="020F0502020204030203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Digitize</a:t>
                      </a:r>
                      <a:endParaRPr lang="en-US" sz="1800" b="0" dirty="0" smtClean="0">
                        <a:latin typeface="Lato" panose="020F0502020204030203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Break down process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Show</a:t>
                      </a:r>
                      <a:r>
                        <a:rPr lang="en-US" sz="1800" b="0" baseline="0" dirty="0" smtClean="0">
                          <a:latin typeface="Lato" panose="020F0502020204030203" pitchFamily="34" charset="0"/>
                        </a:rPr>
                        <a:t> progress  bar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Lato" panose="020F050202020403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Event</a:t>
                      </a:r>
                      <a:r>
                        <a:rPr lang="en-US" sz="1800" b="0" baseline="0" dirty="0" smtClean="0"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0" baseline="0" dirty="0" smtClean="0">
                          <a:latin typeface="Lato" panose="020F0502020204030203" pitchFamily="34" charset="0"/>
                        </a:rPr>
                        <a:t>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Lato" panose="020F050202020403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1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10000" y="609600"/>
            <a:ext cx="9220200" cy="7010400"/>
          </a:xfrm>
          <a:prstGeom prst="rect">
            <a:avLst/>
          </a:prstGeom>
          <a:solidFill>
            <a:srgbClr val="2A0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0C4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0"/>
            <a:ext cx="39433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434694" y="5410200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Lilian</a:t>
            </a:r>
            <a:endParaRPr lang="en-US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14800" y="6400800"/>
            <a:ext cx="25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Junior year student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25686" y="6770132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Business Management major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29890" y="2703252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Build up resume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Network a 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Accumulate project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Secure an internship position</a:t>
            </a:r>
            <a:endParaRPr lang="en-US" sz="1800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8606519" y="2057400"/>
            <a:ext cx="2645083" cy="523220"/>
            <a:chOff x="8606519" y="2057400"/>
            <a:chExt cx="2645083" cy="523220"/>
          </a:xfrm>
        </p:grpSpPr>
        <p:sp>
          <p:nvSpPr>
            <p:cNvPr id="10" name="文字方塊 9"/>
            <p:cNvSpPr txBox="1"/>
            <p:nvPr/>
          </p:nvSpPr>
          <p:spPr>
            <a:xfrm>
              <a:off x="8606519" y="2057400"/>
              <a:ext cx="264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MOTIVATIONS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8729890" y="2580620"/>
              <a:ext cx="2521712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8613776" y="4343400"/>
            <a:ext cx="2819683" cy="527554"/>
            <a:chOff x="8729890" y="4343400"/>
            <a:chExt cx="2819683" cy="527554"/>
          </a:xfrm>
        </p:grpSpPr>
        <p:sp>
          <p:nvSpPr>
            <p:cNvPr id="11" name="文字方塊 10"/>
            <p:cNvSpPr txBox="1"/>
            <p:nvPr/>
          </p:nvSpPr>
          <p:spPr>
            <a:xfrm>
              <a:off x="8729890" y="4343400"/>
              <a:ext cx="2819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FRUSTRATIONS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8811007" y="4870954"/>
              <a:ext cx="2738566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/>
          <p:cNvSpPr txBox="1"/>
          <p:nvPr/>
        </p:nvSpPr>
        <p:spPr>
          <a:xfrm>
            <a:off x="5187286" y="6055397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#</a:t>
            </a:r>
            <a:r>
              <a:rPr lang="en-US" sz="1800" b="1" dirty="0" err="1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Changemaker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94893" y="5133200"/>
            <a:ext cx="376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Existing student organizations do not seem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Do not know much about other departments’ organizations or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Forming an organization seems to be a lot of paperwork</a:t>
            </a:r>
            <a:endParaRPr lang="en-US" sz="1800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394700" y="900774"/>
            <a:ext cx="4277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“I have a better idea.”</a:t>
            </a:r>
            <a:endParaRPr lang="en-US" b="1" i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0" y="609600"/>
            <a:ext cx="9220200" cy="7010400"/>
          </a:xfrm>
          <a:prstGeom prst="rect">
            <a:avLst/>
          </a:prstGeom>
          <a:solidFill>
            <a:srgbClr val="2A0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0C4E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52861" y="5410200"/>
            <a:ext cx="86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Jay</a:t>
            </a:r>
            <a:endParaRPr lang="en-US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14800" y="6400800"/>
            <a:ext cx="395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Freshman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College of Liberal Arts &amp; Sciences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29890" y="3541452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Be with friends and make more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Have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Join sports club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8606519" y="2895600"/>
            <a:ext cx="2645083" cy="523220"/>
            <a:chOff x="8606519" y="2057400"/>
            <a:chExt cx="2645083" cy="523220"/>
          </a:xfrm>
        </p:grpSpPr>
        <p:sp>
          <p:nvSpPr>
            <p:cNvPr id="11" name="文字方塊 10"/>
            <p:cNvSpPr txBox="1"/>
            <p:nvPr/>
          </p:nvSpPr>
          <p:spPr>
            <a:xfrm>
              <a:off x="8606519" y="2057400"/>
              <a:ext cx="264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MOTIVATIONS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8729890" y="2580620"/>
              <a:ext cx="2521712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8613776" y="5181600"/>
            <a:ext cx="2819683" cy="527554"/>
            <a:chOff x="8729890" y="4343400"/>
            <a:chExt cx="2819683" cy="527554"/>
          </a:xfrm>
        </p:grpSpPr>
        <p:sp>
          <p:nvSpPr>
            <p:cNvPr id="14" name="文字方塊 13"/>
            <p:cNvSpPr txBox="1"/>
            <p:nvPr/>
          </p:nvSpPr>
          <p:spPr>
            <a:xfrm>
              <a:off x="8729890" y="4343400"/>
              <a:ext cx="2819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FRUSTRATIONS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8811007" y="4870954"/>
              <a:ext cx="2738566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5187286" y="6055397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#brotherhood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94893" y="5867400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Too many choices of clubs and organizations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Want to know what organizations his friends join</a:t>
            </a:r>
            <a:endParaRPr lang="en-US" sz="1800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511981" y="1001175"/>
            <a:ext cx="4132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“Make some friends. </a:t>
            </a:r>
          </a:p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  Have some fun. </a:t>
            </a:r>
          </a:p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  That’s wall I want.”</a:t>
            </a:r>
            <a:endParaRPr lang="en-US" b="1" i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16" y="990600"/>
            <a:ext cx="3718784" cy="413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74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0" y="609600"/>
            <a:ext cx="9220200" cy="7010400"/>
          </a:xfrm>
          <a:prstGeom prst="rect">
            <a:avLst/>
          </a:prstGeom>
          <a:solidFill>
            <a:srgbClr val="2A0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0C4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81600" y="5410200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Min Ha</a:t>
            </a:r>
            <a:endParaRPr lang="en-US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14800" y="6400800"/>
            <a:ext cx="332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First year graduate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Biological Engineering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29890" y="3143071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Academic advising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Job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Free 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Resume building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606519" y="2497219"/>
            <a:ext cx="2645083" cy="523220"/>
            <a:chOff x="8606519" y="2057400"/>
            <a:chExt cx="2645083" cy="523220"/>
          </a:xfrm>
        </p:grpSpPr>
        <p:sp>
          <p:nvSpPr>
            <p:cNvPr id="9" name="文字方塊 8"/>
            <p:cNvSpPr txBox="1"/>
            <p:nvPr/>
          </p:nvSpPr>
          <p:spPr>
            <a:xfrm>
              <a:off x="8606519" y="2057400"/>
              <a:ext cx="264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MOTIVATIONS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8729890" y="2580620"/>
              <a:ext cx="2521712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8613776" y="4577846"/>
            <a:ext cx="2819683" cy="527554"/>
            <a:chOff x="8729890" y="4343400"/>
            <a:chExt cx="2819683" cy="527554"/>
          </a:xfrm>
        </p:grpSpPr>
        <p:sp>
          <p:nvSpPr>
            <p:cNvPr id="12" name="文字方塊 11"/>
            <p:cNvSpPr txBox="1"/>
            <p:nvPr/>
          </p:nvSpPr>
          <p:spPr>
            <a:xfrm>
              <a:off x="8729890" y="4343400"/>
              <a:ext cx="2819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FRUSTRATIONS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8811007" y="4870954"/>
              <a:ext cx="2738566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4953000" y="605539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#</a:t>
            </a:r>
            <a:r>
              <a:rPr lang="en-US" sz="1800" b="1" dirty="0" err="1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needsomebreak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4893" y="5257800"/>
            <a:ext cx="376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Can’t be sure to be free same time every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Doesn’t want to go too far away for an organization meeting or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Homework and discussions pop up every now and then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511981" y="1001175"/>
            <a:ext cx="3951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“I don’t want to</a:t>
            </a:r>
          </a:p>
          <a:p>
            <a:r>
              <a:rPr lang="en-US" b="1" i="1" dirty="0">
                <a:solidFill>
                  <a:srgbClr val="F5F8DE"/>
                </a:solidFill>
                <a:latin typeface="Lato" panose="020F0502020204030203" pitchFamily="34" charset="0"/>
              </a:rPr>
              <a:t> </a:t>
            </a:r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 commit too much.”</a:t>
            </a:r>
            <a:endParaRPr lang="en-US" b="1" i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84002"/>
            <a:ext cx="3382901" cy="409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4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667000" y="4419600"/>
            <a:ext cx="11582399" cy="0"/>
          </a:xfrm>
          <a:prstGeom prst="line">
            <a:avLst/>
          </a:prstGeom>
          <a:ln w="57150">
            <a:solidFill>
              <a:srgbClr val="2A0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7467600" y="381000"/>
            <a:ext cx="2061029" cy="4056743"/>
            <a:chOff x="1143000" y="504371"/>
            <a:chExt cx="2061029" cy="4056743"/>
          </a:xfrm>
        </p:grpSpPr>
        <p:sp>
          <p:nvSpPr>
            <p:cNvPr id="12" name="橢圓 11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WIREFRAME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+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USER TESTING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13" name="直線接點 12"/>
            <p:cNvCxnSpPr>
              <a:stCxn id="12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22929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1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410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3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6511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4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9891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5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91321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6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38372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7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1701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2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3218884" y="413657"/>
            <a:ext cx="2061029" cy="4056743"/>
            <a:chOff x="1143000" y="504371"/>
            <a:chExt cx="2061029" cy="4056743"/>
          </a:xfrm>
        </p:grpSpPr>
        <p:sp>
          <p:nvSpPr>
            <p:cNvPr id="35" name="橢圓 34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HI-FI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MOCKUP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PAGE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36" name="直線接點 35"/>
            <p:cNvCxnSpPr>
              <a:stCxn id="35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5558971" y="359228"/>
            <a:ext cx="2061029" cy="4056743"/>
            <a:chOff x="1143000" y="504371"/>
            <a:chExt cx="2061029" cy="4056743"/>
          </a:xfrm>
        </p:grpSpPr>
        <p:sp>
          <p:nvSpPr>
            <p:cNvPr id="38" name="橢圓 37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DETERMINE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DESIGN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DIRECTIONS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39" name="直線接點 38"/>
            <p:cNvCxnSpPr>
              <a:stCxn id="38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1674584" y="413657"/>
            <a:ext cx="2061029" cy="4056743"/>
            <a:chOff x="1143000" y="504371"/>
            <a:chExt cx="2061029" cy="4056743"/>
          </a:xfrm>
        </p:grpSpPr>
        <p:sp>
          <p:nvSpPr>
            <p:cNvPr id="41" name="橢圓 40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RESEARCH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42" name="直線接點 41"/>
            <p:cNvCxnSpPr>
              <a:stCxn id="41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字方塊 43"/>
          <p:cNvSpPr txBox="1"/>
          <p:nvPr/>
        </p:nvSpPr>
        <p:spPr>
          <a:xfrm>
            <a:off x="3099046" y="2743200"/>
            <a:ext cx="2427268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 Research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079743" y="3472543"/>
            <a:ext cx="2101857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Interviews * 5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845582" y="2754086"/>
            <a:ext cx="1151277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45581" y="3472543"/>
            <a:ext cx="1534394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Goals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761432" y="2754086"/>
            <a:ext cx="1444626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Wireframing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9448800" y="3464504"/>
            <a:ext cx="1821332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Usability testing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0989312" y="2754477"/>
            <a:ext cx="1050288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Revision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1734800" y="3472543"/>
            <a:ext cx="1821332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Usability testing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9778619" y="3153870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11942824" y="3145190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10896600" y="3134304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2878364" y="2795815"/>
            <a:ext cx="1050288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Revision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12785652" y="3175642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8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562</Words>
  <Application>Microsoft Office PowerPoint</Application>
  <PresentationFormat>自訂</PresentationFormat>
  <Paragraphs>188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lenovo</dc:creator>
  <cp:lastModifiedBy>lenovo</cp:lastModifiedBy>
  <cp:revision>43</cp:revision>
  <dcterms:created xsi:type="dcterms:W3CDTF">2019-01-24T02:56:11Z</dcterms:created>
  <dcterms:modified xsi:type="dcterms:W3CDTF">2019-01-28T15:30:01Z</dcterms:modified>
</cp:coreProperties>
</file>