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8288000" cy="13716000"/>
  <p:notesSz cx="6858000" cy="9144000"/>
  <p:defaultTextStyle>
    <a:defPPr>
      <a:defRPr lang="en-US"/>
    </a:defPPr>
    <a:lvl1pPr marL="0" algn="l" defTabSz="182870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08" algn="l" defTabSz="182870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125" algn="l" defTabSz="182870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79" algn="l" defTabSz="182870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835" algn="l" defTabSz="182870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0C4E"/>
    <a:srgbClr val="F5F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252" y="-12"/>
      </p:cViewPr>
      <p:guideLst>
        <p:guide orient="horz" pos="432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1600" y="4260854"/>
            <a:ext cx="15544800" cy="29400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4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4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BFDC-1F7C-4017-A380-B0D4E6AE5EE0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8764-444D-4C91-B54F-9BCFFBE6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4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BFDC-1F7C-4017-A380-B0D4E6AE5EE0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8764-444D-4C91-B54F-9BCFFBE6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6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3258800" y="549280"/>
            <a:ext cx="4114800" cy="117030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549280"/>
            <a:ext cx="12039600" cy="117030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BFDC-1F7C-4017-A380-B0D4E6AE5EE0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8764-444D-4C91-B54F-9BCFFBE6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5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BFDC-1F7C-4017-A380-B0D4E6AE5EE0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8764-444D-4C91-B54F-9BCFFBE6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79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4627" y="8813801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44627" y="5813429"/>
            <a:ext cx="15544800" cy="3000374"/>
          </a:xfrm>
        </p:spPr>
        <p:txBody>
          <a:bodyPr anchor="b"/>
          <a:lstStyle>
            <a:lvl1pPr marL="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1pPr>
            <a:lvl2pPr marL="914354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70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12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47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483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BFDC-1F7C-4017-A380-B0D4E6AE5EE0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8764-444D-4C91-B54F-9BCFFBE6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5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4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296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BFDC-1F7C-4017-A380-B0D4E6AE5EE0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8764-444D-4C91-B54F-9BCFFBE6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5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3070225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100" b="1"/>
            </a:lvl2pPr>
            <a:lvl3pPr marL="1828708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5" indent="0">
              <a:buNone/>
              <a:defRPr sz="3200" b="1"/>
            </a:lvl7pPr>
            <a:lvl8pPr marL="6400479" indent="0">
              <a:buNone/>
              <a:defRPr sz="3200" b="1"/>
            </a:lvl8pPr>
            <a:lvl9pPr marL="7314835" indent="0">
              <a:buNone/>
              <a:defRPr sz="3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9290053" y="3070225"/>
            <a:ext cx="8083551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100" b="1"/>
            </a:lvl2pPr>
            <a:lvl3pPr marL="1828708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5" indent="0">
              <a:buNone/>
              <a:defRPr sz="3200" b="1"/>
            </a:lvl7pPr>
            <a:lvl8pPr marL="6400479" indent="0">
              <a:buNone/>
              <a:defRPr sz="3200" b="1"/>
            </a:lvl8pPr>
            <a:lvl9pPr marL="7314835" indent="0">
              <a:buNone/>
              <a:defRPr sz="3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9290053" y="4349750"/>
            <a:ext cx="8083551" cy="7902576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BFDC-1F7C-4017-A380-B0D4E6AE5EE0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8764-444D-4C91-B54F-9BCFFBE6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0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BFDC-1F7C-4017-A380-B0D4E6AE5EE0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8764-444D-4C91-B54F-9BCFFBE6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5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BFDC-1F7C-4017-A380-B0D4E6AE5EE0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8764-444D-4C91-B54F-9BCFFBE6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3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3" y="546101"/>
            <a:ext cx="6016627" cy="2324100"/>
          </a:xfrm>
        </p:spPr>
        <p:txBody>
          <a:bodyPr anchor="b"/>
          <a:lstStyle>
            <a:lvl1pPr algn="l">
              <a:defRPr sz="41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50101" y="546103"/>
            <a:ext cx="10223500" cy="11706227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3" y="2870203"/>
            <a:ext cx="6016627" cy="9382127"/>
          </a:xfrm>
        </p:spPr>
        <p:txBody>
          <a:bodyPr/>
          <a:lstStyle>
            <a:lvl1pPr marL="0" indent="0">
              <a:buNone/>
              <a:defRPr sz="2800"/>
            </a:lvl1pPr>
            <a:lvl2pPr marL="914354" indent="0">
              <a:buNone/>
              <a:defRPr sz="2400"/>
            </a:lvl2pPr>
            <a:lvl3pPr marL="1828708" indent="0">
              <a:buNone/>
              <a:defRPr sz="2000"/>
            </a:lvl3pPr>
            <a:lvl4pPr marL="2743063" indent="0">
              <a:buNone/>
              <a:defRPr sz="1800"/>
            </a:lvl4pPr>
            <a:lvl5pPr marL="3657417" indent="0">
              <a:buNone/>
              <a:defRPr sz="1800"/>
            </a:lvl5pPr>
            <a:lvl6pPr marL="4571771" indent="0">
              <a:buNone/>
              <a:defRPr sz="1800"/>
            </a:lvl6pPr>
            <a:lvl7pPr marL="5486125" indent="0">
              <a:buNone/>
              <a:defRPr sz="1800"/>
            </a:lvl7pPr>
            <a:lvl8pPr marL="6400479" indent="0">
              <a:buNone/>
              <a:defRPr sz="1800"/>
            </a:lvl8pPr>
            <a:lvl9pPr marL="7314835" indent="0">
              <a:buNone/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BFDC-1F7C-4017-A380-B0D4E6AE5EE0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8764-444D-4C91-B54F-9BCFFBE6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84576" y="9601202"/>
            <a:ext cx="10972800" cy="1133477"/>
          </a:xfrm>
        </p:spPr>
        <p:txBody>
          <a:bodyPr anchor="b"/>
          <a:lstStyle>
            <a:lvl1pPr algn="l">
              <a:defRPr sz="41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354" indent="0">
              <a:buNone/>
              <a:defRPr sz="5600"/>
            </a:lvl2pPr>
            <a:lvl3pPr marL="1828708" indent="0">
              <a:buNone/>
              <a:defRPr sz="4800"/>
            </a:lvl3pPr>
            <a:lvl4pPr marL="2743063" indent="0">
              <a:buNone/>
              <a:defRPr sz="4100"/>
            </a:lvl4pPr>
            <a:lvl5pPr marL="3657417" indent="0">
              <a:buNone/>
              <a:defRPr sz="4100"/>
            </a:lvl5pPr>
            <a:lvl6pPr marL="4571771" indent="0">
              <a:buNone/>
              <a:defRPr sz="4100"/>
            </a:lvl6pPr>
            <a:lvl7pPr marL="5486125" indent="0">
              <a:buNone/>
              <a:defRPr sz="4100"/>
            </a:lvl7pPr>
            <a:lvl8pPr marL="6400479" indent="0">
              <a:buNone/>
              <a:defRPr sz="4100"/>
            </a:lvl8pPr>
            <a:lvl9pPr marL="7314835" indent="0">
              <a:buNone/>
              <a:defRPr sz="41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584576" y="10734679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354" indent="0">
              <a:buNone/>
              <a:defRPr sz="2400"/>
            </a:lvl2pPr>
            <a:lvl3pPr marL="1828708" indent="0">
              <a:buNone/>
              <a:defRPr sz="2000"/>
            </a:lvl3pPr>
            <a:lvl4pPr marL="2743063" indent="0">
              <a:buNone/>
              <a:defRPr sz="1800"/>
            </a:lvl4pPr>
            <a:lvl5pPr marL="3657417" indent="0">
              <a:buNone/>
              <a:defRPr sz="1800"/>
            </a:lvl5pPr>
            <a:lvl6pPr marL="4571771" indent="0">
              <a:buNone/>
              <a:defRPr sz="1800"/>
            </a:lvl6pPr>
            <a:lvl7pPr marL="5486125" indent="0">
              <a:buNone/>
              <a:defRPr sz="1800"/>
            </a:lvl7pPr>
            <a:lvl8pPr marL="6400479" indent="0">
              <a:buNone/>
              <a:defRPr sz="1800"/>
            </a:lvl8pPr>
            <a:lvl9pPr marL="7314835" indent="0">
              <a:buNone/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BFDC-1F7C-4017-A380-B0D4E6AE5EE0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8764-444D-4C91-B54F-9BCFFBE6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5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71" tIns="91435" rIns="182871" bIns="91435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3200403"/>
            <a:ext cx="16459200" cy="9051926"/>
          </a:xfrm>
          <a:prstGeom prst="rect">
            <a:avLst/>
          </a:prstGeom>
        </p:spPr>
        <p:txBody>
          <a:bodyPr vert="horz" lIns="182871" tIns="91435" rIns="182871" bIns="91435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914400" y="12712703"/>
            <a:ext cx="4267200" cy="730250"/>
          </a:xfrm>
          <a:prstGeom prst="rect">
            <a:avLst/>
          </a:prstGeom>
        </p:spPr>
        <p:txBody>
          <a:bodyPr vert="horz" lIns="182871" tIns="91435" rIns="182871" bIns="91435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BBFDC-1F7C-4017-A380-B0D4E6AE5EE0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248400" y="12712703"/>
            <a:ext cx="5791200" cy="730250"/>
          </a:xfrm>
          <a:prstGeom prst="rect">
            <a:avLst/>
          </a:prstGeom>
        </p:spPr>
        <p:txBody>
          <a:bodyPr vert="horz" lIns="182871" tIns="91435" rIns="182871" bIns="91435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3106400" y="12712703"/>
            <a:ext cx="4267200" cy="730250"/>
          </a:xfrm>
          <a:prstGeom prst="rect">
            <a:avLst/>
          </a:prstGeom>
        </p:spPr>
        <p:txBody>
          <a:bodyPr vert="horz" lIns="182871" tIns="91435" rIns="182871" bIns="91435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A8764-444D-4C91-B54F-9BCFFBE6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1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708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766" indent="-685766" algn="l" defTabSz="1828708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826" indent="-571472" algn="l" defTabSz="1828708" rtl="0" eaLnBrk="1" latinLnBrk="0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8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8" rtl="0" eaLnBrk="1" latinLnBrk="0" hangingPunct="1">
        <a:spcBef>
          <a:spcPct val="20000"/>
        </a:spcBef>
        <a:buFont typeface="Arial" panose="020B0604020202020204" pitchFamily="34" charset="0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8" rtl="0" eaLnBrk="1" latinLnBrk="0" hangingPunct="1">
        <a:spcBef>
          <a:spcPct val="20000"/>
        </a:spcBef>
        <a:buFont typeface="Arial" panose="020B0604020202020204" pitchFamily="34" charset="0"/>
        <a:buChar char="»"/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8" indent="-457177" algn="l" defTabSz="1828708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2" indent="-457177" algn="l" defTabSz="1828708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8" indent="-457177" algn="l" defTabSz="1828708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2" indent="-457177" algn="l" defTabSz="1828708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8" algn="l" defTabSz="182870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5" algn="l" defTabSz="182870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79" algn="l" defTabSz="182870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5" algn="l" defTabSz="182870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751638"/>
              </p:ext>
            </p:extLst>
          </p:nvPr>
        </p:nvGraphicFramePr>
        <p:xfrm>
          <a:off x="381000" y="731520"/>
          <a:ext cx="17373600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/>
                <a:gridCol w="2286000"/>
                <a:gridCol w="2286000"/>
                <a:gridCol w="2286000"/>
                <a:gridCol w="2286000"/>
                <a:gridCol w="2286000"/>
                <a:gridCol w="2286000"/>
              </a:tblGrid>
              <a:tr h="640080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Harvard University</a:t>
                      </a:r>
                      <a:endParaRPr lang="en-US" sz="1800" b="1" dirty="0">
                        <a:solidFill>
                          <a:srgbClr val="F5F8D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OSU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UMich</a:t>
                      </a:r>
                      <a:endParaRPr lang="en-US" sz="1800" b="1" dirty="0" smtClean="0">
                        <a:solidFill>
                          <a:srgbClr val="F5F8D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UCLA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UT</a:t>
                      </a:r>
                      <a:r>
                        <a:rPr lang="en-US" sz="1800" b="1" baseline="0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Dallas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Facebook</a:t>
                      </a:r>
                      <a:r>
                        <a:rPr lang="en-US" sz="1800" b="1" baseline="0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 Group</a:t>
                      </a:r>
                      <a:endParaRPr lang="en-US" sz="1800" b="1" dirty="0" smtClean="0">
                        <a:solidFill>
                          <a:srgbClr val="F5F8D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STUDENT ORG PORTAL</a:t>
                      </a:r>
                      <a:endParaRPr lang="en-US" sz="2000" b="1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Groups Discover</a:t>
                      </a:r>
                      <a:endParaRPr lang="en-US" sz="1800" b="0" baseline="0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Photos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Show</a:t>
                      </a:r>
                      <a:r>
                        <a:rPr lang="en-US" sz="1800" b="1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 events on same site</a:t>
                      </a:r>
                      <a:endParaRPr lang="en-US" sz="1800" b="1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Existing</a:t>
                      </a:r>
                      <a:r>
                        <a:rPr lang="en-US" sz="1800" b="1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 student organization items on page</a:t>
                      </a:r>
                      <a:endParaRPr lang="en-US" sz="1800" b="1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Register</a:t>
                      </a:r>
                      <a:r>
                        <a:rPr lang="en-US" sz="1800" b="1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 new org </a:t>
                      </a:r>
                      <a:r>
                        <a:rPr lang="en-US" sz="1800" b="1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 button on portal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Search method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Checkbox  category filter</a:t>
                      </a:r>
                      <a:endParaRPr lang="en-US" sz="1800" b="0" baseline="0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  <a:p>
                      <a:pPr algn="ctr"/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Basic / advance search bar;</a:t>
                      </a:r>
                      <a:r>
                        <a:rPr lang="en-US" sz="1800" baseline="0" dirty="0" smtClean="0">
                          <a:latin typeface="Lato" panose="020F0502020204030203" pitchFamily="34" charset="0"/>
                        </a:rPr>
                        <a:t> alphabetic buttons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Search</a:t>
                      </a:r>
                      <a:r>
                        <a:rPr lang="en-US" sz="1800" baseline="0" dirty="0" smtClean="0">
                          <a:latin typeface="Lato" panose="020F0502020204030203" pitchFamily="34" charset="0"/>
                        </a:rPr>
                        <a:t> bar; drop down category menu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large</a:t>
                      </a:r>
                      <a:r>
                        <a:rPr lang="en-US" sz="1800" b="0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 s</a:t>
                      </a: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earch bar;</a:t>
                      </a:r>
                    </a:p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drop down category</a:t>
                      </a:r>
                      <a:r>
                        <a:rPr lang="en-US" sz="1800" b="0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 menu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Search</a:t>
                      </a:r>
                      <a:r>
                        <a:rPr lang="en-US" sz="1800" baseline="0" dirty="0" smtClean="0">
                          <a:latin typeface="Lato" panose="020F0502020204030203" pitchFamily="34" charset="0"/>
                        </a:rPr>
                        <a:t> bar; drop down category menu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Search bar; buttons for different categories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3920"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Search</a:t>
                      </a:r>
                      <a:r>
                        <a:rPr lang="en-US" sz="1800" b="1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 results presentation </a:t>
                      </a:r>
                      <a:endParaRPr lang="en-US" sz="1800" b="1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List</a:t>
                      </a:r>
                      <a:r>
                        <a:rPr lang="en-US" sz="1800" b="0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 of names and hyperlinks</a:t>
                      </a:r>
                      <a:endParaRPr lang="en-US" sz="1800" b="0" baseline="0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Card</a:t>
                      </a:r>
                      <a:r>
                        <a:rPr lang="en-US" sz="1800" baseline="0" dirty="0" smtClean="0">
                          <a:latin typeface="Lato" panose="020F0502020204030203" pitchFamily="34" charset="0"/>
                        </a:rPr>
                        <a:t> / list views; name and description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List</a:t>
                      </a:r>
                      <a:r>
                        <a:rPr lang="en-US" sz="1800" baseline="0" dirty="0" smtClean="0">
                          <a:latin typeface="Lato" panose="020F0502020204030203" pitchFamily="34" charset="0"/>
                        </a:rPr>
                        <a:t> view; image,</a:t>
                      </a:r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 name, and</a:t>
                      </a:r>
                      <a:r>
                        <a:rPr lang="en-US" sz="1800" baseline="0" dirty="0" smtClean="0">
                          <a:latin typeface="Lato" panose="020F0502020204030203" pitchFamily="34" charset="0"/>
                        </a:rPr>
                        <a:t> description</a:t>
                      </a:r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 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List view; name, description, contacts</a:t>
                      </a:r>
                      <a:endParaRPr lang="en-US" sz="1800" b="0" baseline="0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Card</a:t>
                      </a:r>
                      <a:r>
                        <a:rPr lang="en-US" sz="1800" baseline="0" dirty="0" smtClean="0">
                          <a:latin typeface="Lato" panose="020F0502020204030203" pitchFamily="34" charset="0"/>
                        </a:rPr>
                        <a:t> view; i</a:t>
                      </a:r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mage, name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List view</a:t>
                      </a:r>
                      <a:r>
                        <a:rPr lang="en-US" sz="1800" baseline="0" dirty="0" smtClean="0">
                          <a:latin typeface="Lato" panose="020F0502020204030203" pitchFamily="34" charset="0"/>
                        </a:rPr>
                        <a:t>; i</a:t>
                      </a:r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mage, name,</a:t>
                      </a:r>
                      <a:r>
                        <a:rPr lang="en-US" sz="1800" baseline="0" dirty="0" smtClean="0">
                          <a:latin typeface="Lato" panose="020F0502020204030203" pitchFamily="34" charset="0"/>
                        </a:rPr>
                        <a:t> members, join button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3920"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Search results features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N/A</a:t>
                      </a:r>
                      <a:endParaRPr lang="en-US" sz="1800" b="0" baseline="0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Show</a:t>
                      </a:r>
                      <a:r>
                        <a:rPr lang="en-US" sz="1800" baseline="0" dirty="0" smtClean="0">
                          <a:latin typeface="Lato" panose="020F0502020204030203" pitchFamily="34" charset="0"/>
                        </a:rPr>
                        <a:t> number of results found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Show number of</a:t>
                      </a:r>
                      <a:r>
                        <a:rPr lang="en-US" sz="1800" baseline="0" dirty="0" smtClean="0">
                          <a:latin typeface="Lato" panose="020F0502020204030203" pitchFamily="34" charset="0"/>
                        </a:rPr>
                        <a:t> results found and ‘order by relevance’ 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N/A</a:t>
                      </a:r>
                      <a:endParaRPr lang="en-US" sz="1800" b="0" baseline="0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N/A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Any group</a:t>
                      </a:r>
                      <a:r>
                        <a:rPr lang="en-US" sz="1800" baseline="0" dirty="0" smtClean="0">
                          <a:latin typeface="Lato" panose="020F0502020204030203" pitchFamily="34" charset="0"/>
                        </a:rPr>
                        <a:t> / Public Group / Private Group; Any group / My Group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22" name="群組 21"/>
          <p:cNvGrpSpPr/>
          <p:nvPr/>
        </p:nvGrpSpPr>
        <p:grpSpPr>
          <a:xfrm>
            <a:off x="5181600" y="1600200"/>
            <a:ext cx="9372600" cy="228600"/>
            <a:chOff x="5181600" y="1600200"/>
            <a:chExt cx="9372600" cy="228600"/>
          </a:xfrm>
        </p:grpSpPr>
        <p:sp>
          <p:nvSpPr>
            <p:cNvPr id="10" name="橢圓 9"/>
            <p:cNvSpPr/>
            <p:nvPr/>
          </p:nvSpPr>
          <p:spPr>
            <a:xfrm>
              <a:off x="7391400" y="16002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9601200" y="16002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5181600" y="16002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11963400" y="16002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4325600" y="16002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</p:grpSp>
      <p:sp>
        <p:nvSpPr>
          <p:cNvPr id="15" name="橢圓 14"/>
          <p:cNvSpPr/>
          <p:nvPr/>
        </p:nvSpPr>
        <p:spPr>
          <a:xfrm>
            <a:off x="9601200" y="2876550"/>
            <a:ext cx="228600" cy="228600"/>
          </a:xfrm>
          <a:prstGeom prst="ellipse">
            <a:avLst/>
          </a:prstGeom>
          <a:solidFill>
            <a:srgbClr val="2A0C4E"/>
          </a:solidFill>
          <a:ln w="76200">
            <a:solidFill>
              <a:srgbClr val="2A0C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grpSp>
        <p:nvGrpSpPr>
          <p:cNvPr id="21" name="群組 20"/>
          <p:cNvGrpSpPr/>
          <p:nvPr/>
        </p:nvGrpSpPr>
        <p:grpSpPr>
          <a:xfrm>
            <a:off x="9601200" y="2286000"/>
            <a:ext cx="4953000" cy="228600"/>
            <a:chOff x="9677400" y="2286000"/>
            <a:chExt cx="4953000" cy="228600"/>
          </a:xfrm>
        </p:grpSpPr>
        <p:sp>
          <p:nvSpPr>
            <p:cNvPr id="17" name="橢圓 16"/>
            <p:cNvSpPr/>
            <p:nvPr/>
          </p:nvSpPr>
          <p:spPr>
            <a:xfrm>
              <a:off x="9677400" y="22860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20" name="橢圓 19"/>
            <p:cNvSpPr/>
            <p:nvPr/>
          </p:nvSpPr>
          <p:spPr>
            <a:xfrm>
              <a:off x="14401800" y="22860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</p:grpSp>
      <p:sp>
        <p:nvSpPr>
          <p:cNvPr id="28" name="橢圓 27"/>
          <p:cNvSpPr/>
          <p:nvPr/>
        </p:nvSpPr>
        <p:spPr>
          <a:xfrm>
            <a:off x="14325600" y="2914650"/>
            <a:ext cx="228600" cy="228600"/>
          </a:xfrm>
          <a:prstGeom prst="ellipse">
            <a:avLst/>
          </a:prstGeom>
          <a:solidFill>
            <a:srgbClr val="2A0C4E"/>
          </a:solidFill>
          <a:ln w="76200">
            <a:solidFill>
              <a:srgbClr val="2A0C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30" name="橢圓 29"/>
          <p:cNvSpPr/>
          <p:nvPr/>
        </p:nvSpPr>
        <p:spPr>
          <a:xfrm>
            <a:off x="16535400" y="2286000"/>
            <a:ext cx="228600" cy="228600"/>
          </a:xfrm>
          <a:prstGeom prst="ellipse">
            <a:avLst/>
          </a:prstGeom>
          <a:solidFill>
            <a:srgbClr val="2A0C4E"/>
          </a:solidFill>
          <a:ln w="76200">
            <a:solidFill>
              <a:srgbClr val="2A0C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grpSp>
        <p:nvGrpSpPr>
          <p:cNvPr id="32" name="群組 31"/>
          <p:cNvGrpSpPr/>
          <p:nvPr/>
        </p:nvGrpSpPr>
        <p:grpSpPr>
          <a:xfrm>
            <a:off x="7391400" y="3505200"/>
            <a:ext cx="7162800" cy="228600"/>
            <a:chOff x="7391400" y="1600200"/>
            <a:chExt cx="7162800" cy="228600"/>
          </a:xfrm>
        </p:grpSpPr>
        <p:sp>
          <p:nvSpPr>
            <p:cNvPr id="33" name="橢圓 32"/>
            <p:cNvSpPr/>
            <p:nvPr/>
          </p:nvSpPr>
          <p:spPr>
            <a:xfrm>
              <a:off x="7391400" y="16002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橢圓 36"/>
            <p:cNvSpPr/>
            <p:nvPr/>
          </p:nvSpPr>
          <p:spPr>
            <a:xfrm>
              <a:off x="14325600" y="16002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</p:grpSp>
      <p:sp>
        <p:nvSpPr>
          <p:cNvPr id="40" name="橢圓 39"/>
          <p:cNvSpPr/>
          <p:nvPr/>
        </p:nvSpPr>
        <p:spPr>
          <a:xfrm>
            <a:off x="9601200" y="4191000"/>
            <a:ext cx="228600" cy="228600"/>
          </a:xfrm>
          <a:prstGeom prst="ellipse">
            <a:avLst/>
          </a:prstGeom>
          <a:solidFill>
            <a:srgbClr val="2A0C4E"/>
          </a:solidFill>
          <a:ln w="76200">
            <a:solidFill>
              <a:srgbClr val="2A0C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4" name="橢圓 43"/>
          <p:cNvSpPr/>
          <p:nvPr/>
        </p:nvSpPr>
        <p:spPr>
          <a:xfrm>
            <a:off x="16535400" y="4191000"/>
            <a:ext cx="228600" cy="228600"/>
          </a:xfrm>
          <a:prstGeom prst="ellipse">
            <a:avLst/>
          </a:prstGeom>
          <a:solidFill>
            <a:srgbClr val="2A0C4E"/>
          </a:solidFill>
          <a:ln w="76200">
            <a:solidFill>
              <a:srgbClr val="2A0C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5" name="橢圓 44"/>
          <p:cNvSpPr/>
          <p:nvPr/>
        </p:nvSpPr>
        <p:spPr>
          <a:xfrm>
            <a:off x="7391400" y="4191000"/>
            <a:ext cx="228600" cy="228600"/>
          </a:xfrm>
          <a:prstGeom prst="ellipse">
            <a:avLst/>
          </a:prstGeom>
          <a:solidFill>
            <a:srgbClr val="2A0C4E"/>
          </a:solidFill>
          <a:ln w="76200">
            <a:solidFill>
              <a:srgbClr val="2A0C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6" name="橢圓 45"/>
          <p:cNvSpPr/>
          <p:nvPr/>
        </p:nvSpPr>
        <p:spPr>
          <a:xfrm>
            <a:off x="5181600" y="3505200"/>
            <a:ext cx="228600" cy="228600"/>
          </a:xfrm>
          <a:prstGeom prst="ellipse">
            <a:avLst/>
          </a:prstGeom>
          <a:solidFill>
            <a:srgbClr val="2A0C4E"/>
          </a:solidFill>
          <a:ln w="76200">
            <a:solidFill>
              <a:srgbClr val="2A0C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7" name="橢圓 46"/>
          <p:cNvSpPr/>
          <p:nvPr/>
        </p:nvSpPr>
        <p:spPr>
          <a:xfrm>
            <a:off x="16529957" y="3505200"/>
            <a:ext cx="228600" cy="228600"/>
          </a:xfrm>
          <a:prstGeom prst="ellipse">
            <a:avLst/>
          </a:prstGeom>
          <a:solidFill>
            <a:srgbClr val="2A0C4E"/>
          </a:solidFill>
          <a:ln w="76200">
            <a:solidFill>
              <a:srgbClr val="2A0C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31723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062223"/>
              </p:ext>
            </p:extLst>
          </p:nvPr>
        </p:nvGraphicFramePr>
        <p:xfrm>
          <a:off x="381000" y="762000"/>
          <a:ext cx="17373600" cy="573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/>
                <a:gridCol w="2286000"/>
                <a:gridCol w="2286000"/>
                <a:gridCol w="2286000"/>
                <a:gridCol w="2286000"/>
                <a:gridCol w="2286000"/>
                <a:gridCol w="2286000"/>
              </a:tblGrid>
              <a:tr h="640080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Harvard University</a:t>
                      </a:r>
                      <a:endParaRPr lang="en-US" sz="1800" b="1" dirty="0">
                        <a:solidFill>
                          <a:srgbClr val="F5F8D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OSU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UMich</a:t>
                      </a:r>
                      <a:endParaRPr lang="en-US" sz="1800" b="1" dirty="0" smtClean="0">
                        <a:solidFill>
                          <a:srgbClr val="F5F8D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UCLA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UT</a:t>
                      </a:r>
                      <a:r>
                        <a:rPr lang="en-US" sz="1800" b="1" baseline="0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Dallas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Facebook</a:t>
                      </a:r>
                      <a:r>
                        <a:rPr lang="en-US" sz="1800" b="1" baseline="0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 Group</a:t>
                      </a:r>
                      <a:endParaRPr lang="en-US" sz="1800" b="1" dirty="0" smtClean="0">
                        <a:solidFill>
                          <a:srgbClr val="F5F8D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STUDENT ORG </a:t>
                      </a:r>
                    </a:p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DESCRIPTION PAGE</a:t>
                      </a:r>
                      <a:endParaRPr lang="en-US" sz="2000" b="1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Details listed in search results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Group Page</a:t>
                      </a:r>
                      <a:endParaRPr lang="en-US" sz="1800" b="0" baseline="0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Photos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Contacts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Email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Email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Email, social media, online form</a:t>
                      </a:r>
                      <a:r>
                        <a:rPr lang="en-US" sz="1800" b="0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 in </a:t>
                      </a:r>
                      <a:endParaRPr lang="en-US" sz="1800" b="0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Email, phone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Email,</a:t>
                      </a:r>
                      <a:r>
                        <a:rPr lang="en-US" sz="1800" baseline="0" dirty="0" smtClean="0">
                          <a:latin typeface="Lato" panose="020F0502020204030203" pitchFamily="34" charset="0"/>
                        </a:rPr>
                        <a:t> social media, online form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Messenger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Members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Number;</a:t>
                      </a:r>
                      <a:r>
                        <a:rPr lang="en-US" sz="1800" baseline="0" dirty="0" smtClean="0">
                          <a:latin typeface="Lato" panose="020F0502020204030203" pitchFamily="34" charset="0"/>
                        </a:rPr>
                        <a:t> type of member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Leaders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Officers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Signatories,</a:t>
                      </a:r>
                      <a:r>
                        <a:rPr lang="en-US" sz="1800" baseline="0" dirty="0" smtClean="0">
                          <a:latin typeface="Lato" panose="020F0502020204030203" pitchFamily="34" charset="0"/>
                        </a:rPr>
                        <a:t> advisor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Advisor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Number, active users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Meeting Time and Location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baseline="0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How</a:t>
                      </a:r>
                      <a:r>
                        <a:rPr lang="en-US" sz="1800" b="1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 to join</a:t>
                      </a:r>
                      <a:endParaRPr lang="en-US" sz="1800" b="1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Unknown</a:t>
                      </a:r>
                      <a:endParaRPr lang="en-US" sz="1800" b="0" baseline="0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Unknown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Unknown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Unknown</a:t>
                      </a:r>
                      <a:endParaRPr lang="en-US" sz="1800" b="0" baseline="0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Click join</a:t>
                      </a:r>
                      <a:r>
                        <a:rPr lang="en-US" sz="1800" baseline="0" dirty="0" smtClean="0">
                          <a:latin typeface="Lato" panose="020F0502020204030203" pitchFamily="34" charset="0"/>
                        </a:rPr>
                        <a:t> button to log in to account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Click join button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5" name="群組 4"/>
          <p:cNvGrpSpPr/>
          <p:nvPr/>
        </p:nvGrpSpPr>
        <p:grpSpPr>
          <a:xfrm>
            <a:off x="5181600" y="1600200"/>
            <a:ext cx="9372600" cy="228600"/>
            <a:chOff x="5181600" y="1600200"/>
            <a:chExt cx="9372600" cy="228600"/>
          </a:xfrm>
        </p:grpSpPr>
        <p:sp>
          <p:nvSpPr>
            <p:cNvPr id="6" name="橢圓 5"/>
            <p:cNvSpPr/>
            <p:nvPr/>
          </p:nvSpPr>
          <p:spPr>
            <a:xfrm>
              <a:off x="7391400" y="16002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9601200" y="16002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5181600" y="16002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14325600" y="16002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9601200" y="2286000"/>
            <a:ext cx="4953000" cy="228600"/>
            <a:chOff x="9677400" y="2286000"/>
            <a:chExt cx="4953000" cy="228600"/>
          </a:xfrm>
        </p:grpSpPr>
        <p:sp>
          <p:nvSpPr>
            <p:cNvPr id="13" name="橢圓 12"/>
            <p:cNvSpPr/>
            <p:nvPr/>
          </p:nvSpPr>
          <p:spPr>
            <a:xfrm>
              <a:off x="9677400" y="22860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4401800" y="22860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</p:grpSp>
      <p:sp>
        <p:nvSpPr>
          <p:cNvPr id="16" name="橢圓 15"/>
          <p:cNvSpPr/>
          <p:nvPr/>
        </p:nvSpPr>
        <p:spPr>
          <a:xfrm>
            <a:off x="16535400" y="2286000"/>
            <a:ext cx="228600" cy="228600"/>
          </a:xfrm>
          <a:prstGeom prst="ellipse">
            <a:avLst/>
          </a:prstGeom>
          <a:solidFill>
            <a:srgbClr val="2A0C4E"/>
          </a:solidFill>
          <a:ln w="76200">
            <a:solidFill>
              <a:srgbClr val="2A0C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grpSp>
        <p:nvGrpSpPr>
          <p:cNvPr id="30" name="群組 29"/>
          <p:cNvGrpSpPr/>
          <p:nvPr/>
        </p:nvGrpSpPr>
        <p:grpSpPr>
          <a:xfrm>
            <a:off x="5181600" y="4229100"/>
            <a:ext cx="11582400" cy="228600"/>
            <a:chOff x="5181600" y="4229100"/>
            <a:chExt cx="11582400" cy="228600"/>
          </a:xfrm>
        </p:grpSpPr>
        <p:sp>
          <p:nvSpPr>
            <p:cNvPr id="20" name="橢圓 19"/>
            <p:cNvSpPr/>
            <p:nvPr/>
          </p:nvSpPr>
          <p:spPr>
            <a:xfrm>
              <a:off x="9601200" y="42291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21" name="橢圓 20"/>
            <p:cNvSpPr/>
            <p:nvPr/>
          </p:nvSpPr>
          <p:spPr>
            <a:xfrm>
              <a:off x="16535400" y="42291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22" name="橢圓 21"/>
            <p:cNvSpPr/>
            <p:nvPr/>
          </p:nvSpPr>
          <p:spPr>
            <a:xfrm>
              <a:off x="7391400" y="42291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5181600" y="42291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27" name="橢圓 26"/>
            <p:cNvSpPr/>
            <p:nvPr/>
          </p:nvSpPr>
          <p:spPr>
            <a:xfrm>
              <a:off x="12039600" y="42291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28" name="橢圓 27"/>
            <p:cNvSpPr/>
            <p:nvPr/>
          </p:nvSpPr>
          <p:spPr>
            <a:xfrm>
              <a:off x="14325600" y="4229100"/>
              <a:ext cx="228600" cy="228600"/>
            </a:xfrm>
            <a:prstGeom prst="ellipse">
              <a:avLst/>
            </a:prstGeom>
            <a:solidFill>
              <a:srgbClr val="2A0C4E"/>
            </a:solidFill>
            <a:ln w="7620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</p:grpSp>
      <p:sp>
        <p:nvSpPr>
          <p:cNvPr id="29" name="橢圓 28"/>
          <p:cNvSpPr/>
          <p:nvPr/>
        </p:nvSpPr>
        <p:spPr>
          <a:xfrm>
            <a:off x="7391400" y="5029200"/>
            <a:ext cx="228600" cy="228600"/>
          </a:xfrm>
          <a:prstGeom prst="ellipse">
            <a:avLst/>
          </a:prstGeom>
          <a:solidFill>
            <a:srgbClr val="2A0C4E"/>
          </a:solidFill>
          <a:ln w="76200">
            <a:solidFill>
              <a:srgbClr val="2A0C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767439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581717"/>
              </p:ext>
            </p:extLst>
          </p:nvPr>
        </p:nvGraphicFramePr>
        <p:xfrm>
          <a:off x="381000" y="762000"/>
          <a:ext cx="17373600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/>
                <a:gridCol w="2286000"/>
                <a:gridCol w="2286000"/>
                <a:gridCol w="2286000"/>
                <a:gridCol w="2286000"/>
                <a:gridCol w="2286000"/>
                <a:gridCol w="2286000"/>
              </a:tblGrid>
              <a:tr h="640080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Harvard University</a:t>
                      </a:r>
                      <a:endParaRPr lang="en-US" sz="1800" b="1" dirty="0">
                        <a:solidFill>
                          <a:srgbClr val="F5F8D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OSU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UMich</a:t>
                      </a:r>
                      <a:endParaRPr lang="en-US" sz="1800" b="1" dirty="0" smtClean="0">
                        <a:solidFill>
                          <a:srgbClr val="F5F8D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UCLA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UT</a:t>
                      </a:r>
                      <a:r>
                        <a:rPr lang="en-US" sz="1800" b="1" baseline="0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Dallas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Facebook</a:t>
                      </a:r>
                      <a:r>
                        <a:rPr lang="en-US" sz="1800" b="1" baseline="0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</a:rPr>
                        <a:t> Group</a:t>
                      </a:r>
                      <a:endParaRPr lang="en-US" sz="1800" b="1" dirty="0" smtClean="0">
                        <a:solidFill>
                          <a:srgbClr val="F5F8D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REGISTRATION PROCESS</a:t>
                      </a:r>
                      <a:endParaRPr lang="en-US" sz="2000" b="1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baseline="0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Long</a:t>
                      </a:r>
                      <a:r>
                        <a:rPr lang="en-US" sz="1800" b="0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 text</a:t>
                      </a:r>
                      <a:endParaRPr lang="en-US" sz="1800" b="0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Long text</a:t>
                      </a:r>
                      <a:endParaRPr lang="en-US" sz="1800" b="0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Text and bullet points</a:t>
                      </a:r>
                      <a:endParaRPr lang="en-US" sz="1800" b="0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Flowchart</a:t>
                      </a:r>
                      <a:endParaRPr lang="en-US" sz="1800" b="0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Short</a:t>
                      </a:r>
                      <a:r>
                        <a:rPr lang="en-US" sz="1800" baseline="0" dirty="0" smtClean="0">
                          <a:latin typeface="Lato" panose="020F0502020204030203" pitchFamily="34" charset="0"/>
                        </a:rPr>
                        <a:t> intro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Short intro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Format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Unknown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Online form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Online form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Online form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Online form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ato" panose="020F0502020204030203" pitchFamily="34" charset="0"/>
                        </a:rPr>
                        <a:t>Online</a:t>
                      </a:r>
                      <a:r>
                        <a:rPr lang="en-US" sz="1800" baseline="0" dirty="0" smtClean="0">
                          <a:latin typeface="Lato" panose="020F0502020204030203" pitchFamily="34" charset="0"/>
                        </a:rPr>
                        <a:t> form</a:t>
                      </a:r>
                      <a:endParaRPr lang="en-US" sz="1800" dirty="0">
                        <a:latin typeface="Lato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51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096011"/>
              </p:ext>
            </p:extLst>
          </p:nvPr>
        </p:nvGraphicFramePr>
        <p:xfrm>
          <a:off x="381000" y="762000"/>
          <a:ext cx="17221200" cy="435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05300"/>
                <a:gridCol w="4305300"/>
                <a:gridCol w="4305300"/>
                <a:gridCol w="4305300"/>
              </a:tblGrid>
              <a:tr h="640080"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  <a:cs typeface="Lao UI" panose="020B0502040204020203" pitchFamily="34" charset="0"/>
                        </a:rPr>
                        <a:t>STUDENT ORG PORTAL</a:t>
                      </a:r>
                      <a:endParaRPr lang="en-US" sz="2000" b="1" dirty="0" smtClean="0">
                        <a:solidFill>
                          <a:srgbClr val="F5F8DE"/>
                        </a:solidFill>
                        <a:latin typeface="Lato" panose="020F0502020204030203" pitchFamily="34" charset="0"/>
                        <a:cs typeface="Lao U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rgbClr val="51355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  <a:cs typeface="Lao UI" panose="020B0502040204020203" pitchFamily="34" charset="0"/>
                        </a:rPr>
                        <a:t>STUDENT ORG </a:t>
                      </a:r>
                    </a:p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  <a:cs typeface="Lao UI" panose="020B0502040204020203" pitchFamily="34" charset="0"/>
                        </a:rPr>
                        <a:t>DESCRIPTION PAGE</a:t>
                      </a:r>
                      <a:endParaRPr lang="en-US" sz="2000" b="1" dirty="0" smtClean="0">
                        <a:solidFill>
                          <a:srgbClr val="F5F8DE"/>
                        </a:solidFill>
                        <a:latin typeface="Lato" panose="020F0502020204030203" pitchFamily="34" charset="0"/>
                        <a:cs typeface="Lao UI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51355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1355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  <a:cs typeface="Lao UI" panose="020B0502040204020203" pitchFamily="34" charset="0"/>
                        </a:rPr>
                        <a:t>PROPOSAL </a:t>
                      </a:r>
                      <a:r>
                        <a:rPr lang="en-US" sz="2000" b="1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  <a:cs typeface="Lao UI" panose="020B0502040204020203" pitchFamily="34" charset="0"/>
                        </a:rPr>
                        <a:t>PROCESS</a:t>
                      </a:r>
                      <a:endParaRPr lang="en-US" sz="2000" b="1" dirty="0">
                        <a:solidFill>
                          <a:srgbClr val="F5F8DE"/>
                        </a:solidFill>
                        <a:latin typeface="Lato" panose="020F0502020204030203" pitchFamily="34" charset="0"/>
                        <a:cs typeface="Lao UI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51355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1355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 smtClean="0">
                          <a:solidFill>
                            <a:srgbClr val="F5F8DE"/>
                          </a:solidFill>
                          <a:latin typeface="Lato" panose="020F0502020204030203" pitchFamily="34" charset="0"/>
                          <a:cs typeface="Lao UI" panose="020B0502040204020203" pitchFamily="34" charset="0"/>
                        </a:rPr>
                        <a:t>OTHER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51355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0C4E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Search</a:t>
                      </a:r>
                      <a:endParaRPr lang="en-US" sz="1800" b="0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  <a:p>
                      <a:pPr marL="285750" marR="0" indent="-28575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Visual clues</a:t>
                      </a:r>
                    </a:p>
                    <a:p>
                      <a:pPr marL="285750" marR="0" indent="-28575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Category</a:t>
                      </a:r>
                    </a:p>
                    <a:p>
                      <a:pPr marL="285750" marR="0" indent="-28575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Recommendations</a:t>
                      </a:r>
                    </a:p>
                    <a:p>
                      <a:pPr marL="285750" marR="0" indent="-28575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Existing</a:t>
                      </a:r>
                      <a:r>
                        <a:rPr lang="en-US" sz="1800" b="0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 organizations</a:t>
                      </a:r>
                    </a:p>
                    <a:p>
                      <a:pPr marL="285750" marR="0" indent="-28575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Fewer Texts</a:t>
                      </a:r>
                      <a:endParaRPr lang="en-US" sz="1800" b="0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Results</a:t>
                      </a:r>
                    </a:p>
                    <a:p>
                      <a:pPr marL="285750" marR="0" indent="-28575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Category</a:t>
                      </a:r>
                    </a:p>
                    <a:p>
                      <a:pPr marL="285750" marR="0" indent="-28575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Image</a:t>
                      </a:r>
                    </a:p>
                    <a:p>
                      <a:pPr marL="285750" marR="0" indent="-28575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Name</a:t>
                      </a:r>
                    </a:p>
                    <a:p>
                      <a:pPr marL="285750" marR="0" indent="-28575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Description</a:t>
                      </a:r>
                    </a:p>
                    <a:p>
                      <a:pPr marL="0" marR="0" indent="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rgbClr val="2A0C4E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rgbClr val="51355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Dates and time</a:t>
                      </a:r>
                    </a:p>
                    <a:p>
                      <a:pPr marL="285750" marR="0" indent="-28575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How</a:t>
                      </a:r>
                      <a:r>
                        <a:rPr lang="en-US" sz="1800" b="0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 to join</a:t>
                      </a:r>
                    </a:p>
                    <a:p>
                      <a:pPr marL="285750" marR="0" indent="-28575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People</a:t>
                      </a:r>
                    </a:p>
                    <a:p>
                      <a:pPr marL="285750" marR="0" indent="-28575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Photos</a:t>
                      </a:r>
                    </a:p>
                    <a:p>
                      <a:pPr marL="285750" marR="0" indent="-28575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Social media</a:t>
                      </a:r>
                    </a:p>
                    <a:p>
                      <a:pPr marL="285750" marR="0" indent="-28575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Should look consistent across different orgs</a:t>
                      </a:r>
                    </a:p>
                    <a:p>
                      <a:pPr marL="285750" marR="0" indent="-28575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Should have a good balance between text and images</a:t>
                      </a:r>
                    </a:p>
                    <a:p>
                      <a:pPr marL="285750" marR="0" indent="-285750" algn="l" defTabSz="18287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baseline="0" dirty="0" smtClean="0">
                          <a:solidFill>
                            <a:srgbClr val="2A0C4E"/>
                          </a:solidFill>
                          <a:latin typeface="Lato" panose="020F0502020204030203" pitchFamily="34" charset="0"/>
                        </a:rPr>
                        <a:t>Able to join online</a:t>
                      </a:r>
                    </a:p>
                  </a:txBody>
                  <a:tcPr>
                    <a:lnL w="38100" cap="flat" cmpd="sng" algn="ctr">
                      <a:solidFill>
                        <a:srgbClr val="51355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1355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 smtClean="0">
                          <a:latin typeface="Lato" panose="020F0502020204030203" pitchFamily="34" charset="0"/>
                        </a:rPr>
                        <a:t>Digitize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 smtClean="0">
                          <a:latin typeface="Lato" panose="020F0502020204030203" pitchFamily="34" charset="0"/>
                        </a:rPr>
                        <a:t>Break down process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 smtClean="0">
                          <a:latin typeface="Lato" panose="020F0502020204030203" pitchFamily="34" charset="0"/>
                        </a:rPr>
                        <a:t>Show</a:t>
                      </a:r>
                      <a:r>
                        <a:rPr lang="en-US" sz="1800" b="0" baseline="0" dirty="0" smtClean="0">
                          <a:latin typeface="Lato" panose="020F0502020204030203" pitchFamily="34" charset="0"/>
                        </a:rPr>
                        <a:t> progress  bar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800" b="0" dirty="0">
                        <a:latin typeface="Lato" panose="020F050202020403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51355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1355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 smtClean="0">
                          <a:latin typeface="Lato" panose="020F0502020204030203" pitchFamily="34" charset="0"/>
                        </a:rPr>
                        <a:t>Events</a:t>
                      </a:r>
                      <a:r>
                        <a:rPr lang="en-US" sz="1800" b="0" baseline="0" dirty="0" smtClean="0">
                          <a:latin typeface="Lato" panose="020F0502020204030203" pitchFamily="34" charset="0"/>
                        </a:rPr>
                        <a:t> information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800" b="0" dirty="0">
                        <a:latin typeface="Lato" panose="020F050202020403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51355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188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810000" y="609600"/>
            <a:ext cx="9220200" cy="7010400"/>
          </a:xfrm>
          <a:prstGeom prst="rect">
            <a:avLst/>
          </a:prstGeom>
          <a:solidFill>
            <a:srgbClr val="2A0C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A0C4E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914400"/>
            <a:ext cx="394335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5434694" y="5410200"/>
            <a:ext cx="1303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5F8DE"/>
                </a:solidFill>
                <a:latin typeface="Lato" panose="020F0502020204030203" pitchFamily="34" charset="0"/>
              </a:rPr>
              <a:t>Lilian</a:t>
            </a:r>
            <a:endParaRPr lang="en-US" b="1" dirty="0">
              <a:solidFill>
                <a:srgbClr val="F5F8DE"/>
              </a:solidFill>
              <a:latin typeface="Lato" panose="020F050202020403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114800" y="6400800"/>
            <a:ext cx="252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F5F8DE"/>
                </a:solidFill>
                <a:latin typeface="Lato" panose="020F0502020204030203" pitchFamily="34" charset="0"/>
              </a:rPr>
              <a:t>Junior year student</a:t>
            </a:r>
            <a:endParaRPr lang="en-US" sz="1800" b="1" dirty="0">
              <a:solidFill>
                <a:srgbClr val="F5F8DE"/>
              </a:solidFill>
              <a:latin typeface="Lato" panose="020F050202020403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125686" y="6770132"/>
            <a:ext cx="349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F5F8DE"/>
                </a:solidFill>
                <a:latin typeface="Lato" panose="020F0502020204030203" pitchFamily="34" charset="0"/>
              </a:rPr>
              <a:t>Business Management major</a:t>
            </a:r>
            <a:endParaRPr lang="en-US" sz="1800" b="1" dirty="0">
              <a:solidFill>
                <a:srgbClr val="F5F8DE"/>
              </a:solidFill>
              <a:latin typeface="Lato" panose="020F050202020403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729890" y="2703252"/>
            <a:ext cx="3766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5F8DE"/>
                </a:solidFill>
                <a:latin typeface="Lato" panose="020F0502020204030203" pitchFamily="34" charset="0"/>
              </a:rPr>
              <a:t>Build up resume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5F8DE"/>
                </a:solidFill>
                <a:latin typeface="Lato" panose="020F0502020204030203" pitchFamily="34" charset="0"/>
              </a:rPr>
              <a:t>Network a lot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5F8DE"/>
                </a:solidFill>
                <a:latin typeface="Lato" panose="020F0502020204030203" pitchFamily="34" charset="0"/>
              </a:rPr>
              <a:t>Accumulate project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5F8DE"/>
                </a:solidFill>
                <a:latin typeface="Lato" panose="020F0502020204030203" pitchFamily="34" charset="0"/>
              </a:rPr>
              <a:t>Secure an internship position</a:t>
            </a:r>
            <a:endParaRPr lang="en-US" sz="1800" dirty="0">
              <a:solidFill>
                <a:srgbClr val="F5F8DE"/>
              </a:solidFill>
              <a:latin typeface="Lato" panose="020F0502020204030203" pitchFamily="34" charset="0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8606519" y="2057400"/>
            <a:ext cx="2645083" cy="523220"/>
            <a:chOff x="8606519" y="2057400"/>
            <a:chExt cx="2645083" cy="523220"/>
          </a:xfrm>
        </p:grpSpPr>
        <p:sp>
          <p:nvSpPr>
            <p:cNvPr id="10" name="文字方塊 9"/>
            <p:cNvSpPr txBox="1"/>
            <p:nvPr/>
          </p:nvSpPr>
          <p:spPr>
            <a:xfrm>
              <a:off x="8606519" y="2057400"/>
              <a:ext cx="26450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5F8DE"/>
                  </a:solidFill>
                  <a:latin typeface="Lato" panose="020F0502020204030203" pitchFamily="34" charset="0"/>
                </a:rPr>
                <a:t>MOTIVATIONS</a:t>
              </a:r>
              <a:endParaRPr lang="en-US" sz="2800" b="1" dirty="0">
                <a:solidFill>
                  <a:srgbClr val="F5F8DE"/>
                </a:solidFill>
                <a:latin typeface="Lato" panose="020F0502020204030203" pitchFamily="34" charset="0"/>
              </a:endParaRPr>
            </a:p>
          </p:txBody>
        </p:sp>
        <p:cxnSp>
          <p:nvCxnSpPr>
            <p:cNvPr id="13" name="直線接點 12"/>
            <p:cNvCxnSpPr/>
            <p:nvPr/>
          </p:nvCxnSpPr>
          <p:spPr>
            <a:xfrm>
              <a:off x="8729890" y="2580620"/>
              <a:ext cx="2521712" cy="0"/>
            </a:xfrm>
            <a:prstGeom prst="line">
              <a:avLst/>
            </a:prstGeom>
            <a:ln>
              <a:solidFill>
                <a:srgbClr val="F5F8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群組 15"/>
          <p:cNvGrpSpPr/>
          <p:nvPr/>
        </p:nvGrpSpPr>
        <p:grpSpPr>
          <a:xfrm>
            <a:off x="8613776" y="4343400"/>
            <a:ext cx="2819683" cy="527554"/>
            <a:chOff x="8729890" y="4343400"/>
            <a:chExt cx="2819683" cy="527554"/>
          </a:xfrm>
        </p:grpSpPr>
        <p:sp>
          <p:nvSpPr>
            <p:cNvPr id="11" name="文字方塊 10"/>
            <p:cNvSpPr txBox="1"/>
            <p:nvPr/>
          </p:nvSpPr>
          <p:spPr>
            <a:xfrm>
              <a:off x="8729890" y="4343400"/>
              <a:ext cx="28196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5F8DE"/>
                  </a:solidFill>
                  <a:latin typeface="Lato" panose="020F0502020204030203" pitchFamily="34" charset="0"/>
                </a:rPr>
                <a:t>FRUSTRATIONS</a:t>
              </a:r>
              <a:endParaRPr lang="en-US" sz="2800" b="1" dirty="0">
                <a:solidFill>
                  <a:srgbClr val="F5F8DE"/>
                </a:solidFill>
                <a:latin typeface="Lato" panose="020F0502020204030203" pitchFamily="34" charset="0"/>
              </a:endParaRPr>
            </a:p>
          </p:txBody>
        </p:sp>
        <p:cxnSp>
          <p:nvCxnSpPr>
            <p:cNvPr id="15" name="直線接點 14"/>
            <p:cNvCxnSpPr/>
            <p:nvPr/>
          </p:nvCxnSpPr>
          <p:spPr>
            <a:xfrm>
              <a:off x="8811007" y="4870954"/>
              <a:ext cx="2738566" cy="0"/>
            </a:xfrm>
            <a:prstGeom prst="line">
              <a:avLst/>
            </a:prstGeom>
            <a:ln>
              <a:solidFill>
                <a:srgbClr val="F5F8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字方塊 18"/>
          <p:cNvSpPr txBox="1"/>
          <p:nvPr/>
        </p:nvSpPr>
        <p:spPr>
          <a:xfrm>
            <a:off x="5187286" y="6055397"/>
            <a:ext cx="179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2">
                    <a:lumMod val="75000"/>
                  </a:schemeClr>
                </a:solidFill>
                <a:latin typeface="Lato" panose="020F0502020204030203" pitchFamily="34" charset="0"/>
              </a:rPr>
              <a:t>#</a:t>
            </a:r>
            <a:r>
              <a:rPr lang="en-US" sz="1800" b="1" dirty="0" err="1" smtClean="0">
                <a:solidFill>
                  <a:schemeClr val="bg2">
                    <a:lumMod val="75000"/>
                  </a:schemeClr>
                </a:solidFill>
                <a:latin typeface="Lato" panose="020F0502020204030203" pitchFamily="34" charset="0"/>
              </a:rPr>
              <a:t>Changemaker</a:t>
            </a:r>
            <a:endParaRPr lang="en-US" sz="1800" b="1" dirty="0">
              <a:solidFill>
                <a:schemeClr val="bg2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8694893" y="5133200"/>
            <a:ext cx="37669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5F8DE"/>
                </a:solidFill>
                <a:latin typeface="Lato" panose="020F0502020204030203" pitchFamily="34" charset="0"/>
              </a:rPr>
              <a:t>Existing student organizations do not seem fun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5F8DE"/>
                </a:solidFill>
                <a:latin typeface="Lato" panose="020F0502020204030203" pitchFamily="34" charset="0"/>
              </a:rPr>
              <a:t>Do not know much about other departments’ organizations or 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5F8DE"/>
                </a:solidFill>
                <a:latin typeface="Lato" panose="020F0502020204030203" pitchFamily="34" charset="0"/>
              </a:rPr>
              <a:t>Forming an organization seems to be a lot of paperwork</a:t>
            </a:r>
            <a:endParaRPr lang="en-US" sz="1800" dirty="0">
              <a:solidFill>
                <a:srgbClr val="F5F8DE"/>
              </a:solidFill>
              <a:latin typeface="Lato" panose="020F0502020204030203" pitchFamily="34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394700" y="900774"/>
            <a:ext cx="4277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5F8DE"/>
                </a:solidFill>
                <a:latin typeface="Lato" panose="020F0502020204030203" pitchFamily="34" charset="0"/>
              </a:rPr>
              <a:t>“I have a better idea.”</a:t>
            </a:r>
            <a:endParaRPr lang="en-US" b="1" i="1" dirty="0">
              <a:solidFill>
                <a:srgbClr val="F5F8DE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49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10000" y="609600"/>
            <a:ext cx="9220200" cy="7010400"/>
          </a:xfrm>
          <a:prstGeom prst="rect">
            <a:avLst/>
          </a:prstGeom>
          <a:solidFill>
            <a:srgbClr val="2A0C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A0C4E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652861" y="5410200"/>
            <a:ext cx="867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5F8DE"/>
                </a:solidFill>
                <a:latin typeface="Lato" panose="020F0502020204030203" pitchFamily="34" charset="0"/>
              </a:rPr>
              <a:t>Jay</a:t>
            </a:r>
            <a:endParaRPr lang="en-US" b="1" dirty="0">
              <a:solidFill>
                <a:srgbClr val="F5F8DE"/>
              </a:solidFill>
              <a:latin typeface="Lato" panose="020F050202020403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114800" y="6400800"/>
            <a:ext cx="3956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F5F8DE"/>
                </a:solidFill>
                <a:latin typeface="Lato" panose="020F0502020204030203" pitchFamily="34" charset="0"/>
              </a:rPr>
              <a:t>Freshman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F5F8DE"/>
                </a:solidFill>
                <a:latin typeface="Lato" panose="020F0502020204030203" pitchFamily="34" charset="0"/>
              </a:rPr>
              <a:t>College of Liberal Arts &amp; Sciences</a:t>
            </a:r>
            <a:endParaRPr lang="en-US" sz="1800" b="1" dirty="0">
              <a:solidFill>
                <a:srgbClr val="F5F8DE"/>
              </a:solidFill>
              <a:latin typeface="Lato" panose="020F050202020403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729890" y="3541452"/>
            <a:ext cx="3766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5F8DE"/>
                </a:solidFill>
                <a:latin typeface="Lato" panose="020F0502020204030203" pitchFamily="34" charset="0"/>
              </a:rPr>
              <a:t>Be with friends and make more friends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5F8DE"/>
                </a:solidFill>
                <a:latin typeface="Lato" panose="020F0502020204030203" pitchFamily="34" charset="0"/>
              </a:rPr>
              <a:t>Have fun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5F8DE"/>
                </a:solidFill>
                <a:latin typeface="Lato" panose="020F0502020204030203" pitchFamily="34" charset="0"/>
              </a:rPr>
              <a:t>Join sports club</a:t>
            </a:r>
          </a:p>
        </p:txBody>
      </p:sp>
      <p:grpSp>
        <p:nvGrpSpPr>
          <p:cNvPr id="10" name="群組 9"/>
          <p:cNvGrpSpPr/>
          <p:nvPr/>
        </p:nvGrpSpPr>
        <p:grpSpPr>
          <a:xfrm>
            <a:off x="8606519" y="2895600"/>
            <a:ext cx="2645083" cy="523220"/>
            <a:chOff x="8606519" y="2057400"/>
            <a:chExt cx="2645083" cy="523220"/>
          </a:xfrm>
        </p:grpSpPr>
        <p:sp>
          <p:nvSpPr>
            <p:cNvPr id="11" name="文字方塊 10"/>
            <p:cNvSpPr txBox="1"/>
            <p:nvPr/>
          </p:nvSpPr>
          <p:spPr>
            <a:xfrm>
              <a:off x="8606519" y="2057400"/>
              <a:ext cx="26450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5F8DE"/>
                  </a:solidFill>
                  <a:latin typeface="Lato" panose="020F0502020204030203" pitchFamily="34" charset="0"/>
                </a:rPr>
                <a:t>MOTIVATIONS</a:t>
              </a:r>
              <a:endParaRPr lang="en-US" sz="2800" b="1" dirty="0">
                <a:solidFill>
                  <a:srgbClr val="F5F8DE"/>
                </a:solidFill>
                <a:latin typeface="Lato" panose="020F0502020204030203" pitchFamily="34" charset="0"/>
              </a:endParaRPr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8729890" y="2580620"/>
              <a:ext cx="2521712" cy="0"/>
            </a:xfrm>
            <a:prstGeom prst="line">
              <a:avLst/>
            </a:prstGeom>
            <a:ln>
              <a:solidFill>
                <a:srgbClr val="F5F8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12"/>
          <p:cNvGrpSpPr/>
          <p:nvPr/>
        </p:nvGrpSpPr>
        <p:grpSpPr>
          <a:xfrm>
            <a:off x="8613776" y="5181600"/>
            <a:ext cx="2819683" cy="527554"/>
            <a:chOff x="8729890" y="4343400"/>
            <a:chExt cx="2819683" cy="527554"/>
          </a:xfrm>
        </p:grpSpPr>
        <p:sp>
          <p:nvSpPr>
            <p:cNvPr id="14" name="文字方塊 13"/>
            <p:cNvSpPr txBox="1"/>
            <p:nvPr/>
          </p:nvSpPr>
          <p:spPr>
            <a:xfrm>
              <a:off x="8729890" y="4343400"/>
              <a:ext cx="28196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5F8DE"/>
                  </a:solidFill>
                  <a:latin typeface="Lato" panose="020F0502020204030203" pitchFamily="34" charset="0"/>
                </a:rPr>
                <a:t>FRUSTRATIONS</a:t>
              </a:r>
              <a:endParaRPr lang="en-US" sz="2800" b="1" dirty="0">
                <a:solidFill>
                  <a:srgbClr val="F5F8DE"/>
                </a:solidFill>
                <a:latin typeface="Lato" panose="020F0502020204030203" pitchFamily="34" charset="0"/>
              </a:endParaRPr>
            </a:p>
          </p:txBody>
        </p:sp>
        <p:cxnSp>
          <p:nvCxnSpPr>
            <p:cNvPr id="15" name="直線接點 14"/>
            <p:cNvCxnSpPr/>
            <p:nvPr/>
          </p:nvCxnSpPr>
          <p:spPr>
            <a:xfrm>
              <a:off x="8811007" y="4870954"/>
              <a:ext cx="2738566" cy="0"/>
            </a:xfrm>
            <a:prstGeom prst="line">
              <a:avLst/>
            </a:prstGeom>
            <a:ln>
              <a:solidFill>
                <a:srgbClr val="F5F8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字方塊 15"/>
          <p:cNvSpPr txBox="1"/>
          <p:nvPr/>
        </p:nvSpPr>
        <p:spPr>
          <a:xfrm>
            <a:off x="5187286" y="6055397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2">
                    <a:lumMod val="75000"/>
                  </a:schemeClr>
                </a:solidFill>
                <a:latin typeface="Lato" panose="020F0502020204030203" pitchFamily="34" charset="0"/>
              </a:rPr>
              <a:t>#brotherhood</a:t>
            </a:r>
            <a:endParaRPr lang="en-US" sz="1800" b="1" dirty="0">
              <a:solidFill>
                <a:schemeClr val="bg2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694893" y="5867400"/>
            <a:ext cx="3766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5F8DE"/>
                </a:solidFill>
                <a:latin typeface="Lato" panose="020F0502020204030203" pitchFamily="34" charset="0"/>
              </a:rPr>
              <a:t>Too many choices of clubs and organizations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5F8DE"/>
                </a:solidFill>
                <a:latin typeface="Lato" panose="020F0502020204030203" pitchFamily="34" charset="0"/>
              </a:rPr>
              <a:t>Want to know what organizations his friends join</a:t>
            </a:r>
            <a:endParaRPr lang="en-US" sz="1800" dirty="0">
              <a:solidFill>
                <a:srgbClr val="F5F8DE"/>
              </a:solidFill>
              <a:latin typeface="Lato" panose="020F0502020204030203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511981" y="1001175"/>
            <a:ext cx="41327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5F8DE"/>
                </a:solidFill>
                <a:latin typeface="Lato" panose="020F0502020204030203" pitchFamily="34" charset="0"/>
              </a:rPr>
              <a:t>“Make some friends. </a:t>
            </a:r>
          </a:p>
          <a:p>
            <a:r>
              <a:rPr lang="en-US" b="1" i="1" dirty="0" smtClean="0">
                <a:solidFill>
                  <a:srgbClr val="F5F8DE"/>
                </a:solidFill>
                <a:latin typeface="Lato" panose="020F0502020204030203" pitchFamily="34" charset="0"/>
              </a:rPr>
              <a:t>  Have some fun. </a:t>
            </a:r>
          </a:p>
          <a:p>
            <a:r>
              <a:rPr lang="en-US" b="1" i="1" dirty="0" smtClean="0">
                <a:solidFill>
                  <a:srgbClr val="F5F8DE"/>
                </a:solidFill>
                <a:latin typeface="Lato" panose="020F0502020204030203" pitchFamily="34" charset="0"/>
              </a:rPr>
              <a:t>  That’s wall I want.”</a:t>
            </a:r>
            <a:endParaRPr lang="en-US" b="1" i="1" dirty="0">
              <a:solidFill>
                <a:srgbClr val="F5F8DE"/>
              </a:solidFill>
              <a:latin typeface="Lato" panose="020F0502020204030203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216" y="990600"/>
            <a:ext cx="3718784" cy="4137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974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10000" y="609600"/>
            <a:ext cx="9220200" cy="7010400"/>
          </a:xfrm>
          <a:prstGeom prst="rect">
            <a:avLst/>
          </a:prstGeom>
          <a:solidFill>
            <a:srgbClr val="2A0C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A0C4E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181600" y="5410200"/>
            <a:ext cx="1683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5F8DE"/>
                </a:solidFill>
                <a:latin typeface="Lato" panose="020F0502020204030203" pitchFamily="34" charset="0"/>
              </a:rPr>
              <a:t>Min Ha</a:t>
            </a:r>
            <a:endParaRPr lang="en-US" b="1" dirty="0">
              <a:solidFill>
                <a:srgbClr val="F5F8DE"/>
              </a:solidFill>
              <a:latin typeface="Lato" panose="020F050202020403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14800" y="6400800"/>
            <a:ext cx="3327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F5F8DE"/>
                </a:solidFill>
                <a:latin typeface="Lato" panose="020F0502020204030203" pitchFamily="34" charset="0"/>
              </a:rPr>
              <a:t>First year graduate student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F5F8DE"/>
                </a:solidFill>
                <a:latin typeface="Lato" panose="020F0502020204030203" pitchFamily="34" charset="0"/>
              </a:rPr>
              <a:t>Biological Engineering</a:t>
            </a:r>
            <a:endParaRPr lang="en-US" sz="1800" b="1" dirty="0">
              <a:solidFill>
                <a:srgbClr val="F5F8DE"/>
              </a:solidFill>
              <a:latin typeface="Lato" panose="020F050202020403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729890" y="3143071"/>
            <a:ext cx="3766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5F8DE"/>
                </a:solidFill>
                <a:latin typeface="Lato" panose="020F0502020204030203" pitchFamily="34" charset="0"/>
              </a:rPr>
              <a:t>Academic advising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5F8DE"/>
                </a:solidFill>
                <a:latin typeface="Lato" panose="020F0502020204030203" pitchFamily="34" charset="0"/>
              </a:rPr>
              <a:t>Job 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5F8DE"/>
                </a:solidFill>
                <a:latin typeface="Lato" panose="020F0502020204030203" pitchFamily="34" charset="0"/>
              </a:rPr>
              <a:t>Free food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5F8DE"/>
                </a:solidFill>
                <a:latin typeface="Lato" panose="020F0502020204030203" pitchFamily="34" charset="0"/>
              </a:rPr>
              <a:t>Resume building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8606519" y="2497219"/>
            <a:ext cx="2645083" cy="523220"/>
            <a:chOff x="8606519" y="2057400"/>
            <a:chExt cx="2645083" cy="523220"/>
          </a:xfrm>
        </p:grpSpPr>
        <p:sp>
          <p:nvSpPr>
            <p:cNvPr id="9" name="文字方塊 8"/>
            <p:cNvSpPr txBox="1"/>
            <p:nvPr/>
          </p:nvSpPr>
          <p:spPr>
            <a:xfrm>
              <a:off x="8606519" y="2057400"/>
              <a:ext cx="26450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5F8DE"/>
                  </a:solidFill>
                  <a:latin typeface="Lato" panose="020F0502020204030203" pitchFamily="34" charset="0"/>
                </a:rPr>
                <a:t>MOTIVATIONS</a:t>
              </a:r>
              <a:endParaRPr lang="en-US" sz="2800" b="1" dirty="0">
                <a:solidFill>
                  <a:srgbClr val="F5F8DE"/>
                </a:solidFill>
                <a:latin typeface="Lato" panose="020F0502020204030203" pitchFamily="34" charset="0"/>
              </a:endParaRPr>
            </a:p>
          </p:txBody>
        </p:sp>
        <p:cxnSp>
          <p:nvCxnSpPr>
            <p:cNvPr id="10" name="直線接點 9"/>
            <p:cNvCxnSpPr/>
            <p:nvPr/>
          </p:nvCxnSpPr>
          <p:spPr>
            <a:xfrm>
              <a:off x="8729890" y="2580620"/>
              <a:ext cx="2521712" cy="0"/>
            </a:xfrm>
            <a:prstGeom prst="line">
              <a:avLst/>
            </a:prstGeom>
            <a:ln>
              <a:solidFill>
                <a:srgbClr val="F5F8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群組 10"/>
          <p:cNvGrpSpPr/>
          <p:nvPr/>
        </p:nvGrpSpPr>
        <p:grpSpPr>
          <a:xfrm>
            <a:off x="8613776" y="4577846"/>
            <a:ext cx="2819683" cy="527554"/>
            <a:chOff x="8729890" y="4343400"/>
            <a:chExt cx="2819683" cy="527554"/>
          </a:xfrm>
        </p:grpSpPr>
        <p:sp>
          <p:nvSpPr>
            <p:cNvPr id="12" name="文字方塊 11"/>
            <p:cNvSpPr txBox="1"/>
            <p:nvPr/>
          </p:nvSpPr>
          <p:spPr>
            <a:xfrm>
              <a:off x="8729890" y="4343400"/>
              <a:ext cx="28196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5F8DE"/>
                  </a:solidFill>
                  <a:latin typeface="Lato" panose="020F0502020204030203" pitchFamily="34" charset="0"/>
                </a:rPr>
                <a:t>FRUSTRATIONS</a:t>
              </a:r>
              <a:endParaRPr lang="en-US" sz="2800" b="1" dirty="0">
                <a:solidFill>
                  <a:srgbClr val="F5F8DE"/>
                </a:solidFill>
                <a:latin typeface="Lato" panose="020F0502020204030203" pitchFamily="34" charset="0"/>
              </a:endParaRPr>
            </a:p>
          </p:txBody>
        </p:sp>
        <p:cxnSp>
          <p:nvCxnSpPr>
            <p:cNvPr id="13" name="直線接點 12"/>
            <p:cNvCxnSpPr/>
            <p:nvPr/>
          </p:nvCxnSpPr>
          <p:spPr>
            <a:xfrm>
              <a:off x="8811007" y="4870954"/>
              <a:ext cx="2738566" cy="0"/>
            </a:xfrm>
            <a:prstGeom prst="line">
              <a:avLst/>
            </a:prstGeom>
            <a:ln>
              <a:solidFill>
                <a:srgbClr val="F5F8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字方塊 13"/>
          <p:cNvSpPr txBox="1"/>
          <p:nvPr/>
        </p:nvSpPr>
        <p:spPr>
          <a:xfrm>
            <a:off x="4953000" y="6055397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2">
                    <a:lumMod val="75000"/>
                  </a:schemeClr>
                </a:solidFill>
                <a:latin typeface="Lato" panose="020F0502020204030203" pitchFamily="34" charset="0"/>
              </a:rPr>
              <a:t>#</a:t>
            </a:r>
            <a:r>
              <a:rPr lang="en-US" sz="1800" b="1" dirty="0" err="1" smtClean="0">
                <a:solidFill>
                  <a:schemeClr val="bg2">
                    <a:lumMod val="75000"/>
                  </a:schemeClr>
                </a:solidFill>
                <a:latin typeface="Lato" panose="020F0502020204030203" pitchFamily="34" charset="0"/>
              </a:rPr>
              <a:t>needsomebreak</a:t>
            </a:r>
            <a:endParaRPr lang="en-US" sz="1800" b="1" dirty="0">
              <a:solidFill>
                <a:schemeClr val="bg2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694893" y="5257800"/>
            <a:ext cx="37669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5F8DE"/>
                </a:solidFill>
                <a:latin typeface="Lato" panose="020F0502020204030203" pitchFamily="34" charset="0"/>
              </a:rPr>
              <a:t>Can’t be sure to be free same time every week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5F8DE"/>
                </a:solidFill>
                <a:latin typeface="Lato" panose="020F0502020204030203" pitchFamily="34" charset="0"/>
              </a:rPr>
              <a:t>Doesn’t want to go too far away for an organization meeting or event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5F8DE"/>
                </a:solidFill>
                <a:latin typeface="Lato" panose="020F0502020204030203" pitchFamily="34" charset="0"/>
              </a:rPr>
              <a:t>Homework and discussions pop up every now and then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8511981" y="1001175"/>
            <a:ext cx="39514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5F8DE"/>
                </a:solidFill>
                <a:latin typeface="Lato" panose="020F0502020204030203" pitchFamily="34" charset="0"/>
              </a:rPr>
              <a:t>“I don’t want to</a:t>
            </a:r>
          </a:p>
          <a:p>
            <a:r>
              <a:rPr lang="en-US" b="1" i="1" dirty="0">
                <a:solidFill>
                  <a:srgbClr val="F5F8DE"/>
                </a:solidFill>
                <a:latin typeface="Lato" panose="020F0502020204030203" pitchFamily="34" charset="0"/>
              </a:rPr>
              <a:t> </a:t>
            </a:r>
            <a:r>
              <a:rPr lang="en-US" b="1" i="1" dirty="0" smtClean="0">
                <a:solidFill>
                  <a:srgbClr val="F5F8DE"/>
                </a:solidFill>
                <a:latin typeface="Lato" panose="020F0502020204030203" pitchFamily="34" charset="0"/>
              </a:rPr>
              <a:t> commit too much.”</a:t>
            </a:r>
            <a:endParaRPr lang="en-US" b="1" i="1" dirty="0">
              <a:solidFill>
                <a:srgbClr val="F5F8DE"/>
              </a:solidFill>
              <a:latin typeface="Lato" panose="020F0502020204030203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084002"/>
            <a:ext cx="3382901" cy="4097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24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2667000" y="4419600"/>
            <a:ext cx="11582399" cy="0"/>
          </a:xfrm>
          <a:prstGeom prst="line">
            <a:avLst/>
          </a:prstGeom>
          <a:ln w="57150">
            <a:solidFill>
              <a:srgbClr val="2A0C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群組 10"/>
          <p:cNvGrpSpPr/>
          <p:nvPr/>
        </p:nvGrpSpPr>
        <p:grpSpPr>
          <a:xfrm>
            <a:off x="7467600" y="381000"/>
            <a:ext cx="2061029" cy="4056743"/>
            <a:chOff x="1143000" y="504371"/>
            <a:chExt cx="2061029" cy="4056743"/>
          </a:xfrm>
        </p:grpSpPr>
        <p:sp>
          <p:nvSpPr>
            <p:cNvPr id="12" name="橢圓 11"/>
            <p:cNvSpPr/>
            <p:nvPr/>
          </p:nvSpPr>
          <p:spPr>
            <a:xfrm>
              <a:off x="1143000" y="504371"/>
              <a:ext cx="2061029" cy="2061029"/>
            </a:xfrm>
            <a:prstGeom prst="ellipse">
              <a:avLst/>
            </a:prstGeom>
            <a:solidFill>
              <a:srgbClr val="2A0C4E"/>
            </a:solidFill>
            <a:ln w="5715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Lato" panose="020F0502020204030203" pitchFamily="34" charset="0"/>
                </a:rPr>
                <a:t>WIREFRAME</a:t>
              </a:r>
            </a:p>
            <a:p>
              <a:pPr algn="ctr"/>
              <a:r>
                <a:rPr lang="en-US" sz="1600" b="1" dirty="0" smtClean="0">
                  <a:latin typeface="Lato" panose="020F0502020204030203" pitchFamily="34" charset="0"/>
                </a:rPr>
                <a:t>+</a:t>
              </a:r>
            </a:p>
            <a:p>
              <a:pPr algn="ctr"/>
              <a:r>
                <a:rPr lang="en-US" sz="1600" b="1" dirty="0" smtClean="0">
                  <a:latin typeface="Lato" panose="020F0502020204030203" pitchFamily="34" charset="0"/>
                </a:rPr>
                <a:t>USER TESTING</a:t>
              </a:r>
              <a:endParaRPr lang="en-US" sz="1600" b="1" dirty="0">
                <a:latin typeface="Lato" panose="020F0502020204030203" pitchFamily="34" charset="0"/>
              </a:endParaRPr>
            </a:p>
          </p:txBody>
        </p:sp>
        <p:cxnSp>
          <p:nvCxnSpPr>
            <p:cNvPr id="13" name="直線接點 12"/>
            <p:cNvCxnSpPr>
              <a:stCxn id="12" idx="4"/>
            </p:cNvCxnSpPr>
            <p:nvPr/>
          </p:nvCxnSpPr>
          <p:spPr>
            <a:xfrm flipH="1">
              <a:off x="2173514" y="2565400"/>
              <a:ext cx="1" cy="1995714"/>
            </a:xfrm>
            <a:prstGeom prst="line">
              <a:avLst/>
            </a:prstGeom>
            <a:ln w="57150">
              <a:solidFill>
                <a:srgbClr val="2A0C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字方塊 19"/>
          <p:cNvSpPr txBox="1"/>
          <p:nvPr/>
        </p:nvSpPr>
        <p:spPr>
          <a:xfrm>
            <a:off x="2292967" y="474617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DAY 1</a:t>
            </a: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141067" y="474617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DAY 3</a:t>
            </a: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065117" y="474617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DAY 4</a:t>
            </a: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9989167" y="474617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DAY 5</a:t>
            </a: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1913217" y="474617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DAY 6</a:t>
            </a: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3837267" y="474617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DAY 7</a:t>
            </a: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217017" y="474617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DAY 2</a:t>
            </a: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34" name="群組 33"/>
          <p:cNvGrpSpPr/>
          <p:nvPr/>
        </p:nvGrpSpPr>
        <p:grpSpPr>
          <a:xfrm>
            <a:off x="13218884" y="413657"/>
            <a:ext cx="2061029" cy="4056743"/>
            <a:chOff x="1143000" y="504371"/>
            <a:chExt cx="2061029" cy="4056743"/>
          </a:xfrm>
        </p:grpSpPr>
        <p:sp>
          <p:nvSpPr>
            <p:cNvPr id="35" name="橢圓 34"/>
            <p:cNvSpPr/>
            <p:nvPr/>
          </p:nvSpPr>
          <p:spPr>
            <a:xfrm>
              <a:off x="1143000" y="504371"/>
              <a:ext cx="2061029" cy="2061029"/>
            </a:xfrm>
            <a:prstGeom prst="ellipse">
              <a:avLst/>
            </a:prstGeom>
            <a:solidFill>
              <a:srgbClr val="2A0C4E"/>
            </a:solidFill>
            <a:ln w="5715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Lato" panose="020F0502020204030203" pitchFamily="34" charset="0"/>
                </a:rPr>
                <a:t>HI-FI</a:t>
              </a:r>
            </a:p>
            <a:p>
              <a:pPr algn="ctr"/>
              <a:r>
                <a:rPr lang="en-US" sz="1600" b="1" dirty="0" smtClean="0">
                  <a:latin typeface="Lato" panose="020F0502020204030203" pitchFamily="34" charset="0"/>
                </a:rPr>
                <a:t>MOCKUP</a:t>
              </a:r>
            </a:p>
            <a:p>
              <a:pPr algn="ctr"/>
              <a:r>
                <a:rPr lang="en-US" sz="1600" b="1" dirty="0" smtClean="0">
                  <a:latin typeface="Lato" panose="020F0502020204030203" pitchFamily="34" charset="0"/>
                </a:rPr>
                <a:t>PAGE</a:t>
              </a:r>
              <a:endParaRPr lang="en-US" sz="1600" b="1" dirty="0">
                <a:latin typeface="Lato" panose="020F0502020204030203" pitchFamily="34" charset="0"/>
              </a:endParaRPr>
            </a:p>
          </p:txBody>
        </p:sp>
        <p:cxnSp>
          <p:nvCxnSpPr>
            <p:cNvPr id="36" name="直線接點 35"/>
            <p:cNvCxnSpPr>
              <a:stCxn id="35" idx="4"/>
            </p:cNvCxnSpPr>
            <p:nvPr/>
          </p:nvCxnSpPr>
          <p:spPr>
            <a:xfrm flipH="1">
              <a:off x="2173514" y="2565400"/>
              <a:ext cx="1" cy="1995714"/>
            </a:xfrm>
            <a:prstGeom prst="line">
              <a:avLst/>
            </a:prstGeom>
            <a:ln w="57150">
              <a:solidFill>
                <a:srgbClr val="2A0C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群組 36"/>
          <p:cNvGrpSpPr/>
          <p:nvPr/>
        </p:nvGrpSpPr>
        <p:grpSpPr>
          <a:xfrm>
            <a:off x="5558971" y="359228"/>
            <a:ext cx="2061029" cy="4056743"/>
            <a:chOff x="1143000" y="504371"/>
            <a:chExt cx="2061029" cy="4056743"/>
          </a:xfrm>
        </p:grpSpPr>
        <p:sp>
          <p:nvSpPr>
            <p:cNvPr id="38" name="橢圓 37"/>
            <p:cNvSpPr/>
            <p:nvPr/>
          </p:nvSpPr>
          <p:spPr>
            <a:xfrm>
              <a:off x="1143000" y="504371"/>
              <a:ext cx="2061029" cy="2061029"/>
            </a:xfrm>
            <a:prstGeom prst="ellipse">
              <a:avLst/>
            </a:prstGeom>
            <a:solidFill>
              <a:srgbClr val="2A0C4E"/>
            </a:solidFill>
            <a:ln w="5715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Lato" panose="020F0502020204030203" pitchFamily="34" charset="0"/>
                </a:rPr>
                <a:t>DETERMINE</a:t>
              </a:r>
            </a:p>
            <a:p>
              <a:pPr algn="ctr"/>
              <a:r>
                <a:rPr lang="en-US" sz="1600" b="1" dirty="0" smtClean="0">
                  <a:latin typeface="Lato" panose="020F0502020204030203" pitchFamily="34" charset="0"/>
                </a:rPr>
                <a:t>DESIGN</a:t>
              </a:r>
            </a:p>
            <a:p>
              <a:pPr algn="ctr"/>
              <a:r>
                <a:rPr lang="en-US" sz="1600" b="1" dirty="0" smtClean="0">
                  <a:latin typeface="Lato" panose="020F0502020204030203" pitchFamily="34" charset="0"/>
                </a:rPr>
                <a:t>DIRECTIONS</a:t>
              </a:r>
              <a:endParaRPr lang="en-US" sz="1600" b="1" dirty="0">
                <a:latin typeface="Lato" panose="020F0502020204030203" pitchFamily="34" charset="0"/>
              </a:endParaRPr>
            </a:p>
          </p:txBody>
        </p:sp>
        <p:cxnSp>
          <p:nvCxnSpPr>
            <p:cNvPr id="39" name="直線接點 38"/>
            <p:cNvCxnSpPr>
              <a:stCxn id="38" idx="4"/>
            </p:cNvCxnSpPr>
            <p:nvPr/>
          </p:nvCxnSpPr>
          <p:spPr>
            <a:xfrm flipH="1">
              <a:off x="2173514" y="2565400"/>
              <a:ext cx="1" cy="1995714"/>
            </a:xfrm>
            <a:prstGeom prst="line">
              <a:avLst/>
            </a:prstGeom>
            <a:ln w="57150">
              <a:solidFill>
                <a:srgbClr val="2A0C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群組 39"/>
          <p:cNvGrpSpPr/>
          <p:nvPr/>
        </p:nvGrpSpPr>
        <p:grpSpPr>
          <a:xfrm>
            <a:off x="1674584" y="413657"/>
            <a:ext cx="2061029" cy="4056743"/>
            <a:chOff x="1143000" y="504371"/>
            <a:chExt cx="2061029" cy="4056743"/>
          </a:xfrm>
        </p:grpSpPr>
        <p:sp>
          <p:nvSpPr>
            <p:cNvPr id="41" name="橢圓 40"/>
            <p:cNvSpPr/>
            <p:nvPr/>
          </p:nvSpPr>
          <p:spPr>
            <a:xfrm>
              <a:off x="1143000" y="504371"/>
              <a:ext cx="2061029" cy="2061029"/>
            </a:xfrm>
            <a:prstGeom prst="ellipse">
              <a:avLst/>
            </a:prstGeom>
            <a:solidFill>
              <a:srgbClr val="2A0C4E"/>
            </a:solidFill>
            <a:ln w="57150">
              <a:solidFill>
                <a:srgbClr val="2A0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Lato" panose="020F0502020204030203" pitchFamily="34" charset="0"/>
                </a:rPr>
                <a:t>RESEARCH</a:t>
              </a:r>
              <a:endParaRPr lang="en-US" sz="1600" b="1" dirty="0">
                <a:latin typeface="Lato" panose="020F0502020204030203" pitchFamily="34" charset="0"/>
              </a:endParaRPr>
            </a:p>
          </p:txBody>
        </p:sp>
        <p:cxnSp>
          <p:nvCxnSpPr>
            <p:cNvPr id="42" name="直線接點 41"/>
            <p:cNvCxnSpPr>
              <a:stCxn id="41" idx="4"/>
            </p:cNvCxnSpPr>
            <p:nvPr/>
          </p:nvCxnSpPr>
          <p:spPr>
            <a:xfrm flipH="1">
              <a:off x="2173514" y="2565400"/>
              <a:ext cx="1" cy="1995714"/>
            </a:xfrm>
            <a:prstGeom prst="line">
              <a:avLst/>
            </a:prstGeom>
            <a:ln w="57150">
              <a:solidFill>
                <a:srgbClr val="2A0C4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文字方塊 43"/>
          <p:cNvSpPr txBox="1"/>
          <p:nvPr/>
        </p:nvSpPr>
        <p:spPr>
          <a:xfrm>
            <a:off x="3099046" y="2743200"/>
            <a:ext cx="2427268" cy="369332"/>
          </a:xfrm>
          <a:prstGeom prst="rect">
            <a:avLst/>
          </a:prstGeom>
          <a:noFill/>
          <a:ln w="28575">
            <a:solidFill>
              <a:srgbClr val="2A0C4E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Background Research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3079743" y="3472543"/>
            <a:ext cx="2101857" cy="369332"/>
          </a:xfrm>
          <a:prstGeom prst="rect">
            <a:avLst/>
          </a:prstGeom>
          <a:noFill/>
          <a:ln w="28575">
            <a:solidFill>
              <a:srgbClr val="2A0C4E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User Interviews * 5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6845582" y="2754086"/>
            <a:ext cx="1151277" cy="369332"/>
          </a:xfrm>
          <a:prstGeom prst="rect">
            <a:avLst/>
          </a:prstGeom>
          <a:noFill/>
          <a:ln w="28575">
            <a:solidFill>
              <a:srgbClr val="2A0C4E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Personas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6845581" y="3472543"/>
            <a:ext cx="1534394" cy="369332"/>
          </a:xfrm>
          <a:prstGeom prst="rect">
            <a:avLst/>
          </a:prstGeom>
          <a:noFill/>
          <a:ln w="28575">
            <a:solidFill>
              <a:srgbClr val="2A0C4E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Design Goals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8761432" y="2754086"/>
            <a:ext cx="1444626" cy="369332"/>
          </a:xfrm>
          <a:prstGeom prst="rect">
            <a:avLst/>
          </a:prstGeom>
          <a:noFill/>
          <a:ln w="28575">
            <a:solidFill>
              <a:srgbClr val="2A0C4E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Wireframing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9448800" y="3464504"/>
            <a:ext cx="1821332" cy="369332"/>
          </a:xfrm>
          <a:prstGeom prst="rect">
            <a:avLst/>
          </a:prstGeom>
          <a:noFill/>
          <a:ln w="28575">
            <a:solidFill>
              <a:srgbClr val="2A0C4E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Usability testing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10989312" y="2754477"/>
            <a:ext cx="1050288" cy="369332"/>
          </a:xfrm>
          <a:prstGeom prst="rect">
            <a:avLst/>
          </a:prstGeom>
          <a:noFill/>
          <a:ln w="28575">
            <a:solidFill>
              <a:srgbClr val="2A0C4E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Revision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1734800" y="3472543"/>
            <a:ext cx="1821332" cy="369332"/>
          </a:xfrm>
          <a:prstGeom prst="rect">
            <a:avLst/>
          </a:prstGeom>
          <a:noFill/>
          <a:ln w="28575">
            <a:solidFill>
              <a:srgbClr val="2A0C4E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Usability testing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54" name="直線單箭頭接點 53"/>
          <p:cNvCxnSpPr/>
          <p:nvPr/>
        </p:nvCxnSpPr>
        <p:spPr>
          <a:xfrm>
            <a:off x="9778619" y="3153870"/>
            <a:ext cx="294874" cy="294696"/>
          </a:xfrm>
          <a:prstGeom prst="straightConnector1">
            <a:avLst/>
          </a:prstGeom>
          <a:ln w="28575">
            <a:solidFill>
              <a:srgbClr val="2A0C4E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>
            <a:off x="11942824" y="3145190"/>
            <a:ext cx="294874" cy="294696"/>
          </a:xfrm>
          <a:prstGeom prst="straightConnector1">
            <a:avLst/>
          </a:prstGeom>
          <a:ln w="28575">
            <a:solidFill>
              <a:srgbClr val="2A0C4E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flipV="1">
            <a:off x="10896600" y="3134304"/>
            <a:ext cx="294874" cy="294696"/>
          </a:xfrm>
          <a:prstGeom prst="straightConnector1">
            <a:avLst/>
          </a:prstGeom>
          <a:ln w="28575">
            <a:solidFill>
              <a:srgbClr val="2A0C4E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12878364" y="2795815"/>
            <a:ext cx="1050288" cy="369332"/>
          </a:xfrm>
          <a:prstGeom prst="rect">
            <a:avLst/>
          </a:prstGeom>
          <a:noFill/>
          <a:ln w="28575">
            <a:solidFill>
              <a:srgbClr val="2A0C4E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Revision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58" name="直線單箭頭接點 57"/>
          <p:cNvCxnSpPr/>
          <p:nvPr/>
        </p:nvCxnSpPr>
        <p:spPr>
          <a:xfrm flipV="1">
            <a:off x="12785652" y="3175642"/>
            <a:ext cx="294874" cy="294696"/>
          </a:xfrm>
          <a:prstGeom prst="straightConnector1">
            <a:avLst/>
          </a:prstGeom>
          <a:ln w="28575">
            <a:solidFill>
              <a:srgbClr val="2A0C4E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282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5687</TotalTime>
  <Words>558</Words>
  <Application>Microsoft Office PowerPoint</Application>
  <PresentationFormat>自訂</PresentationFormat>
  <Paragraphs>187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lenovo</dc:creator>
  <cp:lastModifiedBy>lenovo</cp:lastModifiedBy>
  <cp:revision>38</cp:revision>
  <dcterms:created xsi:type="dcterms:W3CDTF">2019-01-24T02:56:11Z</dcterms:created>
  <dcterms:modified xsi:type="dcterms:W3CDTF">2019-01-28T01:43:33Z</dcterms:modified>
</cp:coreProperties>
</file>