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6" r:id="rId10"/>
    <p:sldId id="268" r:id="rId11"/>
    <p:sldId id="267" r:id="rId12"/>
    <p:sldId id="270" r:id="rId13"/>
    <p:sldId id="269" r:id="rId14"/>
    <p:sldId id="276" r:id="rId15"/>
    <p:sldId id="272" r:id="rId16"/>
    <p:sldId id="273" r:id="rId17"/>
    <p:sldId id="274" r:id="rId18"/>
    <p:sldId id="275" r:id="rId19"/>
    <p:sldId id="277"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7" autoAdjust="0"/>
    <p:restoredTop sz="94699"/>
  </p:normalViewPr>
  <p:slideViewPr>
    <p:cSldViewPr snapToGrid="0">
      <p:cViewPr varScale="1">
        <p:scale>
          <a:sx n="47" d="100"/>
          <a:sy n="47" d="100"/>
        </p:scale>
        <p:origin x="48"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7644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56359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918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189806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3691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679863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2132918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46907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76644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69584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988A3F-C9E6-4BA3-A358-D1386E521577}"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79046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988A3F-C9E6-4BA3-A358-D1386E521577}" type="datetimeFigureOut">
              <a:rPr lang="en-IN" smtClean="0"/>
              <a:t>30-10-2024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66296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988A3F-C9E6-4BA3-A358-D1386E521577}" type="datetimeFigureOut">
              <a:rPr lang="en-IN" smtClean="0"/>
              <a:t>30-10-2024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241597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88A3F-C9E6-4BA3-A358-D1386E521577}" type="datetimeFigureOut">
              <a:rPr lang="en-IN" smtClean="0"/>
              <a:t>30-10-2024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84393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988A3F-C9E6-4BA3-A358-D1386E521577}"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96280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988A3F-C9E6-4BA3-A358-D1386E521577}"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368609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988A3F-C9E6-4BA3-A358-D1386E521577}" type="datetimeFigureOut">
              <a:rPr lang="en-IN" smtClean="0"/>
              <a:t>30-10-2024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20BA56-97F6-4C9F-8334-4E988CDD45F5}" type="slidenum">
              <a:rPr lang="en-IN" smtClean="0"/>
              <a:t>‹#›</a:t>
            </a:fld>
            <a:endParaRPr lang="en-IN"/>
          </a:p>
        </p:txBody>
      </p:sp>
    </p:spTree>
    <p:extLst>
      <p:ext uri="{BB962C8B-B14F-4D97-AF65-F5344CB8AC3E}">
        <p14:creationId xmlns:p14="http://schemas.microsoft.com/office/powerpoint/2010/main" val="215477539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7159-02C8-AD00-993E-5128B4EB1FE0}"/>
              </a:ext>
            </a:extLst>
          </p:cNvPr>
          <p:cNvSpPr>
            <a:spLocks noGrp="1"/>
          </p:cNvSpPr>
          <p:nvPr>
            <p:ph type="ctrTitle"/>
          </p:nvPr>
        </p:nvSpPr>
        <p:spPr/>
        <p:txBody>
          <a:bodyPr/>
          <a:lstStyle/>
          <a:p>
            <a:r>
              <a:rPr lang="en-IN" dirty="0"/>
              <a:t>Principles of Physical</a:t>
            </a:r>
            <a:br>
              <a:rPr lang="en-IN" dirty="0"/>
            </a:br>
            <a:r>
              <a:rPr lang="en-IN" dirty="0"/>
              <a:t>Modelling</a:t>
            </a:r>
          </a:p>
        </p:txBody>
      </p:sp>
      <p:sp>
        <p:nvSpPr>
          <p:cNvPr id="3" name="Subtitle 2">
            <a:extLst>
              <a:ext uri="{FF2B5EF4-FFF2-40B4-BE49-F238E27FC236}">
                <a16:creationId xmlns:a16="http://schemas.microsoft.com/office/drawing/2014/main" id="{BCDC101A-DCE4-7D1A-C3D1-7722E8815146}"/>
              </a:ext>
            </a:extLst>
          </p:cNvPr>
          <p:cNvSpPr>
            <a:spLocks noGrp="1"/>
          </p:cNvSpPr>
          <p:nvPr>
            <p:ph type="subTitle" idx="1"/>
          </p:nvPr>
        </p:nvSpPr>
        <p:spPr/>
        <p:txBody>
          <a:bodyPr/>
          <a:lstStyle/>
          <a:p>
            <a:r>
              <a:rPr lang="en-IN" b="1" dirty="0"/>
              <a:t>Modelling the motion of a 2D eccentric disk using lagrangian</a:t>
            </a:r>
            <a:r>
              <a:rPr lang="en-IN" dirty="0"/>
              <a:t>-</a:t>
            </a:r>
            <a:br>
              <a:rPr lang="en-IN" dirty="0"/>
            </a:br>
            <a:r>
              <a:rPr lang="en-IN" dirty="0"/>
              <a:t>Phoebe Malone, Joseph Mace, Oliver Martin, Tanish Madhok</a:t>
            </a:r>
          </a:p>
        </p:txBody>
      </p:sp>
    </p:spTree>
    <p:extLst>
      <p:ext uri="{BB962C8B-B14F-4D97-AF65-F5344CB8AC3E}">
        <p14:creationId xmlns:p14="http://schemas.microsoft.com/office/powerpoint/2010/main" val="217733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FD721-95F1-21CD-1C88-A3ACB7B8D9CC}"/>
              </a:ext>
            </a:extLst>
          </p:cNvPr>
          <p:cNvSpPr>
            <a:spLocks noGrp="1"/>
          </p:cNvSpPr>
          <p:nvPr>
            <p:ph type="title"/>
          </p:nvPr>
        </p:nvSpPr>
        <p:spPr>
          <a:xfrm>
            <a:off x="0" y="0"/>
            <a:ext cx="3640666" cy="680720"/>
          </a:xfrm>
        </p:spPr>
        <p:txBody>
          <a:bodyPr/>
          <a:lstStyle/>
          <a:p>
            <a:r>
              <a:rPr lang="en-IN" dirty="0"/>
              <a:t>Method</a:t>
            </a:r>
          </a:p>
        </p:txBody>
      </p:sp>
      <p:sp>
        <p:nvSpPr>
          <p:cNvPr id="4" name="TextBox 3">
            <a:extLst>
              <a:ext uri="{FF2B5EF4-FFF2-40B4-BE49-F238E27FC236}">
                <a16:creationId xmlns:a16="http://schemas.microsoft.com/office/drawing/2014/main" id="{907EBB8F-8B63-43F1-8145-D60C6146BB2A}"/>
              </a:ext>
            </a:extLst>
          </p:cNvPr>
          <p:cNvSpPr txBox="1"/>
          <p:nvPr/>
        </p:nvSpPr>
        <p:spPr>
          <a:xfrm>
            <a:off x="0" y="680720"/>
            <a:ext cx="4541520" cy="461665"/>
          </a:xfrm>
          <a:prstGeom prst="rect">
            <a:avLst/>
          </a:prstGeom>
          <a:noFill/>
        </p:spPr>
        <p:txBody>
          <a:bodyPr wrap="square" rtlCol="0">
            <a:spAutoFit/>
          </a:bodyPr>
          <a:lstStyle/>
          <a:p>
            <a:r>
              <a:rPr lang="en-IN" sz="2400" b="1" dirty="0"/>
              <a:t>Incorporating energy loss</a:t>
            </a:r>
          </a:p>
        </p:txBody>
      </p:sp>
      <p:sp>
        <p:nvSpPr>
          <p:cNvPr id="5" name="TextBox 4">
            <a:extLst>
              <a:ext uri="{FF2B5EF4-FFF2-40B4-BE49-F238E27FC236}">
                <a16:creationId xmlns:a16="http://schemas.microsoft.com/office/drawing/2014/main" id="{2DB6E75E-AE1F-78F3-16E8-EB93EF5F94A7}"/>
              </a:ext>
            </a:extLst>
          </p:cNvPr>
          <p:cNvSpPr txBox="1"/>
          <p:nvPr/>
        </p:nvSpPr>
        <p:spPr>
          <a:xfrm>
            <a:off x="335280" y="1838961"/>
            <a:ext cx="10027920" cy="923330"/>
          </a:xfrm>
          <a:prstGeom prst="rect">
            <a:avLst/>
          </a:prstGeom>
          <a:noFill/>
        </p:spPr>
        <p:txBody>
          <a:bodyPr wrap="square" rtlCol="0">
            <a:spAutoFit/>
          </a:bodyPr>
          <a:lstStyle/>
          <a:p>
            <a:r>
              <a:rPr lang="en-US" dirty="0"/>
              <a:t>This is achieved by including a dampening term in the Euler-Lagrange equation, acting as constant loss as the disk turns. This term is based on the current velocity at which the disk is turning, therefore, higher speed leads to more energy loss.</a:t>
            </a:r>
            <a:endParaRPr lang="en-IN" dirty="0"/>
          </a:p>
        </p:txBody>
      </p:sp>
      <p:pic>
        <p:nvPicPr>
          <p:cNvPr id="7" name="Picture 6">
            <a:extLst>
              <a:ext uri="{FF2B5EF4-FFF2-40B4-BE49-F238E27FC236}">
                <a16:creationId xmlns:a16="http://schemas.microsoft.com/office/drawing/2014/main" id="{226FDD77-A41E-E2B7-682B-5149E34DC97A}"/>
              </a:ext>
            </a:extLst>
          </p:cNvPr>
          <p:cNvPicPr>
            <a:picLocks noChangeAspect="1"/>
          </p:cNvPicPr>
          <p:nvPr/>
        </p:nvPicPr>
        <p:blipFill>
          <a:blip r:embed="rId2"/>
          <a:stretch>
            <a:fillRect/>
          </a:stretch>
        </p:blipFill>
        <p:spPr>
          <a:xfrm>
            <a:off x="4466998" y="3718820"/>
            <a:ext cx="1629002" cy="685896"/>
          </a:xfrm>
          <a:prstGeom prst="rect">
            <a:avLst/>
          </a:prstGeom>
        </p:spPr>
      </p:pic>
      <p:sp>
        <p:nvSpPr>
          <p:cNvPr id="8" name="TextBox 7">
            <a:extLst>
              <a:ext uri="{FF2B5EF4-FFF2-40B4-BE49-F238E27FC236}">
                <a16:creationId xmlns:a16="http://schemas.microsoft.com/office/drawing/2014/main" id="{97F62ADF-58D3-FADC-778A-0E1779177731}"/>
              </a:ext>
            </a:extLst>
          </p:cNvPr>
          <p:cNvSpPr txBox="1"/>
          <p:nvPr/>
        </p:nvSpPr>
        <p:spPr>
          <a:xfrm>
            <a:off x="370840" y="4815247"/>
            <a:ext cx="4978400" cy="369332"/>
          </a:xfrm>
          <a:prstGeom prst="rect">
            <a:avLst/>
          </a:prstGeom>
          <a:noFill/>
        </p:spPr>
        <p:txBody>
          <a:bodyPr wrap="square" rtlCol="0">
            <a:spAutoFit/>
          </a:bodyPr>
          <a:lstStyle/>
          <a:p>
            <a:r>
              <a:rPr lang="en-IN" dirty="0"/>
              <a:t>Where b is the dampening coefficient </a:t>
            </a:r>
          </a:p>
        </p:txBody>
      </p:sp>
    </p:spTree>
    <p:extLst>
      <p:ext uri="{BB962C8B-B14F-4D97-AF65-F5344CB8AC3E}">
        <p14:creationId xmlns:p14="http://schemas.microsoft.com/office/powerpoint/2010/main" val="179070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C80A-89FB-65DA-4FCE-DE042232A810}"/>
              </a:ext>
            </a:extLst>
          </p:cNvPr>
          <p:cNvSpPr>
            <a:spLocks noGrp="1"/>
          </p:cNvSpPr>
          <p:nvPr>
            <p:ph type="title"/>
          </p:nvPr>
        </p:nvSpPr>
        <p:spPr>
          <a:xfrm>
            <a:off x="0" y="0"/>
            <a:ext cx="2563706" cy="599440"/>
          </a:xfrm>
        </p:spPr>
        <p:txBody>
          <a:bodyPr>
            <a:normAutofit fontScale="90000"/>
          </a:bodyPr>
          <a:lstStyle/>
          <a:p>
            <a:r>
              <a:rPr lang="en-IN" dirty="0"/>
              <a:t>Method</a:t>
            </a:r>
          </a:p>
        </p:txBody>
      </p:sp>
      <p:sp>
        <p:nvSpPr>
          <p:cNvPr id="3" name="Content Placeholder 2">
            <a:extLst>
              <a:ext uri="{FF2B5EF4-FFF2-40B4-BE49-F238E27FC236}">
                <a16:creationId xmlns:a16="http://schemas.microsoft.com/office/drawing/2014/main" id="{C92308AC-C2A3-9B10-9323-70687312FA05}"/>
              </a:ext>
            </a:extLst>
          </p:cNvPr>
          <p:cNvSpPr>
            <a:spLocks noGrp="1"/>
          </p:cNvSpPr>
          <p:nvPr>
            <p:ph idx="1"/>
          </p:nvPr>
        </p:nvSpPr>
        <p:spPr>
          <a:xfrm>
            <a:off x="0" y="599440"/>
            <a:ext cx="8596668" cy="599441"/>
          </a:xfrm>
        </p:spPr>
        <p:txBody>
          <a:bodyPr/>
          <a:lstStyle/>
          <a:p>
            <a:pPr marL="0" indent="0">
              <a:buNone/>
            </a:pPr>
            <a:r>
              <a:rPr lang="en-IN" sz="2400" b="1" dirty="0"/>
              <a:t>Euler Lagrange Equation (figure)</a:t>
            </a:r>
            <a:r>
              <a:rPr lang="en-IN" dirty="0"/>
              <a:t> </a:t>
            </a:r>
          </a:p>
        </p:txBody>
      </p:sp>
      <p:pic>
        <p:nvPicPr>
          <p:cNvPr id="6" name="Picture 5">
            <a:extLst>
              <a:ext uri="{FF2B5EF4-FFF2-40B4-BE49-F238E27FC236}">
                <a16:creationId xmlns:a16="http://schemas.microsoft.com/office/drawing/2014/main" id="{BFD295D9-B3AB-53EE-B8A8-A218387AF476}"/>
              </a:ext>
            </a:extLst>
          </p:cNvPr>
          <p:cNvPicPr>
            <a:picLocks noChangeAspect="1"/>
          </p:cNvPicPr>
          <p:nvPr/>
        </p:nvPicPr>
        <p:blipFill>
          <a:blip r:embed="rId2"/>
          <a:stretch>
            <a:fillRect/>
          </a:stretch>
        </p:blipFill>
        <p:spPr>
          <a:xfrm>
            <a:off x="0" y="1105252"/>
            <a:ext cx="5775968" cy="5752748"/>
          </a:xfrm>
          <a:prstGeom prst="rect">
            <a:avLst/>
          </a:prstGeom>
        </p:spPr>
      </p:pic>
      <p:sp>
        <p:nvSpPr>
          <p:cNvPr id="7" name="TextBox 6">
            <a:extLst>
              <a:ext uri="{FF2B5EF4-FFF2-40B4-BE49-F238E27FC236}">
                <a16:creationId xmlns:a16="http://schemas.microsoft.com/office/drawing/2014/main" id="{C0B809BA-22F6-BB9E-D88E-5C023B3A78E1}"/>
              </a:ext>
            </a:extLst>
          </p:cNvPr>
          <p:cNvSpPr txBox="1"/>
          <p:nvPr/>
        </p:nvSpPr>
        <p:spPr>
          <a:xfrm>
            <a:off x="5892800" y="1290320"/>
            <a:ext cx="3342640" cy="2308324"/>
          </a:xfrm>
          <a:prstGeom prst="rect">
            <a:avLst/>
          </a:prstGeom>
          <a:noFill/>
        </p:spPr>
        <p:txBody>
          <a:bodyPr wrap="square" rtlCol="0">
            <a:spAutoFit/>
          </a:bodyPr>
          <a:lstStyle/>
          <a:p>
            <a:r>
              <a:rPr lang="en-US" dirty="0"/>
              <a:t>Figure 2: Results from solving eq23 and plotting the angular velocity, y position and angular displacement over time when R = 1; c = 0.2; g = 9.81; m = 1; mw = 0.1; </a:t>
            </a:r>
            <a:r>
              <a:rPr lang="en-US" dirty="0" err="1"/>
              <a:t>Rw</a:t>
            </a:r>
            <a:r>
              <a:rPr lang="en-US" dirty="0"/>
              <a:t> = 0.1; d = 0.3 and initial angular velocity is set to -1</a:t>
            </a:r>
            <a:endParaRPr lang="en-IN" dirty="0"/>
          </a:p>
        </p:txBody>
      </p:sp>
    </p:spTree>
    <p:extLst>
      <p:ext uri="{BB962C8B-B14F-4D97-AF65-F5344CB8AC3E}">
        <p14:creationId xmlns:p14="http://schemas.microsoft.com/office/powerpoint/2010/main" val="336014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7970-9FDD-D1C2-B9A7-C145F9296F53}"/>
              </a:ext>
            </a:extLst>
          </p:cNvPr>
          <p:cNvSpPr>
            <a:spLocks noGrp="1"/>
          </p:cNvSpPr>
          <p:nvPr>
            <p:ph type="title"/>
          </p:nvPr>
        </p:nvSpPr>
        <p:spPr>
          <a:xfrm>
            <a:off x="0" y="34318"/>
            <a:ext cx="8596668" cy="782320"/>
          </a:xfrm>
        </p:spPr>
        <p:txBody>
          <a:bodyPr/>
          <a:lstStyle/>
          <a:p>
            <a:r>
              <a:rPr lang="en-IN" dirty="0"/>
              <a:t>Method</a:t>
            </a:r>
          </a:p>
        </p:txBody>
      </p:sp>
      <p:sp>
        <p:nvSpPr>
          <p:cNvPr id="3" name="Content Placeholder 2">
            <a:extLst>
              <a:ext uri="{FF2B5EF4-FFF2-40B4-BE49-F238E27FC236}">
                <a16:creationId xmlns:a16="http://schemas.microsoft.com/office/drawing/2014/main" id="{0FFDBE57-9E0B-26A7-0681-B21C2274A35C}"/>
              </a:ext>
            </a:extLst>
          </p:cNvPr>
          <p:cNvSpPr>
            <a:spLocks noGrp="1"/>
          </p:cNvSpPr>
          <p:nvPr>
            <p:ph idx="1"/>
          </p:nvPr>
        </p:nvSpPr>
        <p:spPr>
          <a:xfrm>
            <a:off x="0" y="555812"/>
            <a:ext cx="8596668" cy="521651"/>
          </a:xfrm>
        </p:spPr>
        <p:txBody>
          <a:bodyPr>
            <a:normAutofit/>
          </a:bodyPr>
          <a:lstStyle/>
          <a:p>
            <a:pPr marL="0" indent="0">
              <a:buNone/>
            </a:pPr>
            <a:r>
              <a:rPr lang="en-IN" sz="2400" b="1" dirty="0"/>
              <a:t>Euler Lagrange Equation</a:t>
            </a:r>
          </a:p>
        </p:txBody>
      </p:sp>
      <p:sp>
        <p:nvSpPr>
          <p:cNvPr id="6" name="TextBox 5">
            <a:extLst>
              <a:ext uri="{FF2B5EF4-FFF2-40B4-BE49-F238E27FC236}">
                <a16:creationId xmlns:a16="http://schemas.microsoft.com/office/drawing/2014/main" id="{CFE38077-A9A0-387D-D041-A88C2DEA940E}"/>
              </a:ext>
            </a:extLst>
          </p:cNvPr>
          <p:cNvSpPr txBox="1"/>
          <p:nvPr/>
        </p:nvSpPr>
        <p:spPr>
          <a:xfrm>
            <a:off x="6334389" y="3829465"/>
            <a:ext cx="2886748" cy="1200329"/>
          </a:xfrm>
          <a:prstGeom prst="rect">
            <a:avLst/>
          </a:prstGeom>
          <a:noFill/>
        </p:spPr>
        <p:txBody>
          <a:bodyPr wrap="square" rtlCol="0">
            <a:spAutoFit/>
          </a:bodyPr>
          <a:lstStyle/>
          <a:p>
            <a:r>
              <a:rPr lang="en-US" dirty="0"/>
              <a:t>Figure 3 : Using the same variables as in Figure 2 with the dampening coefficient b set to 0.04</a:t>
            </a:r>
            <a:endParaRPr lang="en-IN" dirty="0"/>
          </a:p>
        </p:txBody>
      </p:sp>
      <p:pic>
        <p:nvPicPr>
          <p:cNvPr id="4" name="Picture 3">
            <a:extLst>
              <a:ext uri="{FF2B5EF4-FFF2-40B4-BE49-F238E27FC236}">
                <a16:creationId xmlns:a16="http://schemas.microsoft.com/office/drawing/2014/main" id="{2ED2A052-4C50-3FE0-A5FF-AF7F5FE2BA17}"/>
              </a:ext>
            </a:extLst>
          </p:cNvPr>
          <p:cNvPicPr>
            <a:picLocks noChangeAspect="1"/>
          </p:cNvPicPr>
          <p:nvPr/>
        </p:nvPicPr>
        <p:blipFill>
          <a:blip r:embed="rId2"/>
          <a:stretch>
            <a:fillRect/>
          </a:stretch>
        </p:blipFill>
        <p:spPr>
          <a:xfrm>
            <a:off x="408566" y="2419547"/>
            <a:ext cx="5792008" cy="4020166"/>
          </a:xfrm>
          <a:prstGeom prst="rect">
            <a:avLst/>
          </a:prstGeom>
        </p:spPr>
      </p:pic>
      <p:sp>
        <p:nvSpPr>
          <p:cNvPr id="8" name="TextBox 7">
            <a:extLst>
              <a:ext uri="{FF2B5EF4-FFF2-40B4-BE49-F238E27FC236}">
                <a16:creationId xmlns:a16="http://schemas.microsoft.com/office/drawing/2014/main" id="{2C641988-23D4-98AA-90DD-471BD64958BB}"/>
              </a:ext>
            </a:extLst>
          </p:cNvPr>
          <p:cNvSpPr txBox="1"/>
          <p:nvPr/>
        </p:nvSpPr>
        <p:spPr>
          <a:xfrm>
            <a:off x="-29172" y="1434305"/>
            <a:ext cx="10139680" cy="646331"/>
          </a:xfrm>
          <a:prstGeom prst="rect">
            <a:avLst/>
          </a:prstGeom>
          <a:noFill/>
        </p:spPr>
        <p:txBody>
          <a:bodyPr wrap="square" rtlCol="0">
            <a:spAutoFit/>
          </a:bodyPr>
          <a:lstStyle/>
          <a:p>
            <a:r>
              <a:rPr lang="en-US" dirty="0"/>
              <a:t>Including this damping term in the model the results in this figure. The disk makes one full turn, then reverses direction every 12 seconds, swinging like a pendulum and gradually losing energy. </a:t>
            </a:r>
            <a:endParaRPr lang="en-IN" dirty="0"/>
          </a:p>
        </p:txBody>
      </p:sp>
    </p:spTree>
    <p:extLst>
      <p:ext uri="{BB962C8B-B14F-4D97-AF65-F5344CB8AC3E}">
        <p14:creationId xmlns:p14="http://schemas.microsoft.com/office/powerpoint/2010/main" val="159893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0655-5900-E836-BDB3-E6A57392AE8D}"/>
              </a:ext>
            </a:extLst>
          </p:cNvPr>
          <p:cNvSpPr>
            <a:spLocks noGrp="1"/>
          </p:cNvSpPr>
          <p:nvPr>
            <p:ph type="title"/>
          </p:nvPr>
        </p:nvSpPr>
        <p:spPr>
          <a:xfrm>
            <a:off x="0" y="0"/>
            <a:ext cx="8596668" cy="670560"/>
          </a:xfrm>
        </p:spPr>
        <p:txBody>
          <a:bodyPr/>
          <a:lstStyle/>
          <a:p>
            <a:r>
              <a:rPr lang="en-IN" dirty="0"/>
              <a:t>Method</a:t>
            </a:r>
          </a:p>
        </p:txBody>
      </p:sp>
      <p:sp>
        <p:nvSpPr>
          <p:cNvPr id="4" name="TextBox 3">
            <a:extLst>
              <a:ext uri="{FF2B5EF4-FFF2-40B4-BE49-F238E27FC236}">
                <a16:creationId xmlns:a16="http://schemas.microsoft.com/office/drawing/2014/main" id="{601D18A4-C6B3-CF98-50BC-FE4ED81BB763}"/>
              </a:ext>
            </a:extLst>
          </p:cNvPr>
          <p:cNvSpPr txBox="1"/>
          <p:nvPr/>
        </p:nvSpPr>
        <p:spPr>
          <a:xfrm>
            <a:off x="71120" y="635201"/>
            <a:ext cx="4094480" cy="461665"/>
          </a:xfrm>
          <a:prstGeom prst="rect">
            <a:avLst/>
          </a:prstGeom>
          <a:noFill/>
        </p:spPr>
        <p:txBody>
          <a:bodyPr wrap="square" rtlCol="0">
            <a:spAutoFit/>
          </a:bodyPr>
          <a:lstStyle/>
          <a:p>
            <a:r>
              <a:rPr lang="en-IN" sz="2400" b="1" dirty="0"/>
              <a:t>Analysing results</a:t>
            </a:r>
          </a:p>
        </p:txBody>
      </p:sp>
      <p:sp>
        <p:nvSpPr>
          <p:cNvPr id="8" name="TextBox 7">
            <a:extLst>
              <a:ext uri="{FF2B5EF4-FFF2-40B4-BE49-F238E27FC236}">
                <a16:creationId xmlns:a16="http://schemas.microsoft.com/office/drawing/2014/main" id="{74225A0C-18F2-C34D-BDE0-C61A49ACCC09}"/>
              </a:ext>
            </a:extLst>
          </p:cNvPr>
          <p:cNvSpPr txBox="1"/>
          <p:nvPr/>
        </p:nvSpPr>
        <p:spPr>
          <a:xfrm>
            <a:off x="5569383" y="1414715"/>
            <a:ext cx="3728720" cy="1477328"/>
          </a:xfrm>
          <a:prstGeom prst="rect">
            <a:avLst/>
          </a:prstGeom>
          <a:noFill/>
        </p:spPr>
        <p:txBody>
          <a:bodyPr wrap="square" rtlCol="0">
            <a:spAutoFit/>
          </a:bodyPr>
          <a:lstStyle/>
          <a:p>
            <a:r>
              <a:rPr lang="en-US" dirty="0"/>
              <a:t>Figure 4: Results from adjusting the position of the center of mass by increasing the added weight, where R = 1; c = 0.8; g = 9.81; m = 1; MW = 1; </a:t>
            </a:r>
            <a:r>
              <a:rPr lang="en-US" dirty="0" err="1"/>
              <a:t>Rw</a:t>
            </a:r>
            <a:r>
              <a:rPr lang="en-US" dirty="0"/>
              <a:t> = 0.1; d = 0.1;</a:t>
            </a:r>
            <a:endParaRPr lang="en-IN" dirty="0"/>
          </a:p>
        </p:txBody>
      </p:sp>
      <p:pic>
        <p:nvPicPr>
          <p:cNvPr id="11" name="Picture 10">
            <a:extLst>
              <a:ext uri="{FF2B5EF4-FFF2-40B4-BE49-F238E27FC236}">
                <a16:creationId xmlns:a16="http://schemas.microsoft.com/office/drawing/2014/main" id="{190DB798-8666-B3C7-9050-082C245493A1}"/>
              </a:ext>
            </a:extLst>
          </p:cNvPr>
          <p:cNvPicPr>
            <a:picLocks noChangeAspect="1"/>
          </p:cNvPicPr>
          <p:nvPr/>
        </p:nvPicPr>
        <p:blipFill>
          <a:blip r:embed="rId2"/>
          <a:stretch>
            <a:fillRect/>
          </a:stretch>
        </p:blipFill>
        <p:spPr>
          <a:xfrm>
            <a:off x="289039" y="1999433"/>
            <a:ext cx="5209715" cy="4223366"/>
          </a:xfrm>
          <a:prstGeom prst="rect">
            <a:avLst/>
          </a:prstGeom>
        </p:spPr>
      </p:pic>
      <p:sp>
        <p:nvSpPr>
          <p:cNvPr id="3" name="TextBox 2">
            <a:extLst>
              <a:ext uri="{FF2B5EF4-FFF2-40B4-BE49-F238E27FC236}">
                <a16:creationId xmlns:a16="http://schemas.microsoft.com/office/drawing/2014/main" id="{EA7E0408-26B4-3536-F1FB-CB932F77BBA8}"/>
              </a:ext>
            </a:extLst>
          </p:cNvPr>
          <p:cNvSpPr txBox="1"/>
          <p:nvPr/>
        </p:nvSpPr>
        <p:spPr>
          <a:xfrm>
            <a:off x="5676063" y="3183421"/>
            <a:ext cx="3515360" cy="2862322"/>
          </a:xfrm>
          <a:prstGeom prst="rect">
            <a:avLst/>
          </a:prstGeom>
          <a:noFill/>
        </p:spPr>
        <p:txBody>
          <a:bodyPr wrap="square" rtlCol="0">
            <a:spAutoFit/>
          </a:bodyPr>
          <a:lstStyle/>
          <a:p>
            <a:r>
              <a:rPr lang="en-US" dirty="0"/>
              <a:t>The mass being too heavy means there isn’t enough momentum to push the disk over the sticking point. To test whether this theory is true, the initial angular velocity created by pushing the disk can be increased to see if the momentum carries the center of mass over.</a:t>
            </a:r>
            <a:endParaRPr lang="en-IN" dirty="0"/>
          </a:p>
        </p:txBody>
      </p:sp>
    </p:spTree>
    <p:extLst>
      <p:ext uri="{BB962C8B-B14F-4D97-AF65-F5344CB8AC3E}">
        <p14:creationId xmlns:p14="http://schemas.microsoft.com/office/powerpoint/2010/main" val="131857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E264-F5A2-486F-3FC0-AD211BC7632E}"/>
              </a:ext>
            </a:extLst>
          </p:cNvPr>
          <p:cNvSpPr>
            <a:spLocks noGrp="1"/>
          </p:cNvSpPr>
          <p:nvPr>
            <p:ph type="title"/>
          </p:nvPr>
        </p:nvSpPr>
        <p:spPr>
          <a:xfrm>
            <a:off x="0" y="0"/>
            <a:ext cx="7613226" cy="822960"/>
          </a:xfrm>
        </p:spPr>
        <p:txBody>
          <a:bodyPr/>
          <a:lstStyle/>
          <a:p>
            <a:r>
              <a:rPr lang="en-US" dirty="0"/>
              <a:t>Method</a:t>
            </a:r>
            <a:endParaRPr lang="en-IN" dirty="0"/>
          </a:p>
        </p:txBody>
      </p:sp>
      <p:sp>
        <p:nvSpPr>
          <p:cNvPr id="3" name="Content Placeholder 2">
            <a:extLst>
              <a:ext uri="{FF2B5EF4-FFF2-40B4-BE49-F238E27FC236}">
                <a16:creationId xmlns:a16="http://schemas.microsoft.com/office/drawing/2014/main" id="{A67C1019-74BA-6EB8-A1B4-F57F371F3507}"/>
              </a:ext>
            </a:extLst>
          </p:cNvPr>
          <p:cNvSpPr>
            <a:spLocks noGrp="1"/>
          </p:cNvSpPr>
          <p:nvPr>
            <p:ph idx="1"/>
          </p:nvPr>
        </p:nvSpPr>
        <p:spPr>
          <a:xfrm>
            <a:off x="0" y="612934"/>
            <a:ext cx="3295226" cy="420051"/>
          </a:xfrm>
        </p:spPr>
        <p:txBody>
          <a:bodyPr>
            <a:noAutofit/>
          </a:bodyPr>
          <a:lstStyle/>
          <a:p>
            <a:pPr marL="0" indent="0">
              <a:buNone/>
            </a:pPr>
            <a:r>
              <a:rPr lang="en-US" sz="2400" b="1" dirty="0"/>
              <a:t>Analyzing results</a:t>
            </a:r>
            <a:endParaRPr lang="en-IN" sz="2400" b="1" dirty="0"/>
          </a:p>
        </p:txBody>
      </p:sp>
      <p:sp>
        <p:nvSpPr>
          <p:cNvPr id="5" name="TextBox 4">
            <a:extLst>
              <a:ext uri="{FF2B5EF4-FFF2-40B4-BE49-F238E27FC236}">
                <a16:creationId xmlns:a16="http://schemas.microsoft.com/office/drawing/2014/main" id="{1F2AE658-59C0-F1E2-8D86-367B43203407}"/>
              </a:ext>
            </a:extLst>
          </p:cNvPr>
          <p:cNvSpPr txBox="1"/>
          <p:nvPr/>
        </p:nvSpPr>
        <p:spPr>
          <a:xfrm>
            <a:off x="5454226" y="1951672"/>
            <a:ext cx="4318000" cy="1477328"/>
          </a:xfrm>
          <a:prstGeom prst="rect">
            <a:avLst/>
          </a:prstGeom>
          <a:noFill/>
        </p:spPr>
        <p:txBody>
          <a:bodyPr wrap="square" rtlCol="0">
            <a:spAutoFit/>
          </a:bodyPr>
          <a:lstStyle/>
          <a:p>
            <a:r>
              <a:rPr lang="en-US" dirty="0"/>
              <a:t>To test if this is the case, we increased the initial angular velocity, the disc completes multiple full rotations before resuming its oscillating motion, aligning with expected mechanical principles.</a:t>
            </a:r>
            <a:endParaRPr lang="en-IN" dirty="0"/>
          </a:p>
        </p:txBody>
      </p:sp>
      <p:pic>
        <p:nvPicPr>
          <p:cNvPr id="7" name="Picture 6">
            <a:extLst>
              <a:ext uri="{FF2B5EF4-FFF2-40B4-BE49-F238E27FC236}">
                <a16:creationId xmlns:a16="http://schemas.microsoft.com/office/drawing/2014/main" id="{018E4C5D-24E6-20EC-687E-14923A1C85BA}"/>
              </a:ext>
            </a:extLst>
          </p:cNvPr>
          <p:cNvPicPr>
            <a:picLocks noChangeAspect="1"/>
          </p:cNvPicPr>
          <p:nvPr/>
        </p:nvPicPr>
        <p:blipFill>
          <a:blip r:embed="rId2"/>
          <a:stretch>
            <a:fillRect/>
          </a:stretch>
        </p:blipFill>
        <p:spPr>
          <a:xfrm>
            <a:off x="88054" y="1121091"/>
            <a:ext cx="5334744" cy="4267796"/>
          </a:xfrm>
          <a:prstGeom prst="rect">
            <a:avLst/>
          </a:prstGeom>
        </p:spPr>
      </p:pic>
      <p:sp>
        <p:nvSpPr>
          <p:cNvPr id="8" name="TextBox 7">
            <a:extLst>
              <a:ext uri="{FF2B5EF4-FFF2-40B4-BE49-F238E27FC236}">
                <a16:creationId xmlns:a16="http://schemas.microsoft.com/office/drawing/2014/main" id="{79AB37F9-A0F0-6B30-8B45-6839AAEE837E}"/>
              </a:ext>
            </a:extLst>
          </p:cNvPr>
          <p:cNvSpPr txBox="1"/>
          <p:nvPr/>
        </p:nvSpPr>
        <p:spPr>
          <a:xfrm>
            <a:off x="5569911" y="4188558"/>
            <a:ext cx="3891280" cy="1200329"/>
          </a:xfrm>
          <a:prstGeom prst="rect">
            <a:avLst/>
          </a:prstGeom>
          <a:noFill/>
        </p:spPr>
        <p:txBody>
          <a:bodyPr wrap="square" rtlCol="0">
            <a:spAutoFit/>
          </a:bodyPr>
          <a:lstStyle/>
          <a:p>
            <a:r>
              <a:rPr lang="en-US" dirty="0"/>
              <a:t>Figure 5: Same variables from figure 3, however the initial angular velocity has been increased from -1 to -3.</a:t>
            </a:r>
            <a:endParaRPr lang="en-IN" dirty="0"/>
          </a:p>
        </p:txBody>
      </p:sp>
    </p:spTree>
    <p:extLst>
      <p:ext uri="{BB962C8B-B14F-4D97-AF65-F5344CB8AC3E}">
        <p14:creationId xmlns:p14="http://schemas.microsoft.com/office/powerpoint/2010/main" val="164469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FC67-35CC-95F8-8F57-F4A73BF5EC8A}"/>
              </a:ext>
            </a:extLst>
          </p:cNvPr>
          <p:cNvSpPr>
            <a:spLocks noGrp="1"/>
          </p:cNvSpPr>
          <p:nvPr>
            <p:ph type="title"/>
          </p:nvPr>
        </p:nvSpPr>
        <p:spPr>
          <a:xfrm>
            <a:off x="0" y="0"/>
            <a:ext cx="8596668" cy="1320800"/>
          </a:xfrm>
        </p:spPr>
        <p:txBody>
          <a:bodyPr/>
          <a:lstStyle/>
          <a:p>
            <a:r>
              <a:rPr lang="en-IN" dirty="0"/>
              <a:t>Taking Readings</a:t>
            </a:r>
            <a:br>
              <a:rPr lang="en-IN" dirty="0"/>
            </a:br>
            <a:endParaRPr lang="en-IN" dirty="0"/>
          </a:p>
        </p:txBody>
      </p:sp>
      <p:sp>
        <p:nvSpPr>
          <p:cNvPr id="3" name="Content Placeholder 2">
            <a:extLst>
              <a:ext uri="{FF2B5EF4-FFF2-40B4-BE49-F238E27FC236}">
                <a16:creationId xmlns:a16="http://schemas.microsoft.com/office/drawing/2014/main" id="{5E487A54-A8A6-A2BB-FC0D-DFFBD52991ED}"/>
              </a:ext>
            </a:extLst>
          </p:cNvPr>
          <p:cNvSpPr>
            <a:spLocks noGrp="1"/>
          </p:cNvSpPr>
          <p:nvPr>
            <p:ph idx="1"/>
          </p:nvPr>
        </p:nvSpPr>
        <p:spPr>
          <a:xfrm>
            <a:off x="108374" y="660400"/>
            <a:ext cx="2838026" cy="460691"/>
          </a:xfrm>
        </p:spPr>
        <p:txBody>
          <a:bodyPr>
            <a:normAutofit/>
          </a:bodyPr>
          <a:lstStyle/>
          <a:p>
            <a:pPr marL="0" indent="0">
              <a:buNone/>
            </a:pPr>
            <a:r>
              <a:rPr lang="en-IN" sz="2400" b="1" dirty="0"/>
              <a:t>Setup</a:t>
            </a:r>
          </a:p>
        </p:txBody>
      </p:sp>
      <p:sp>
        <p:nvSpPr>
          <p:cNvPr id="4" name="TextBox 3">
            <a:extLst>
              <a:ext uri="{FF2B5EF4-FFF2-40B4-BE49-F238E27FC236}">
                <a16:creationId xmlns:a16="http://schemas.microsoft.com/office/drawing/2014/main" id="{4810A6C8-A6BB-5A3D-22E5-E6BB280F58B1}"/>
              </a:ext>
            </a:extLst>
          </p:cNvPr>
          <p:cNvSpPr txBox="1"/>
          <p:nvPr/>
        </p:nvSpPr>
        <p:spPr>
          <a:xfrm>
            <a:off x="108374" y="1320800"/>
            <a:ext cx="3579706" cy="369332"/>
          </a:xfrm>
          <a:prstGeom prst="rect">
            <a:avLst/>
          </a:prstGeom>
          <a:noFill/>
        </p:spPr>
        <p:txBody>
          <a:bodyPr wrap="square" rtlCol="0">
            <a:spAutoFit/>
          </a:bodyPr>
          <a:lstStyle/>
          <a:p>
            <a:r>
              <a:rPr lang="en-IN" b="1" dirty="0"/>
              <a:t>Equipment Calibration:</a:t>
            </a:r>
          </a:p>
        </p:txBody>
      </p:sp>
      <p:sp>
        <p:nvSpPr>
          <p:cNvPr id="5" name="TextBox 4">
            <a:extLst>
              <a:ext uri="{FF2B5EF4-FFF2-40B4-BE49-F238E27FC236}">
                <a16:creationId xmlns:a16="http://schemas.microsoft.com/office/drawing/2014/main" id="{6F420D1A-E913-FEB2-D287-EC63CD0296F9}"/>
              </a:ext>
            </a:extLst>
          </p:cNvPr>
          <p:cNvSpPr txBox="1"/>
          <p:nvPr/>
        </p:nvSpPr>
        <p:spPr>
          <a:xfrm>
            <a:off x="0" y="1663224"/>
            <a:ext cx="10119360" cy="1477328"/>
          </a:xfrm>
          <a:prstGeom prst="rect">
            <a:avLst/>
          </a:prstGeom>
          <a:noFill/>
        </p:spPr>
        <p:txBody>
          <a:bodyPr wrap="square" rtlCol="0">
            <a:spAutoFit/>
          </a:bodyPr>
          <a:lstStyle/>
          <a:p>
            <a:r>
              <a:rPr lang="en-US" dirty="0"/>
              <a:t>Configuration: Set up the apparatus as illustrated, ensuring the square is positioned at a specified distance from the center of the disc to maximize potential energy without interfering with the rails. - Calibration: Calibrate all measuring equipment (e.g., cameras, rulers) before the experiment to ensure accurate measurements in both pixels and real dimensions. Document calibration settings (e.g., camera resolution, frame rate).</a:t>
            </a:r>
            <a:endParaRPr lang="en-IN" dirty="0"/>
          </a:p>
        </p:txBody>
      </p:sp>
      <p:sp>
        <p:nvSpPr>
          <p:cNvPr id="6" name="TextBox 5">
            <a:extLst>
              <a:ext uri="{FF2B5EF4-FFF2-40B4-BE49-F238E27FC236}">
                <a16:creationId xmlns:a16="http://schemas.microsoft.com/office/drawing/2014/main" id="{AF47054B-CF25-3DCA-EF3F-E12725C46B15}"/>
              </a:ext>
            </a:extLst>
          </p:cNvPr>
          <p:cNvSpPr txBox="1"/>
          <p:nvPr/>
        </p:nvSpPr>
        <p:spPr>
          <a:xfrm>
            <a:off x="0" y="3358752"/>
            <a:ext cx="3579706" cy="369332"/>
          </a:xfrm>
          <a:prstGeom prst="rect">
            <a:avLst/>
          </a:prstGeom>
          <a:noFill/>
        </p:spPr>
        <p:txBody>
          <a:bodyPr wrap="square" rtlCol="0">
            <a:spAutoFit/>
          </a:bodyPr>
          <a:lstStyle/>
          <a:p>
            <a:r>
              <a:rPr lang="en-IN" b="1" dirty="0"/>
              <a:t>Controlled Environment:</a:t>
            </a:r>
          </a:p>
        </p:txBody>
      </p:sp>
      <p:sp>
        <p:nvSpPr>
          <p:cNvPr id="7" name="TextBox 6">
            <a:extLst>
              <a:ext uri="{FF2B5EF4-FFF2-40B4-BE49-F238E27FC236}">
                <a16:creationId xmlns:a16="http://schemas.microsoft.com/office/drawing/2014/main" id="{4FB0AA3B-9D14-39A5-A145-8D1768648B0B}"/>
              </a:ext>
            </a:extLst>
          </p:cNvPr>
          <p:cNvSpPr txBox="1"/>
          <p:nvPr/>
        </p:nvSpPr>
        <p:spPr>
          <a:xfrm>
            <a:off x="0" y="3717449"/>
            <a:ext cx="10525760" cy="646331"/>
          </a:xfrm>
          <a:prstGeom prst="rect">
            <a:avLst/>
          </a:prstGeom>
          <a:noFill/>
        </p:spPr>
        <p:txBody>
          <a:bodyPr wrap="square" rtlCol="0">
            <a:spAutoFit/>
          </a:bodyPr>
          <a:lstStyle/>
          <a:p>
            <a:r>
              <a:rPr lang="en-US" dirty="0"/>
              <a:t>Indoor Experimentation: Experiment in a controlled indoor environment to minimize external factors like wind or air currents. Ensure consistent lighting for video recording.</a:t>
            </a:r>
            <a:endParaRPr lang="en-IN" dirty="0"/>
          </a:p>
        </p:txBody>
      </p:sp>
      <p:sp>
        <p:nvSpPr>
          <p:cNvPr id="8" name="TextBox 7">
            <a:extLst>
              <a:ext uri="{FF2B5EF4-FFF2-40B4-BE49-F238E27FC236}">
                <a16:creationId xmlns:a16="http://schemas.microsoft.com/office/drawing/2014/main" id="{63ABC49D-5865-40D3-F0C2-EDF5E29DD6CC}"/>
              </a:ext>
            </a:extLst>
          </p:cNvPr>
          <p:cNvSpPr txBox="1"/>
          <p:nvPr/>
        </p:nvSpPr>
        <p:spPr>
          <a:xfrm>
            <a:off x="38947" y="4537811"/>
            <a:ext cx="2976880" cy="369332"/>
          </a:xfrm>
          <a:prstGeom prst="rect">
            <a:avLst/>
          </a:prstGeom>
          <a:noFill/>
        </p:spPr>
        <p:txBody>
          <a:bodyPr wrap="square" rtlCol="0">
            <a:spAutoFit/>
          </a:bodyPr>
          <a:lstStyle/>
          <a:p>
            <a:r>
              <a:rPr lang="en-IN" b="1" dirty="0"/>
              <a:t>Initial Conditions:</a:t>
            </a:r>
          </a:p>
        </p:txBody>
      </p:sp>
      <p:sp>
        <p:nvSpPr>
          <p:cNvPr id="9" name="TextBox 8">
            <a:extLst>
              <a:ext uri="{FF2B5EF4-FFF2-40B4-BE49-F238E27FC236}">
                <a16:creationId xmlns:a16="http://schemas.microsoft.com/office/drawing/2014/main" id="{3760D7F7-7DFB-8D5A-CBE4-834CA1D8FCFB}"/>
              </a:ext>
            </a:extLst>
          </p:cNvPr>
          <p:cNvSpPr txBox="1"/>
          <p:nvPr/>
        </p:nvSpPr>
        <p:spPr>
          <a:xfrm>
            <a:off x="108374" y="5020607"/>
            <a:ext cx="9716346" cy="923330"/>
          </a:xfrm>
          <a:prstGeom prst="rect">
            <a:avLst/>
          </a:prstGeom>
          <a:noFill/>
        </p:spPr>
        <p:txBody>
          <a:bodyPr wrap="square" rtlCol="0">
            <a:spAutoFit/>
          </a:bodyPr>
          <a:lstStyle/>
          <a:p>
            <a:r>
              <a:rPr lang="en-US" dirty="0"/>
              <a:t>Maximize initial potential energy with zero initial kinetic energy for effective energy conversion. Use minimal force, like a gentle side push, to displace the disc without altering initial conditions.</a:t>
            </a:r>
            <a:endParaRPr lang="en-IN" dirty="0"/>
          </a:p>
        </p:txBody>
      </p:sp>
    </p:spTree>
    <p:extLst>
      <p:ext uri="{BB962C8B-B14F-4D97-AF65-F5344CB8AC3E}">
        <p14:creationId xmlns:p14="http://schemas.microsoft.com/office/powerpoint/2010/main" val="7634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0C79-AFC5-D7B8-0841-93A840C868A6}"/>
              </a:ext>
            </a:extLst>
          </p:cNvPr>
          <p:cNvSpPr>
            <a:spLocks noGrp="1"/>
          </p:cNvSpPr>
          <p:nvPr>
            <p:ph type="title"/>
          </p:nvPr>
        </p:nvSpPr>
        <p:spPr>
          <a:xfrm>
            <a:off x="98214" y="0"/>
            <a:ext cx="8596668" cy="1320800"/>
          </a:xfrm>
        </p:spPr>
        <p:txBody>
          <a:bodyPr/>
          <a:lstStyle/>
          <a:p>
            <a:r>
              <a:rPr lang="en-IN" dirty="0"/>
              <a:t>Taking Readings</a:t>
            </a:r>
          </a:p>
        </p:txBody>
      </p:sp>
      <p:sp>
        <p:nvSpPr>
          <p:cNvPr id="3" name="Content Placeholder 2">
            <a:extLst>
              <a:ext uri="{FF2B5EF4-FFF2-40B4-BE49-F238E27FC236}">
                <a16:creationId xmlns:a16="http://schemas.microsoft.com/office/drawing/2014/main" id="{FAEE1BD9-3C72-85B0-0CC3-6298D548DCCE}"/>
              </a:ext>
            </a:extLst>
          </p:cNvPr>
          <p:cNvSpPr>
            <a:spLocks noGrp="1"/>
          </p:cNvSpPr>
          <p:nvPr>
            <p:ph idx="1"/>
          </p:nvPr>
        </p:nvSpPr>
        <p:spPr>
          <a:xfrm>
            <a:off x="98214" y="660400"/>
            <a:ext cx="2380826" cy="572451"/>
          </a:xfrm>
        </p:spPr>
        <p:txBody>
          <a:bodyPr>
            <a:normAutofit/>
          </a:bodyPr>
          <a:lstStyle/>
          <a:p>
            <a:pPr marL="0" indent="0">
              <a:buNone/>
            </a:pPr>
            <a:r>
              <a:rPr lang="en-IN" sz="2400" b="1" dirty="0"/>
              <a:t>Setup</a:t>
            </a:r>
          </a:p>
        </p:txBody>
      </p:sp>
      <p:sp>
        <p:nvSpPr>
          <p:cNvPr id="4" name="TextBox 3">
            <a:extLst>
              <a:ext uri="{FF2B5EF4-FFF2-40B4-BE49-F238E27FC236}">
                <a16:creationId xmlns:a16="http://schemas.microsoft.com/office/drawing/2014/main" id="{46144DAE-988D-0346-B1BE-EA17BB7F9ED1}"/>
              </a:ext>
            </a:extLst>
          </p:cNvPr>
          <p:cNvSpPr txBox="1"/>
          <p:nvPr/>
        </p:nvSpPr>
        <p:spPr>
          <a:xfrm>
            <a:off x="0" y="1412240"/>
            <a:ext cx="2631440" cy="369332"/>
          </a:xfrm>
          <a:prstGeom prst="rect">
            <a:avLst/>
          </a:prstGeom>
          <a:noFill/>
        </p:spPr>
        <p:txBody>
          <a:bodyPr wrap="square" rtlCol="0">
            <a:spAutoFit/>
          </a:bodyPr>
          <a:lstStyle/>
          <a:p>
            <a:r>
              <a:rPr lang="en-IN" b="1" dirty="0"/>
              <a:t>Taking Data</a:t>
            </a:r>
          </a:p>
        </p:txBody>
      </p:sp>
      <p:sp>
        <p:nvSpPr>
          <p:cNvPr id="5" name="TextBox 4">
            <a:extLst>
              <a:ext uri="{FF2B5EF4-FFF2-40B4-BE49-F238E27FC236}">
                <a16:creationId xmlns:a16="http://schemas.microsoft.com/office/drawing/2014/main" id="{7C4874CC-CA34-74F3-B849-220AFC46A738}"/>
              </a:ext>
            </a:extLst>
          </p:cNvPr>
          <p:cNvSpPr txBox="1"/>
          <p:nvPr/>
        </p:nvSpPr>
        <p:spPr>
          <a:xfrm>
            <a:off x="0" y="1801811"/>
            <a:ext cx="3322320" cy="369332"/>
          </a:xfrm>
          <a:prstGeom prst="rect">
            <a:avLst/>
          </a:prstGeom>
          <a:noFill/>
        </p:spPr>
        <p:txBody>
          <a:bodyPr wrap="square" rtlCol="0">
            <a:spAutoFit/>
          </a:bodyPr>
          <a:lstStyle/>
          <a:p>
            <a:r>
              <a:rPr lang="en-IN" b="1" dirty="0"/>
              <a:t>Observing Motion</a:t>
            </a:r>
          </a:p>
        </p:txBody>
      </p:sp>
      <p:sp>
        <p:nvSpPr>
          <p:cNvPr id="6" name="TextBox 5">
            <a:extLst>
              <a:ext uri="{FF2B5EF4-FFF2-40B4-BE49-F238E27FC236}">
                <a16:creationId xmlns:a16="http://schemas.microsoft.com/office/drawing/2014/main" id="{50ACCB58-B570-CD4E-987C-FD2007E41461}"/>
              </a:ext>
            </a:extLst>
          </p:cNvPr>
          <p:cNvSpPr txBox="1"/>
          <p:nvPr/>
        </p:nvSpPr>
        <p:spPr>
          <a:xfrm>
            <a:off x="98214" y="2296160"/>
            <a:ext cx="9990666" cy="1477328"/>
          </a:xfrm>
          <a:prstGeom prst="rect">
            <a:avLst/>
          </a:prstGeom>
          <a:noFill/>
        </p:spPr>
        <p:txBody>
          <a:bodyPr wrap="square" rtlCol="0">
            <a:spAutoFit/>
          </a:bodyPr>
          <a:lstStyle/>
          <a:p>
            <a:r>
              <a:rPr lang="en-US" dirty="0"/>
              <a:t>Stability Consideration: The square’s placement at the top of the disc creates an unstable equilibrium, allowing the small force from blowing to initiate movement effectively. – Data Collection: Use a high-speed camera to record the disc’s motion. Secure the camera to prevent any movement during the recording process. Aim to capture a sufficient duration to analyze the motion comprehensively.</a:t>
            </a:r>
            <a:endParaRPr lang="en-IN" dirty="0"/>
          </a:p>
        </p:txBody>
      </p:sp>
      <p:sp>
        <p:nvSpPr>
          <p:cNvPr id="7" name="TextBox 6">
            <a:extLst>
              <a:ext uri="{FF2B5EF4-FFF2-40B4-BE49-F238E27FC236}">
                <a16:creationId xmlns:a16="http://schemas.microsoft.com/office/drawing/2014/main" id="{342004EB-5FC5-88FE-8459-043A2D5C5EF0}"/>
              </a:ext>
            </a:extLst>
          </p:cNvPr>
          <p:cNvSpPr txBox="1"/>
          <p:nvPr/>
        </p:nvSpPr>
        <p:spPr>
          <a:xfrm>
            <a:off x="98214" y="3960614"/>
            <a:ext cx="2834640" cy="369332"/>
          </a:xfrm>
          <a:prstGeom prst="rect">
            <a:avLst/>
          </a:prstGeom>
          <a:noFill/>
        </p:spPr>
        <p:txBody>
          <a:bodyPr wrap="square" rtlCol="0">
            <a:spAutoFit/>
          </a:bodyPr>
          <a:lstStyle/>
          <a:p>
            <a:r>
              <a:rPr lang="en-IN" b="1" dirty="0"/>
              <a:t>Multiple Trials</a:t>
            </a:r>
          </a:p>
        </p:txBody>
      </p:sp>
      <p:sp>
        <p:nvSpPr>
          <p:cNvPr id="8" name="TextBox 7">
            <a:extLst>
              <a:ext uri="{FF2B5EF4-FFF2-40B4-BE49-F238E27FC236}">
                <a16:creationId xmlns:a16="http://schemas.microsoft.com/office/drawing/2014/main" id="{F5A5D0C8-638C-5530-BE9A-8E7A80DB4DBA}"/>
              </a:ext>
            </a:extLst>
          </p:cNvPr>
          <p:cNvSpPr txBox="1"/>
          <p:nvPr/>
        </p:nvSpPr>
        <p:spPr>
          <a:xfrm>
            <a:off x="98214" y="4425682"/>
            <a:ext cx="9167706" cy="646331"/>
          </a:xfrm>
          <a:prstGeom prst="rect">
            <a:avLst/>
          </a:prstGeom>
          <a:noFill/>
        </p:spPr>
        <p:txBody>
          <a:bodyPr wrap="square" rtlCol="0">
            <a:spAutoFit/>
          </a:bodyPr>
          <a:lstStyle/>
          <a:p>
            <a:r>
              <a:rPr lang="en-US" dirty="0"/>
              <a:t>Trial Protocol: Conduct a minimum of three trials for each setup to enhance reliability. Record any variations in conditions between trials for further analysis.</a:t>
            </a:r>
            <a:endParaRPr lang="en-IN" dirty="0"/>
          </a:p>
        </p:txBody>
      </p:sp>
    </p:spTree>
    <p:extLst>
      <p:ext uri="{BB962C8B-B14F-4D97-AF65-F5344CB8AC3E}">
        <p14:creationId xmlns:p14="http://schemas.microsoft.com/office/powerpoint/2010/main" val="25639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6A56-785A-5F58-FDA7-8297FD4196D3}"/>
              </a:ext>
            </a:extLst>
          </p:cNvPr>
          <p:cNvSpPr>
            <a:spLocks noGrp="1"/>
          </p:cNvSpPr>
          <p:nvPr>
            <p:ph type="title"/>
          </p:nvPr>
        </p:nvSpPr>
        <p:spPr>
          <a:xfrm>
            <a:off x="0" y="0"/>
            <a:ext cx="8596668" cy="816638"/>
          </a:xfrm>
        </p:spPr>
        <p:txBody>
          <a:bodyPr/>
          <a:lstStyle/>
          <a:p>
            <a:r>
              <a:rPr lang="en-IN" dirty="0"/>
              <a:t>Taking readings</a:t>
            </a:r>
          </a:p>
        </p:txBody>
      </p:sp>
      <p:sp>
        <p:nvSpPr>
          <p:cNvPr id="3" name="Content Placeholder 2">
            <a:extLst>
              <a:ext uri="{FF2B5EF4-FFF2-40B4-BE49-F238E27FC236}">
                <a16:creationId xmlns:a16="http://schemas.microsoft.com/office/drawing/2014/main" id="{4911C03D-D215-8CAB-FB8B-F7EA8EC96536}"/>
              </a:ext>
            </a:extLst>
          </p:cNvPr>
          <p:cNvSpPr>
            <a:spLocks noGrp="1"/>
          </p:cNvSpPr>
          <p:nvPr>
            <p:ph idx="1"/>
          </p:nvPr>
        </p:nvSpPr>
        <p:spPr>
          <a:xfrm>
            <a:off x="27094" y="646749"/>
            <a:ext cx="6068906" cy="531811"/>
          </a:xfrm>
        </p:spPr>
        <p:txBody>
          <a:bodyPr>
            <a:normAutofit/>
          </a:bodyPr>
          <a:lstStyle/>
          <a:p>
            <a:pPr marL="0" indent="0">
              <a:buNone/>
            </a:pPr>
            <a:r>
              <a:rPr lang="en-IN" sz="2400" b="1" dirty="0"/>
              <a:t>Data Processing</a:t>
            </a:r>
          </a:p>
        </p:txBody>
      </p:sp>
      <p:sp>
        <p:nvSpPr>
          <p:cNvPr id="4" name="TextBox 3">
            <a:extLst>
              <a:ext uri="{FF2B5EF4-FFF2-40B4-BE49-F238E27FC236}">
                <a16:creationId xmlns:a16="http://schemas.microsoft.com/office/drawing/2014/main" id="{65B4DD26-21D2-F837-95CC-CD52F427BAAC}"/>
              </a:ext>
            </a:extLst>
          </p:cNvPr>
          <p:cNvSpPr txBox="1"/>
          <p:nvPr/>
        </p:nvSpPr>
        <p:spPr>
          <a:xfrm>
            <a:off x="27094" y="1455977"/>
            <a:ext cx="4450080" cy="369332"/>
          </a:xfrm>
          <a:prstGeom prst="rect">
            <a:avLst/>
          </a:prstGeom>
          <a:noFill/>
        </p:spPr>
        <p:txBody>
          <a:bodyPr wrap="square" rtlCol="0">
            <a:spAutoFit/>
          </a:bodyPr>
          <a:lstStyle/>
          <a:p>
            <a:r>
              <a:rPr lang="en-IN" b="1" dirty="0"/>
              <a:t>Colour Recognition</a:t>
            </a:r>
          </a:p>
        </p:txBody>
      </p:sp>
      <p:sp>
        <p:nvSpPr>
          <p:cNvPr id="5" name="TextBox 4">
            <a:extLst>
              <a:ext uri="{FF2B5EF4-FFF2-40B4-BE49-F238E27FC236}">
                <a16:creationId xmlns:a16="http://schemas.microsoft.com/office/drawing/2014/main" id="{47B99DFF-3865-9567-E199-E1AE19042186}"/>
              </a:ext>
            </a:extLst>
          </p:cNvPr>
          <p:cNvSpPr txBox="1"/>
          <p:nvPr/>
        </p:nvSpPr>
        <p:spPr>
          <a:xfrm>
            <a:off x="0" y="1825309"/>
            <a:ext cx="9814560" cy="646331"/>
          </a:xfrm>
          <a:prstGeom prst="rect">
            <a:avLst/>
          </a:prstGeom>
          <a:noFill/>
        </p:spPr>
        <p:txBody>
          <a:bodyPr wrap="square" rtlCol="0">
            <a:spAutoFit/>
          </a:bodyPr>
          <a:lstStyle/>
          <a:p>
            <a:r>
              <a:rPr lang="en-US" dirty="0"/>
              <a:t>MATLAB Analysis: Process the recorded video using MATLAB. Implement a color recognition algorithm to identify the square’s color and convert video frames into pixel coordinates.</a:t>
            </a:r>
            <a:endParaRPr lang="en-IN" dirty="0"/>
          </a:p>
        </p:txBody>
      </p:sp>
      <p:sp>
        <p:nvSpPr>
          <p:cNvPr id="6" name="TextBox 5">
            <a:extLst>
              <a:ext uri="{FF2B5EF4-FFF2-40B4-BE49-F238E27FC236}">
                <a16:creationId xmlns:a16="http://schemas.microsoft.com/office/drawing/2014/main" id="{F9ACB18B-4568-F34E-F522-21BCBC5BD3A8}"/>
              </a:ext>
            </a:extLst>
          </p:cNvPr>
          <p:cNvSpPr txBox="1"/>
          <p:nvPr/>
        </p:nvSpPr>
        <p:spPr>
          <a:xfrm>
            <a:off x="27094" y="3059668"/>
            <a:ext cx="4450080" cy="369332"/>
          </a:xfrm>
          <a:prstGeom prst="rect">
            <a:avLst/>
          </a:prstGeom>
          <a:noFill/>
        </p:spPr>
        <p:txBody>
          <a:bodyPr wrap="square" rtlCol="0">
            <a:spAutoFit/>
          </a:bodyPr>
          <a:lstStyle/>
          <a:p>
            <a:r>
              <a:rPr lang="en-IN" b="1" dirty="0"/>
              <a:t>Mean Pixel Calculation </a:t>
            </a:r>
          </a:p>
        </p:txBody>
      </p:sp>
      <p:sp>
        <p:nvSpPr>
          <p:cNvPr id="7" name="TextBox 6">
            <a:extLst>
              <a:ext uri="{FF2B5EF4-FFF2-40B4-BE49-F238E27FC236}">
                <a16:creationId xmlns:a16="http://schemas.microsoft.com/office/drawing/2014/main" id="{A5A19A9B-E7B2-4584-1CA6-D74C07C29321}"/>
              </a:ext>
            </a:extLst>
          </p:cNvPr>
          <p:cNvSpPr txBox="1"/>
          <p:nvPr/>
        </p:nvSpPr>
        <p:spPr>
          <a:xfrm>
            <a:off x="27094" y="3429000"/>
            <a:ext cx="9885680" cy="646331"/>
          </a:xfrm>
          <a:prstGeom prst="rect">
            <a:avLst/>
          </a:prstGeom>
          <a:noFill/>
        </p:spPr>
        <p:txBody>
          <a:bodyPr wrap="square" rtlCol="0">
            <a:spAutoFit/>
          </a:bodyPr>
          <a:lstStyle/>
          <a:p>
            <a:r>
              <a:rPr lang="en-US" dirty="0"/>
              <a:t>Tracking Position: At each timestep, calculate the mean of the pixel coordinates to track the square’s position over time. Document the method used for calculating the mean.</a:t>
            </a:r>
            <a:endParaRPr lang="en-IN" dirty="0"/>
          </a:p>
        </p:txBody>
      </p:sp>
      <p:sp>
        <p:nvSpPr>
          <p:cNvPr id="8" name="TextBox 7">
            <a:extLst>
              <a:ext uri="{FF2B5EF4-FFF2-40B4-BE49-F238E27FC236}">
                <a16:creationId xmlns:a16="http://schemas.microsoft.com/office/drawing/2014/main" id="{B656CCB4-A78E-EE5B-BE95-8EB4C5ED9D61}"/>
              </a:ext>
            </a:extLst>
          </p:cNvPr>
          <p:cNvSpPr txBox="1"/>
          <p:nvPr/>
        </p:nvSpPr>
        <p:spPr>
          <a:xfrm>
            <a:off x="91440" y="4736646"/>
            <a:ext cx="4450080" cy="369332"/>
          </a:xfrm>
          <a:prstGeom prst="rect">
            <a:avLst/>
          </a:prstGeom>
          <a:noFill/>
        </p:spPr>
        <p:txBody>
          <a:bodyPr wrap="square" rtlCol="0">
            <a:spAutoFit/>
          </a:bodyPr>
          <a:lstStyle/>
          <a:p>
            <a:r>
              <a:rPr lang="en-IN" b="1" dirty="0"/>
              <a:t>Scaling to Real Size</a:t>
            </a:r>
          </a:p>
        </p:txBody>
      </p:sp>
      <p:sp>
        <p:nvSpPr>
          <p:cNvPr id="9" name="TextBox 8">
            <a:extLst>
              <a:ext uri="{FF2B5EF4-FFF2-40B4-BE49-F238E27FC236}">
                <a16:creationId xmlns:a16="http://schemas.microsoft.com/office/drawing/2014/main" id="{031D3EA3-095E-31DC-E09D-DF81BEC4685E}"/>
              </a:ext>
            </a:extLst>
          </p:cNvPr>
          <p:cNvSpPr txBox="1"/>
          <p:nvPr/>
        </p:nvSpPr>
        <p:spPr>
          <a:xfrm>
            <a:off x="91440" y="5130800"/>
            <a:ext cx="9794240" cy="923330"/>
          </a:xfrm>
          <a:prstGeom prst="rect">
            <a:avLst/>
          </a:prstGeom>
          <a:noFill/>
        </p:spPr>
        <p:txBody>
          <a:bodyPr wrap="square" rtlCol="0">
            <a:spAutoFit/>
          </a:bodyPr>
          <a:lstStyle/>
          <a:p>
            <a:r>
              <a:rPr lang="en-US" dirty="0"/>
              <a:t>Scale Factor Determination: Establish a scale factor by measuring the actual dimensions of the frame and comparing them to the corresponding pixel dimensions. Ensure consistency in measurements</a:t>
            </a:r>
            <a:endParaRPr lang="en-IN" dirty="0"/>
          </a:p>
        </p:txBody>
      </p:sp>
    </p:spTree>
    <p:extLst>
      <p:ext uri="{BB962C8B-B14F-4D97-AF65-F5344CB8AC3E}">
        <p14:creationId xmlns:p14="http://schemas.microsoft.com/office/powerpoint/2010/main" val="34403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960E-B858-A048-F0CB-AD227EEBBFE8}"/>
              </a:ext>
            </a:extLst>
          </p:cNvPr>
          <p:cNvSpPr>
            <a:spLocks noGrp="1"/>
          </p:cNvSpPr>
          <p:nvPr>
            <p:ph type="title"/>
          </p:nvPr>
        </p:nvSpPr>
        <p:spPr>
          <a:xfrm>
            <a:off x="0" y="0"/>
            <a:ext cx="8596668" cy="816638"/>
          </a:xfrm>
        </p:spPr>
        <p:txBody>
          <a:bodyPr/>
          <a:lstStyle/>
          <a:p>
            <a:r>
              <a:rPr lang="en-IN" dirty="0"/>
              <a:t>Taking readings</a:t>
            </a:r>
          </a:p>
        </p:txBody>
      </p:sp>
      <p:sp>
        <p:nvSpPr>
          <p:cNvPr id="3" name="Content Placeholder 2">
            <a:extLst>
              <a:ext uri="{FF2B5EF4-FFF2-40B4-BE49-F238E27FC236}">
                <a16:creationId xmlns:a16="http://schemas.microsoft.com/office/drawing/2014/main" id="{41B0E4CF-6822-843A-0AC5-1FA2FD362A9C}"/>
              </a:ext>
            </a:extLst>
          </p:cNvPr>
          <p:cNvSpPr>
            <a:spLocks noGrp="1"/>
          </p:cNvSpPr>
          <p:nvPr>
            <p:ph idx="1"/>
          </p:nvPr>
        </p:nvSpPr>
        <p:spPr>
          <a:xfrm>
            <a:off x="0" y="687389"/>
            <a:ext cx="8596668" cy="552131"/>
          </a:xfrm>
        </p:spPr>
        <p:txBody>
          <a:bodyPr>
            <a:normAutofit/>
          </a:bodyPr>
          <a:lstStyle/>
          <a:p>
            <a:pPr marL="0" indent="0">
              <a:buNone/>
            </a:pPr>
            <a:r>
              <a:rPr lang="en-IN" sz="2400" b="1" dirty="0"/>
              <a:t>Data Processing</a:t>
            </a:r>
          </a:p>
        </p:txBody>
      </p:sp>
      <p:sp>
        <p:nvSpPr>
          <p:cNvPr id="4" name="TextBox 3">
            <a:extLst>
              <a:ext uri="{FF2B5EF4-FFF2-40B4-BE49-F238E27FC236}">
                <a16:creationId xmlns:a16="http://schemas.microsoft.com/office/drawing/2014/main" id="{8254DBD2-70FD-6E53-7703-16DE3CBB2DFA}"/>
              </a:ext>
            </a:extLst>
          </p:cNvPr>
          <p:cNvSpPr txBox="1"/>
          <p:nvPr/>
        </p:nvSpPr>
        <p:spPr>
          <a:xfrm>
            <a:off x="71120" y="1735574"/>
            <a:ext cx="3169920" cy="369332"/>
          </a:xfrm>
          <a:prstGeom prst="rect">
            <a:avLst/>
          </a:prstGeom>
          <a:noFill/>
        </p:spPr>
        <p:txBody>
          <a:bodyPr wrap="square" rtlCol="0">
            <a:spAutoFit/>
          </a:bodyPr>
          <a:lstStyle/>
          <a:p>
            <a:r>
              <a:rPr lang="en-IN" b="1" dirty="0"/>
              <a:t>Data Visualization</a:t>
            </a:r>
          </a:p>
        </p:txBody>
      </p:sp>
      <p:sp>
        <p:nvSpPr>
          <p:cNvPr id="5" name="TextBox 4">
            <a:extLst>
              <a:ext uri="{FF2B5EF4-FFF2-40B4-BE49-F238E27FC236}">
                <a16:creationId xmlns:a16="http://schemas.microsoft.com/office/drawing/2014/main" id="{8923A3CE-684C-BAC8-0514-DCD17972A81C}"/>
              </a:ext>
            </a:extLst>
          </p:cNvPr>
          <p:cNvSpPr txBox="1"/>
          <p:nvPr/>
        </p:nvSpPr>
        <p:spPr>
          <a:xfrm>
            <a:off x="0" y="2104906"/>
            <a:ext cx="10271760" cy="923330"/>
          </a:xfrm>
          <a:prstGeom prst="rect">
            <a:avLst/>
          </a:prstGeom>
          <a:noFill/>
        </p:spPr>
        <p:txBody>
          <a:bodyPr wrap="square" rtlCol="0">
            <a:spAutoFit/>
          </a:bodyPr>
          <a:lstStyle/>
          <a:p>
            <a:r>
              <a:rPr lang="en-US" dirty="0"/>
              <a:t>Graphical Representation: Present the data as a scatter graph, with time on the x-axis and position on the y-axis. Fit a polynomial to the data to analyze the relationship between position and time. Discuss the rationale behind the choice of polynomial degree.</a:t>
            </a:r>
            <a:endParaRPr lang="en-IN" dirty="0"/>
          </a:p>
        </p:txBody>
      </p:sp>
      <p:sp>
        <p:nvSpPr>
          <p:cNvPr id="6" name="TextBox 5">
            <a:extLst>
              <a:ext uri="{FF2B5EF4-FFF2-40B4-BE49-F238E27FC236}">
                <a16:creationId xmlns:a16="http://schemas.microsoft.com/office/drawing/2014/main" id="{CB3F7E4E-676B-F121-90CA-45F5D1795CE5}"/>
              </a:ext>
            </a:extLst>
          </p:cNvPr>
          <p:cNvSpPr txBox="1"/>
          <p:nvPr/>
        </p:nvSpPr>
        <p:spPr>
          <a:xfrm>
            <a:off x="71120" y="3708956"/>
            <a:ext cx="3169920" cy="369332"/>
          </a:xfrm>
          <a:prstGeom prst="rect">
            <a:avLst/>
          </a:prstGeom>
          <a:noFill/>
        </p:spPr>
        <p:txBody>
          <a:bodyPr wrap="square" rtlCol="0">
            <a:spAutoFit/>
          </a:bodyPr>
          <a:lstStyle/>
          <a:p>
            <a:r>
              <a:rPr lang="en-IN" b="1" dirty="0"/>
              <a:t>Error Analysis</a:t>
            </a:r>
          </a:p>
        </p:txBody>
      </p:sp>
      <p:sp>
        <p:nvSpPr>
          <p:cNvPr id="7" name="TextBox 6">
            <a:extLst>
              <a:ext uri="{FF2B5EF4-FFF2-40B4-BE49-F238E27FC236}">
                <a16:creationId xmlns:a16="http://schemas.microsoft.com/office/drawing/2014/main" id="{5F524771-F500-E5B6-B3DC-15C42E40A5B6}"/>
              </a:ext>
            </a:extLst>
          </p:cNvPr>
          <p:cNvSpPr txBox="1"/>
          <p:nvPr/>
        </p:nvSpPr>
        <p:spPr>
          <a:xfrm>
            <a:off x="71120" y="4158843"/>
            <a:ext cx="9773920" cy="923330"/>
          </a:xfrm>
          <a:prstGeom prst="rect">
            <a:avLst/>
          </a:prstGeom>
          <a:noFill/>
        </p:spPr>
        <p:txBody>
          <a:bodyPr wrap="square" rtlCol="0">
            <a:spAutoFit/>
          </a:bodyPr>
          <a:lstStyle/>
          <a:p>
            <a:r>
              <a:rPr lang="en-US" dirty="0"/>
              <a:t>Identifying Errors: Identify potential sources of error, such as measurement inaccuracies, camera angle distortions, or limitations in color recognition. Develop strategies to mitigate these errors, including conducting multiple recordings and adjusting camera positioning.</a:t>
            </a:r>
            <a:endParaRPr lang="en-IN" dirty="0"/>
          </a:p>
        </p:txBody>
      </p:sp>
    </p:spTree>
    <p:extLst>
      <p:ext uri="{BB962C8B-B14F-4D97-AF65-F5344CB8AC3E}">
        <p14:creationId xmlns:p14="http://schemas.microsoft.com/office/powerpoint/2010/main" val="59820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1152-86DA-8229-3C5E-6AF8CD64CC82}"/>
              </a:ext>
            </a:extLst>
          </p:cNvPr>
          <p:cNvSpPr>
            <a:spLocks noGrp="1"/>
          </p:cNvSpPr>
          <p:nvPr>
            <p:ph type="title"/>
          </p:nvPr>
        </p:nvSpPr>
        <p:spPr>
          <a:xfrm>
            <a:off x="0" y="0"/>
            <a:ext cx="8453120" cy="711200"/>
          </a:xfrm>
        </p:spPr>
        <p:txBody>
          <a:bodyPr/>
          <a:lstStyle/>
          <a:p>
            <a:r>
              <a:rPr lang="en-US" dirty="0"/>
              <a:t>Comparing Final Results</a:t>
            </a:r>
            <a:endParaRPr lang="en-IN" dirty="0"/>
          </a:p>
        </p:txBody>
      </p:sp>
      <p:sp>
        <p:nvSpPr>
          <p:cNvPr id="3" name="Content Placeholder 2">
            <a:extLst>
              <a:ext uri="{FF2B5EF4-FFF2-40B4-BE49-F238E27FC236}">
                <a16:creationId xmlns:a16="http://schemas.microsoft.com/office/drawing/2014/main" id="{E6E6A684-31C9-1EF9-D83F-652EFBED7936}"/>
              </a:ext>
            </a:extLst>
          </p:cNvPr>
          <p:cNvSpPr>
            <a:spLocks noGrp="1"/>
          </p:cNvSpPr>
          <p:nvPr>
            <p:ph idx="1"/>
          </p:nvPr>
        </p:nvSpPr>
        <p:spPr>
          <a:xfrm>
            <a:off x="0" y="860109"/>
            <a:ext cx="10129520" cy="2807651"/>
          </a:xfrm>
        </p:spPr>
        <p:txBody>
          <a:bodyPr/>
          <a:lstStyle/>
          <a:p>
            <a:r>
              <a:rPr lang="en-US" dirty="0"/>
              <a:t>Through experimental data collection of the eccentric disk, results are plotted against the mathematical model, with adjustments made to account for practical conditions such as a reduced circular mass and low initial velocity. Additionally, due to differences in data collection—like origin and start time—the model results are adjusted by flipping and shifting to align with the experimental setup.</a:t>
            </a:r>
          </a:p>
        </p:txBody>
      </p:sp>
      <p:pic>
        <p:nvPicPr>
          <p:cNvPr id="5" name="Picture 4">
            <a:extLst>
              <a:ext uri="{FF2B5EF4-FFF2-40B4-BE49-F238E27FC236}">
                <a16:creationId xmlns:a16="http://schemas.microsoft.com/office/drawing/2014/main" id="{C014DBB2-B3A5-772D-C4A3-464A9AA0F6D2}"/>
              </a:ext>
            </a:extLst>
          </p:cNvPr>
          <p:cNvPicPr>
            <a:picLocks noChangeAspect="1"/>
          </p:cNvPicPr>
          <p:nvPr/>
        </p:nvPicPr>
        <p:blipFill>
          <a:blip r:embed="rId2"/>
          <a:stretch>
            <a:fillRect/>
          </a:stretch>
        </p:blipFill>
        <p:spPr>
          <a:xfrm>
            <a:off x="0" y="2571152"/>
            <a:ext cx="5353797" cy="4286848"/>
          </a:xfrm>
          <a:prstGeom prst="rect">
            <a:avLst/>
          </a:prstGeom>
        </p:spPr>
      </p:pic>
      <p:sp>
        <p:nvSpPr>
          <p:cNvPr id="6" name="TextBox 5">
            <a:extLst>
              <a:ext uri="{FF2B5EF4-FFF2-40B4-BE49-F238E27FC236}">
                <a16:creationId xmlns:a16="http://schemas.microsoft.com/office/drawing/2014/main" id="{1A268C5C-4B20-ACB5-E10A-E1D462F736AE}"/>
              </a:ext>
            </a:extLst>
          </p:cNvPr>
          <p:cNvSpPr txBox="1"/>
          <p:nvPr/>
        </p:nvSpPr>
        <p:spPr>
          <a:xfrm>
            <a:off x="5679440" y="3667760"/>
            <a:ext cx="3505200" cy="1754326"/>
          </a:xfrm>
          <a:prstGeom prst="rect">
            <a:avLst/>
          </a:prstGeom>
          <a:noFill/>
        </p:spPr>
        <p:txBody>
          <a:bodyPr wrap="square" rtlCol="0">
            <a:spAutoFit/>
          </a:bodyPr>
          <a:lstStyle/>
          <a:p>
            <a:r>
              <a:rPr lang="en-US" dirty="0"/>
              <a:t>Figure 6: Results from the general model and experimental data overlayed where R = 0.07; c =0.03; g = 9.81; m = 0.1; mw = 0.6; </a:t>
            </a:r>
            <a:r>
              <a:rPr lang="en-US" dirty="0" err="1"/>
              <a:t>Rw</a:t>
            </a:r>
            <a:r>
              <a:rPr lang="en-US" dirty="0"/>
              <a:t> = 0.2; d = 0.05;</a:t>
            </a:r>
            <a:endParaRPr lang="en-IN" dirty="0"/>
          </a:p>
        </p:txBody>
      </p:sp>
    </p:spTree>
    <p:extLst>
      <p:ext uri="{BB962C8B-B14F-4D97-AF65-F5344CB8AC3E}">
        <p14:creationId xmlns:p14="http://schemas.microsoft.com/office/powerpoint/2010/main" val="310700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0070-B21A-5E9D-1B84-892589CF287D}"/>
              </a:ext>
            </a:extLst>
          </p:cNvPr>
          <p:cNvSpPr>
            <a:spLocks noGrp="1"/>
          </p:cNvSpPr>
          <p:nvPr>
            <p:ph type="title"/>
          </p:nvPr>
        </p:nvSpPr>
        <p:spPr>
          <a:xfrm>
            <a:off x="240454" y="457200"/>
            <a:ext cx="8596668" cy="1320800"/>
          </a:xfrm>
        </p:spPr>
        <p:txBody>
          <a:bodyPr/>
          <a:lstStyle/>
          <a:p>
            <a:r>
              <a:rPr lang="en-IN" dirty="0"/>
              <a:t>Introduction</a:t>
            </a:r>
          </a:p>
        </p:txBody>
      </p:sp>
      <p:sp>
        <p:nvSpPr>
          <p:cNvPr id="3" name="Content Placeholder 2">
            <a:extLst>
              <a:ext uri="{FF2B5EF4-FFF2-40B4-BE49-F238E27FC236}">
                <a16:creationId xmlns:a16="http://schemas.microsoft.com/office/drawing/2014/main" id="{866F2B39-9922-DAE0-F820-7C31E460E631}"/>
              </a:ext>
            </a:extLst>
          </p:cNvPr>
          <p:cNvSpPr>
            <a:spLocks noGrp="1"/>
          </p:cNvSpPr>
          <p:nvPr>
            <p:ph idx="1"/>
          </p:nvPr>
        </p:nvSpPr>
        <p:spPr>
          <a:xfrm>
            <a:off x="240454" y="1341120"/>
            <a:ext cx="12063306" cy="8249919"/>
          </a:xfrm>
        </p:spPr>
        <p:txBody>
          <a:bodyPr>
            <a:normAutofit/>
          </a:bodyPr>
          <a:lstStyle/>
          <a:p>
            <a:pPr>
              <a:buFont typeface="Arial" panose="020B0604020202020204" pitchFamily="34" charset="0"/>
              <a:buChar char="•"/>
            </a:pPr>
            <a:r>
              <a:rPr lang="en-IN" b="1" dirty="0"/>
              <a:t>Dynamics of Rolling Rigid Bodies: Model vs Experiment</a:t>
            </a:r>
          </a:p>
          <a:p>
            <a:pPr marL="0" indent="0">
              <a:buNone/>
            </a:pPr>
            <a:r>
              <a:rPr lang="en-IN" b="1" dirty="0"/>
              <a:t>Objective: Evaluate a rolling disc with a mass fixed at different points along a radial slot.</a:t>
            </a:r>
          </a:p>
          <a:p>
            <a:pPr marL="0" indent="0">
              <a:buNone/>
            </a:pPr>
            <a:r>
              <a:rPr lang="en-IN" dirty="0"/>
              <a:t>		</a:t>
            </a:r>
            <a:r>
              <a:rPr lang="en-IN" b="1" dirty="0"/>
              <a:t>Compare a theoretical model to experimental data</a:t>
            </a:r>
          </a:p>
          <a:p>
            <a:pPr marL="0" indent="0">
              <a:buNone/>
            </a:pPr>
            <a:endParaRPr lang="en-IN" b="1" dirty="0"/>
          </a:p>
          <a:p>
            <a:pPr marL="0" indent="0">
              <a:buNone/>
            </a:pPr>
            <a:r>
              <a:rPr lang="en-IN" b="1" dirty="0"/>
              <a:t>Goal: Test model accuracy in predicting system dynamics</a:t>
            </a:r>
          </a:p>
          <a:p>
            <a:pPr marL="0" indent="0">
              <a:buNone/>
            </a:pPr>
            <a:endParaRPr lang="en-IN" b="1" dirty="0"/>
          </a:p>
          <a:p>
            <a:pPr>
              <a:buFont typeface="Arial" panose="020B0604020202020204" pitchFamily="34" charset="0"/>
              <a:buChar char="•"/>
            </a:pPr>
            <a:r>
              <a:rPr lang="en-IN" b="1" dirty="0"/>
              <a:t>Modelling Approach: </a:t>
            </a:r>
          </a:p>
          <a:p>
            <a:pPr marL="0" indent="0">
              <a:buNone/>
            </a:pPr>
            <a:r>
              <a:rPr lang="en-IN" b="1" dirty="0"/>
              <a:t>Lagrangian mechanics: Derives equations of motion via kinetic and potential energy.</a:t>
            </a:r>
          </a:p>
          <a:p>
            <a:pPr marL="0" indent="0">
              <a:buNone/>
            </a:pPr>
            <a:r>
              <a:rPr lang="en-IN" b="1" dirty="0"/>
              <a:t>Due to high friction and experimental observation, we have assumed no-slip rolling motion.</a:t>
            </a:r>
          </a:p>
          <a:p>
            <a:pPr marL="0" indent="0">
              <a:buNone/>
            </a:pPr>
            <a:endParaRPr lang="en-IN" b="1" dirty="0"/>
          </a:p>
          <a:p>
            <a:pPr>
              <a:buFont typeface="Arial" panose="020B0604020202020204" pitchFamily="34" charset="0"/>
              <a:buChar char="•"/>
            </a:pPr>
            <a:r>
              <a:rPr lang="en-IN" b="1" dirty="0"/>
              <a:t>Data Validation:</a:t>
            </a:r>
          </a:p>
          <a:p>
            <a:pPr marL="0" indent="0">
              <a:buNone/>
            </a:pPr>
            <a:r>
              <a:rPr lang="en-IN" b="1" dirty="0"/>
              <a:t>Experimental data via video processing</a:t>
            </a:r>
          </a:p>
          <a:p>
            <a:pPr marL="0" indent="0">
              <a:buNone/>
            </a:pPr>
            <a:r>
              <a:rPr lang="en-IN" b="1" dirty="0"/>
              <a:t>Direct comparison: Theoretical vs observed dynamics</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r>
              <a:rPr lang="en-IN" b="1" dirty="0"/>
              <a:t> </a:t>
            </a:r>
          </a:p>
          <a:p>
            <a:pPr marL="0" indent="0">
              <a:buNone/>
            </a:pPr>
            <a:endParaRPr lang="en-IN" b="1" dirty="0"/>
          </a:p>
          <a:p>
            <a:pPr marL="0" indent="0">
              <a:buNone/>
            </a:pPr>
            <a:r>
              <a:rPr lang="en-IN" b="1" dirty="0"/>
              <a:t>   </a:t>
            </a:r>
          </a:p>
        </p:txBody>
      </p:sp>
    </p:spTree>
    <p:extLst>
      <p:ext uri="{BB962C8B-B14F-4D97-AF65-F5344CB8AC3E}">
        <p14:creationId xmlns:p14="http://schemas.microsoft.com/office/powerpoint/2010/main" val="228595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DB88-D2EB-962C-1454-A22B8DE223E7}"/>
              </a:ext>
            </a:extLst>
          </p:cNvPr>
          <p:cNvSpPr>
            <a:spLocks noGrp="1"/>
          </p:cNvSpPr>
          <p:nvPr>
            <p:ph type="title"/>
          </p:nvPr>
        </p:nvSpPr>
        <p:spPr>
          <a:xfrm>
            <a:off x="0" y="152400"/>
            <a:ext cx="8596668" cy="1320800"/>
          </a:xfrm>
        </p:spPr>
        <p:txBody>
          <a:bodyPr/>
          <a:lstStyle/>
          <a:p>
            <a:r>
              <a:rPr lang="en-IN" dirty="0"/>
              <a:t>Comparing final results</a:t>
            </a:r>
          </a:p>
        </p:txBody>
      </p:sp>
      <p:sp>
        <p:nvSpPr>
          <p:cNvPr id="3" name="Content Placeholder 2">
            <a:extLst>
              <a:ext uri="{FF2B5EF4-FFF2-40B4-BE49-F238E27FC236}">
                <a16:creationId xmlns:a16="http://schemas.microsoft.com/office/drawing/2014/main" id="{7785A1F9-3AEE-566E-BA5B-2CE41F3B3832}"/>
              </a:ext>
            </a:extLst>
          </p:cNvPr>
          <p:cNvSpPr>
            <a:spLocks noGrp="1"/>
          </p:cNvSpPr>
          <p:nvPr>
            <p:ph idx="1"/>
          </p:nvPr>
        </p:nvSpPr>
        <p:spPr>
          <a:xfrm>
            <a:off x="138854" y="921069"/>
            <a:ext cx="9472506" cy="3880773"/>
          </a:xfrm>
        </p:spPr>
        <p:txBody>
          <a:bodyPr/>
          <a:lstStyle/>
          <a:p>
            <a:r>
              <a:rPr lang="en-US" dirty="0"/>
              <a:t>The most obvious difference between the experimental and modeled data in Figure 6 is in energy loss: the model shows linear decay in oscillations, while the experimental data reveals more complex decay. Modeling energy loss simply as a coefficient times angular velocity is insufficient due to real-world frictional forces, minor slips, and uneven surface contact, all contributing additional complexity.</a:t>
            </a:r>
            <a:endParaRPr lang="en-IN" dirty="0"/>
          </a:p>
        </p:txBody>
      </p:sp>
      <p:pic>
        <p:nvPicPr>
          <p:cNvPr id="5" name="Picture 4">
            <a:extLst>
              <a:ext uri="{FF2B5EF4-FFF2-40B4-BE49-F238E27FC236}">
                <a16:creationId xmlns:a16="http://schemas.microsoft.com/office/drawing/2014/main" id="{47609B2F-53BA-5277-675C-95F9C5C311C6}"/>
              </a:ext>
            </a:extLst>
          </p:cNvPr>
          <p:cNvPicPr>
            <a:picLocks noChangeAspect="1"/>
          </p:cNvPicPr>
          <p:nvPr/>
        </p:nvPicPr>
        <p:blipFill>
          <a:blip r:embed="rId2"/>
          <a:stretch>
            <a:fillRect/>
          </a:stretch>
        </p:blipFill>
        <p:spPr>
          <a:xfrm>
            <a:off x="0" y="2580678"/>
            <a:ext cx="5296639" cy="4277322"/>
          </a:xfrm>
          <a:prstGeom prst="rect">
            <a:avLst/>
          </a:prstGeom>
        </p:spPr>
      </p:pic>
      <p:sp>
        <p:nvSpPr>
          <p:cNvPr id="6" name="TextBox 5">
            <a:extLst>
              <a:ext uri="{FF2B5EF4-FFF2-40B4-BE49-F238E27FC236}">
                <a16:creationId xmlns:a16="http://schemas.microsoft.com/office/drawing/2014/main" id="{40E462DF-CFBF-8CE6-26ED-06DB59608B31}"/>
              </a:ext>
            </a:extLst>
          </p:cNvPr>
          <p:cNvSpPr txBox="1"/>
          <p:nvPr/>
        </p:nvSpPr>
        <p:spPr>
          <a:xfrm>
            <a:off x="5791200" y="3735215"/>
            <a:ext cx="3210560" cy="1754326"/>
          </a:xfrm>
          <a:prstGeom prst="rect">
            <a:avLst/>
          </a:prstGeom>
          <a:noFill/>
        </p:spPr>
        <p:txBody>
          <a:bodyPr wrap="square" rtlCol="0">
            <a:spAutoFit/>
          </a:bodyPr>
          <a:lstStyle/>
          <a:p>
            <a:r>
              <a:rPr lang="en-US" dirty="0"/>
              <a:t>Figure 6: Results from the general model and experimental data overlayed where R = 0.07; c =0.03; g = 9.81; m = 0.1; mw = 0.6; </a:t>
            </a:r>
            <a:r>
              <a:rPr lang="en-US" dirty="0" err="1"/>
              <a:t>Rw</a:t>
            </a:r>
            <a:r>
              <a:rPr lang="en-US" dirty="0"/>
              <a:t> = 0.2; d = 0.05;</a:t>
            </a:r>
            <a:endParaRPr lang="en-IN" dirty="0"/>
          </a:p>
        </p:txBody>
      </p:sp>
    </p:spTree>
    <p:extLst>
      <p:ext uri="{BB962C8B-B14F-4D97-AF65-F5344CB8AC3E}">
        <p14:creationId xmlns:p14="http://schemas.microsoft.com/office/powerpoint/2010/main" val="4292177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157F5-307C-46D3-21D1-99175EB97F10}"/>
              </a:ext>
            </a:extLst>
          </p:cNvPr>
          <p:cNvSpPr>
            <a:spLocks noGrp="1"/>
          </p:cNvSpPr>
          <p:nvPr>
            <p:ph type="title"/>
          </p:nvPr>
        </p:nvSpPr>
        <p:spPr>
          <a:xfrm>
            <a:off x="62612" y="156238"/>
            <a:ext cx="8596668" cy="1320800"/>
          </a:xfrm>
        </p:spPr>
        <p:txBody>
          <a:bodyPr/>
          <a:lstStyle/>
          <a:p>
            <a:r>
              <a:rPr lang="en-IN" dirty="0"/>
              <a:t>Further Improvements</a:t>
            </a:r>
          </a:p>
        </p:txBody>
      </p:sp>
      <p:sp>
        <p:nvSpPr>
          <p:cNvPr id="3" name="Content Placeholder 2">
            <a:extLst>
              <a:ext uri="{FF2B5EF4-FFF2-40B4-BE49-F238E27FC236}">
                <a16:creationId xmlns:a16="http://schemas.microsoft.com/office/drawing/2014/main" id="{E1EF4187-C0F7-D77A-C699-B231D3B9A8CD}"/>
              </a:ext>
            </a:extLst>
          </p:cNvPr>
          <p:cNvSpPr>
            <a:spLocks noGrp="1"/>
          </p:cNvSpPr>
          <p:nvPr>
            <p:ph idx="1"/>
          </p:nvPr>
        </p:nvSpPr>
        <p:spPr>
          <a:xfrm>
            <a:off x="62612" y="1042989"/>
            <a:ext cx="9711308" cy="3880773"/>
          </a:xfrm>
        </p:spPr>
        <p:txBody>
          <a:bodyPr/>
          <a:lstStyle/>
          <a:p>
            <a:r>
              <a:rPr lang="en-US" dirty="0"/>
              <a:t>The rate of decay can't be accurately modeled with a simple linear loss coefficient due to complex frictional forces. By introducing a quadratic energy loss term, proportional to </a:t>
            </a:r>
            <a:r>
              <a:rPr lang="el-GR" dirty="0"/>
              <a:t>Ф</a:t>
            </a:r>
            <a:r>
              <a:rPr lang="en-IN" dirty="0"/>
              <a:t>*^2</a:t>
            </a:r>
            <a:r>
              <a:rPr lang="en-US" dirty="0"/>
              <a:t>, we obtain a plot that better aligns with the data (see Figure 7). However, accurately modeling energy loss from friction, air resistance, and other factors would likely require a more complex equation, necessitating further experimentation</a:t>
            </a:r>
            <a:endParaRPr lang="en-IN" dirty="0"/>
          </a:p>
        </p:txBody>
      </p:sp>
      <p:pic>
        <p:nvPicPr>
          <p:cNvPr id="4" name="Picture 3">
            <a:extLst>
              <a:ext uri="{FF2B5EF4-FFF2-40B4-BE49-F238E27FC236}">
                <a16:creationId xmlns:a16="http://schemas.microsoft.com/office/drawing/2014/main" id="{AA610E27-8DA4-BE90-7285-69C52B87F18F}"/>
              </a:ext>
            </a:extLst>
          </p:cNvPr>
          <p:cNvPicPr>
            <a:picLocks noChangeAspect="1"/>
          </p:cNvPicPr>
          <p:nvPr/>
        </p:nvPicPr>
        <p:blipFill>
          <a:blip r:embed="rId2"/>
          <a:stretch>
            <a:fillRect/>
          </a:stretch>
        </p:blipFill>
        <p:spPr>
          <a:xfrm>
            <a:off x="169334" y="2604785"/>
            <a:ext cx="5306165" cy="4239217"/>
          </a:xfrm>
          <a:prstGeom prst="rect">
            <a:avLst/>
          </a:prstGeom>
        </p:spPr>
      </p:pic>
      <p:sp>
        <p:nvSpPr>
          <p:cNvPr id="5" name="TextBox 4">
            <a:extLst>
              <a:ext uri="{FF2B5EF4-FFF2-40B4-BE49-F238E27FC236}">
                <a16:creationId xmlns:a16="http://schemas.microsoft.com/office/drawing/2014/main" id="{7C045525-CB1E-9D57-5FA4-D0E780C342BD}"/>
              </a:ext>
            </a:extLst>
          </p:cNvPr>
          <p:cNvSpPr txBox="1"/>
          <p:nvPr/>
        </p:nvSpPr>
        <p:spPr>
          <a:xfrm>
            <a:off x="5806069" y="3429000"/>
            <a:ext cx="3637280" cy="1477328"/>
          </a:xfrm>
          <a:prstGeom prst="rect">
            <a:avLst/>
          </a:prstGeom>
          <a:noFill/>
        </p:spPr>
        <p:txBody>
          <a:bodyPr wrap="square" rtlCol="0">
            <a:spAutoFit/>
          </a:bodyPr>
          <a:lstStyle/>
          <a:p>
            <a:r>
              <a:rPr lang="en-US" dirty="0"/>
              <a:t>Figure 7: Results from the improved model and experimental data overlayed where b = 0.014and b quadratic = 0.0015</a:t>
            </a:r>
            <a:endParaRPr lang="en-IN" dirty="0"/>
          </a:p>
        </p:txBody>
      </p:sp>
    </p:spTree>
    <p:extLst>
      <p:ext uri="{BB962C8B-B14F-4D97-AF65-F5344CB8AC3E}">
        <p14:creationId xmlns:p14="http://schemas.microsoft.com/office/powerpoint/2010/main" val="1749394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891B-5C03-65D7-E65E-9743E2788C5F}"/>
              </a:ext>
            </a:extLst>
          </p:cNvPr>
          <p:cNvSpPr>
            <a:spLocks noGrp="1"/>
          </p:cNvSpPr>
          <p:nvPr>
            <p:ph type="title"/>
          </p:nvPr>
        </p:nvSpPr>
        <p:spPr>
          <a:xfrm>
            <a:off x="98214" y="156238"/>
            <a:ext cx="8596668" cy="1320800"/>
          </a:xfrm>
        </p:spPr>
        <p:txBody>
          <a:bodyPr/>
          <a:lstStyle/>
          <a:p>
            <a:r>
              <a:rPr lang="en-IN" dirty="0"/>
              <a:t>Further Improvements</a:t>
            </a:r>
          </a:p>
        </p:txBody>
      </p:sp>
      <p:sp>
        <p:nvSpPr>
          <p:cNvPr id="3" name="Content Placeholder 2">
            <a:extLst>
              <a:ext uri="{FF2B5EF4-FFF2-40B4-BE49-F238E27FC236}">
                <a16:creationId xmlns:a16="http://schemas.microsoft.com/office/drawing/2014/main" id="{71270EB4-DCF9-5BDB-21C0-B5F6A120D14E}"/>
              </a:ext>
            </a:extLst>
          </p:cNvPr>
          <p:cNvSpPr>
            <a:spLocks noGrp="1"/>
          </p:cNvSpPr>
          <p:nvPr>
            <p:ph idx="1"/>
          </p:nvPr>
        </p:nvSpPr>
        <p:spPr>
          <a:xfrm>
            <a:off x="98214" y="921069"/>
            <a:ext cx="9777306" cy="2045651"/>
          </a:xfrm>
        </p:spPr>
        <p:txBody>
          <a:bodyPr/>
          <a:lstStyle/>
          <a:p>
            <a:r>
              <a:rPr lang="en-US" dirty="0"/>
              <a:t>To improve accuracy, position the eccentric mass precisely using calipers, as its placement affects inertia and oscillation behavior. Additionally, lubricate the apparatus and use low-friction materials to reduce energy loss, while noise-filtering algorithms in MATLAB can help smooth data. These adjustments will enhance the alignment between the model and experimental results.</a:t>
            </a:r>
            <a:endParaRPr lang="en-IN" dirty="0"/>
          </a:p>
        </p:txBody>
      </p:sp>
      <p:pic>
        <p:nvPicPr>
          <p:cNvPr id="4" name="Picture 3">
            <a:extLst>
              <a:ext uri="{FF2B5EF4-FFF2-40B4-BE49-F238E27FC236}">
                <a16:creationId xmlns:a16="http://schemas.microsoft.com/office/drawing/2014/main" id="{BD31FDAD-3565-0794-17D0-22623B8BA1B8}"/>
              </a:ext>
            </a:extLst>
          </p:cNvPr>
          <p:cNvPicPr>
            <a:picLocks noChangeAspect="1"/>
          </p:cNvPicPr>
          <p:nvPr/>
        </p:nvPicPr>
        <p:blipFill>
          <a:blip r:embed="rId2"/>
          <a:stretch>
            <a:fillRect/>
          </a:stretch>
        </p:blipFill>
        <p:spPr>
          <a:xfrm>
            <a:off x="128694" y="2618783"/>
            <a:ext cx="5306165" cy="4239217"/>
          </a:xfrm>
          <a:prstGeom prst="rect">
            <a:avLst/>
          </a:prstGeom>
        </p:spPr>
      </p:pic>
      <p:sp>
        <p:nvSpPr>
          <p:cNvPr id="5" name="TextBox 4">
            <a:extLst>
              <a:ext uri="{FF2B5EF4-FFF2-40B4-BE49-F238E27FC236}">
                <a16:creationId xmlns:a16="http://schemas.microsoft.com/office/drawing/2014/main" id="{F025BD8C-E79E-04A6-6382-E57170DDF956}"/>
              </a:ext>
            </a:extLst>
          </p:cNvPr>
          <p:cNvSpPr txBox="1"/>
          <p:nvPr/>
        </p:nvSpPr>
        <p:spPr>
          <a:xfrm>
            <a:off x="5679440" y="3654764"/>
            <a:ext cx="3637280" cy="1477328"/>
          </a:xfrm>
          <a:prstGeom prst="rect">
            <a:avLst/>
          </a:prstGeom>
          <a:noFill/>
        </p:spPr>
        <p:txBody>
          <a:bodyPr wrap="square" rtlCol="0">
            <a:spAutoFit/>
          </a:bodyPr>
          <a:lstStyle/>
          <a:p>
            <a:r>
              <a:rPr lang="en-US" dirty="0"/>
              <a:t>Figure 7: Results from the improved model and experimental data overlayed where b = 0.014and b quadratic = 0.0015</a:t>
            </a:r>
            <a:endParaRPr lang="en-IN" dirty="0"/>
          </a:p>
        </p:txBody>
      </p:sp>
    </p:spTree>
    <p:extLst>
      <p:ext uri="{BB962C8B-B14F-4D97-AF65-F5344CB8AC3E}">
        <p14:creationId xmlns:p14="http://schemas.microsoft.com/office/powerpoint/2010/main" val="71730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7985-6ADA-D655-E695-B44547D44649}"/>
              </a:ext>
            </a:extLst>
          </p:cNvPr>
          <p:cNvSpPr>
            <a:spLocks noGrp="1"/>
          </p:cNvSpPr>
          <p:nvPr>
            <p:ph type="title"/>
          </p:nvPr>
        </p:nvSpPr>
        <p:spPr>
          <a:xfrm>
            <a:off x="169334" y="203200"/>
            <a:ext cx="8596668" cy="772160"/>
          </a:xfrm>
        </p:spPr>
        <p:txBody>
          <a:bodyPr>
            <a:normAutofit/>
          </a:bodyPr>
          <a:lstStyle/>
          <a:p>
            <a:r>
              <a:rPr lang="en-IN" dirty="0"/>
              <a:t>Method</a:t>
            </a:r>
          </a:p>
        </p:txBody>
      </p:sp>
      <p:sp>
        <p:nvSpPr>
          <p:cNvPr id="3" name="Content Placeholder 2">
            <a:extLst>
              <a:ext uri="{FF2B5EF4-FFF2-40B4-BE49-F238E27FC236}">
                <a16:creationId xmlns:a16="http://schemas.microsoft.com/office/drawing/2014/main" id="{FBDD079F-1953-C491-FF72-3261DCCFFD29}"/>
              </a:ext>
            </a:extLst>
          </p:cNvPr>
          <p:cNvSpPr>
            <a:spLocks noGrp="1"/>
          </p:cNvSpPr>
          <p:nvPr>
            <p:ph idx="1"/>
          </p:nvPr>
        </p:nvSpPr>
        <p:spPr>
          <a:xfrm>
            <a:off x="0" y="1368543"/>
            <a:ext cx="10508826" cy="1268411"/>
          </a:xfrm>
        </p:spPr>
        <p:txBody>
          <a:bodyPr>
            <a:normAutofit/>
          </a:bodyPr>
          <a:lstStyle/>
          <a:p>
            <a:r>
              <a:rPr lang="en-US" dirty="0"/>
              <a:t>For a 2D disk rolling on a flat, rough surface with an eccentric center of mass (located at a distance c from its geometric center O), the presence of a circle mass causes this offset. To develop the Lagrangian equation, the velocity </a:t>
            </a:r>
            <a:r>
              <a:rPr lang="en-US" dirty="0" err="1"/>
              <a:t>Vc</a:t>
            </a:r>
            <a:r>
              <a:rPr lang="en-US" dirty="0"/>
              <a:t> is expressed in terms of the angle </a:t>
            </a:r>
            <a:r>
              <a:rPr lang="az-Cyrl-AZ" dirty="0"/>
              <a:t>Ф</a:t>
            </a:r>
            <a:r>
              <a:rPr lang="en-US" dirty="0"/>
              <a:t> , using the relation </a:t>
            </a:r>
            <a:r>
              <a:rPr lang="en-US" dirty="0" err="1"/>
              <a:t>Vc</a:t>
            </a:r>
            <a:r>
              <a:rPr lang="en-US" dirty="0"/>
              <a:t> = </a:t>
            </a:r>
            <a:r>
              <a:rPr lang="en-US" dirty="0" err="1"/>
              <a:t>Vp</a:t>
            </a:r>
            <a:r>
              <a:rPr lang="en-US" dirty="0"/>
              <a:t> + </a:t>
            </a:r>
            <a:r>
              <a:rPr lang="az-Cyrl-AZ" dirty="0"/>
              <a:t>Ф</a:t>
            </a:r>
            <a:r>
              <a:rPr lang="en-IN" dirty="0"/>
              <a:t>* x </a:t>
            </a:r>
            <a:r>
              <a:rPr lang="en-IN" dirty="0" err="1"/>
              <a:t>Rpc</a:t>
            </a:r>
            <a:r>
              <a:rPr lang="en-IN" dirty="0"/>
              <a:t>, where point P represents the point of instantaneous zero velocity</a:t>
            </a:r>
          </a:p>
        </p:txBody>
      </p:sp>
      <p:sp>
        <p:nvSpPr>
          <p:cNvPr id="4" name="TextBox 3">
            <a:extLst>
              <a:ext uri="{FF2B5EF4-FFF2-40B4-BE49-F238E27FC236}">
                <a16:creationId xmlns:a16="http://schemas.microsoft.com/office/drawing/2014/main" id="{7CBA3061-9FAD-82E9-3802-D67144BF90A5}"/>
              </a:ext>
            </a:extLst>
          </p:cNvPr>
          <p:cNvSpPr txBox="1"/>
          <p:nvPr/>
        </p:nvSpPr>
        <p:spPr>
          <a:xfrm>
            <a:off x="99907" y="872142"/>
            <a:ext cx="8735522" cy="461665"/>
          </a:xfrm>
          <a:prstGeom prst="rect">
            <a:avLst/>
          </a:prstGeom>
          <a:noFill/>
        </p:spPr>
        <p:txBody>
          <a:bodyPr wrap="square" rtlCol="0">
            <a:spAutoFit/>
          </a:bodyPr>
          <a:lstStyle/>
          <a:p>
            <a:r>
              <a:rPr lang="en-IN" sz="2400" b="1" dirty="0"/>
              <a:t>Energy in the system</a:t>
            </a:r>
          </a:p>
        </p:txBody>
      </p:sp>
      <p:pic>
        <p:nvPicPr>
          <p:cNvPr id="6" name="Picture 5">
            <a:extLst>
              <a:ext uri="{FF2B5EF4-FFF2-40B4-BE49-F238E27FC236}">
                <a16:creationId xmlns:a16="http://schemas.microsoft.com/office/drawing/2014/main" id="{6C6DA89E-60C7-CD3B-3EF9-6BA10FE8ED1B}"/>
              </a:ext>
            </a:extLst>
          </p:cNvPr>
          <p:cNvPicPr>
            <a:picLocks noChangeAspect="1"/>
          </p:cNvPicPr>
          <p:nvPr/>
        </p:nvPicPr>
        <p:blipFill>
          <a:blip r:embed="rId2"/>
          <a:stretch>
            <a:fillRect/>
          </a:stretch>
        </p:blipFill>
        <p:spPr>
          <a:xfrm>
            <a:off x="768324" y="2791199"/>
            <a:ext cx="4925112" cy="3734321"/>
          </a:xfrm>
          <a:prstGeom prst="rect">
            <a:avLst/>
          </a:prstGeom>
        </p:spPr>
      </p:pic>
    </p:spTree>
    <p:extLst>
      <p:ext uri="{BB962C8B-B14F-4D97-AF65-F5344CB8AC3E}">
        <p14:creationId xmlns:p14="http://schemas.microsoft.com/office/powerpoint/2010/main" val="228200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5653-53E8-D7A6-8D97-129606A69807}"/>
              </a:ext>
            </a:extLst>
          </p:cNvPr>
          <p:cNvSpPr>
            <a:spLocks noGrp="1"/>
          </p:cNvSpPr>
          <p:nvPr>
            <p:ph type="title"/>
          </p:nvPr>
        </p:nvSpPr>
        <p:spPr>
          <a:xfrm>
            <a:off x="0" y="0"/>
            <a:ext cx="8596668" cy="816638"/>
          </a:xfrm>
        </p:spPr>
        <p:txBody>
          <a:bodyPr/>
          <a:lstStyle/>
          <a:p>
            <a:r>
              <a:rPr lang="en-IN" dirty="0"/>
              <a:t>Method</a:t>
            </a:r>
          </a:p>
        </p:txBody>
      </p:sp>
      <p:sp>
        <p:nvSpPr>
          <p:cNvPr id="4" name="TextBox 3">
            <a:extLst>
              <a:ext uri="{FF2B5EF4-FFF2-40B4-BE49-F238E27FC236}">
                <a16:creationId xmlns:a16="http://schemas.microsoft.com/office/drawing/2014/main" id="{6DD97711-EBE2-E57C-E132-4DA1FC1A15CE}"/>
              </a:ext>
            </a:extLst>
          </p:cNvPr>
          <p:cNvSpPr txBox="1"/>
          <p:nvPr/>
        </p:nvSpPr>
        <p:spPr>
          <a:xfrm>
            <a:off x="0" y="676255"/>
            <a:ext cx="8321040" cy="461665"/>
          </a:xfrm>
          <a:prstGeom prst="rect">
            <a:avLst/>
          </a:prstGeom>
          <a:noFill/>
        </p:spPr>
        <p:txBody>
          <a:bodyPr wrap="square" rtlCol="0">
            <a:spAutoFit/>
          </a:bodyPr>
          <a:lstStyle/>
          <a:p>
            <a:r>
              <a:rPr lang="en-IN" sz="2400" b="1" dirty="0"/>
              <a:t>Energy in the System</a:t>
            </a:r>
          </a:p>
        </p:txBody>
      </p:sp>
      <p:pic>
        <p:nvPicPr>
          <p:cNvPr id="6" name="Picture 5">
            <a:extLst>
              <a:ext uri="{FF2B5EF4-FFF2-40B4-BE49-F238E27FC236}">
                <a16:creationId xmlns:a16="http://schemas.microsoft.com/office/drawing/2014/main" id="{7123BA12-72A7-BADE-9D7F-1D92AC3F0744}"/>
              </a:ext>
            </a:extLst>
          </p:cNvPr>
          <p:cNvPicPr>
            <a:picLocks noChangeAspect="1"/>
          </p:cNvPicPr>
          <p:nvPr/>
        </p:nvPicPr>
        <p:blipFill>
          <a:blip r:embed="rId2"/>
          <a:stretch>
            <a:fillRect/>
          </a:stretch>
        </p:blipFill>
        <p:spPr>
          <a:xfrm>
            <a:off x="209524" y="1317999"/>
            <a:ext cx="4184430" cy="3172721"/>
          </a:xfrm>
          <a:prstGeom prst="rect">
            <a:avLst/>
          </a:prstGeom>
        </p:spPr>
      </p:pic>
      <p:sp>
        <p:nvSpPr>
          <p:cNvPr id="9" name="TextBox 8">
            <a:extLst>
              <a:ext uri="{FF2B5EF4-FFF2-40B4-BE49-F238E27FC236}">
                <a16:creationId xmlns:a16="http://schemas.microsoft.com/office/drawing/2014/main" id="{2C2CE674-F31F-77DF-11E1-0D6A789EC702}"/>
              </a:ext>
            </a:extLst>
          </p:cNvPr>
          <p:cNvSpPr txBox="1"/>
          <p:nvPr/>
        </p:nvSpPr>
        <p:spPr>
          <a:xfrm>
            <a:off x="3891280" y="1137920"/>
            <a:ext cx="5842000" cy="646331"/>
          </a:xfrm>
          <a:prstGeom prst="rect">
            <a:avLst/>
          </a:prstGeom>
          <a:noFill/>
        </p:spPr>
        <p:txBody>
          <a:bodyPr wrap="square" rtlCol="0">
            <a:spAutoFit/>
          </a:bodyPr>
          <a:lstStyle/>
          <a:p>
            <a:r>
              <a:rPr lang="en-IN" dirty="0"/>
              <a:t>Figure 1: Disk visualized with radius R, angle </a:t>
            </a:r>
            <a:r>
              <a:rPr lang="az-Cyrl-AZ" dirty="0"/>
              <a:t>Ф</a:t>
            </a:r>
            <a:r>
              <a:rPr lang="en-IN" dirty="0"/>
              <a:t> origin O, centre of mass C, and a point of contact at P</a:t>
            </a:r>
          </a:p>
        </p:txBody>
      </p:sp>
      <p:pic>
        <p:nvPicPr>
          <p:cNvPr id="11" name="Picture 10">
            <a:extLst>
              <a:ext uri="{FF2B5EF4-FFF2-40B4-BE49-F238E27FC236}">
                <a16:creationId xmlns:a16="http://schemas.microsoft.com/office/drawing/2014/main" id="{6434FF66-1AC5-9ADD-6E75-70B76115C859}"/>
              </a:ext>
            </a:extLst>
          </p:cNvPr>
          <p:cNvPicPr>
            <a:picLocks noChangeAspect="1"/>
          </p:cNvPicPr>
          <p:nvPr/>
        </p:nvPicPr>
        <p:blipFill>
          <a:blip r:embed="rId3"/>
          <a:stretch>
            <a:fillRect/>
          </a:stretch>
        </p:blipFill>
        <p:spPr>
          <a:xfrm>
            <a:off x="5944875" y="1761199"/>
            <a:ext cx="905001" cy="1143160"/>
          </a:xfrm>
          <a:prstGeom prst="rect">
            <a:avLst/>
          </a:prstGeom>
        </p:spPr>
      </p:pic>
      <p:sp>
        <p:nvSpPr>
          <p:cNvPr id="12" name="TextBox 11">
            <a:extLst>
              <a:ext uri="{FF2B5EF4-FFF2-40B4-BE49-F238E27FC236}">
                <a16:creationId xmlns:a16="http://schemas.microsoft.com/office/drawing/2014/main" id="{958EF937-663D-3192-E1AB-F43F2579E776}"/>
              </a:ext>
            </a:extLst>
          </p:cNvPr>
          <p:cNvSpPr txBox="1"/>
          <p:nvPr/>
        </p:nvSpPr>
        <p:spPr>
          <a:xfrm>
            <a:off x="4160520" y="2863334"/>
            <a:ext cx="2042160" cy="369332"/>
          </a:xfrm>
          <a:prstGeom prst="rect">
            <a:avLst/>
          </a:prstGeom>
          <a:noFill/>
        </p:spPr>
        <p:txBody>
          <a:bodyPr wrap="square" rtlCol="0">
            <a:spAutoFit/>
          </a:bodyPr>
          <a:lstStyle/>
          <a:p>
            <a:r>
              <a:rPr lang="en-IN" dirty="0"/>
              <a:t>Substituting </a:t>
            </a:r>
            <a:r>
              <a:rPr lang="en-IN" dirty="0" err="1"/>
              <a:t>Rpc</a:t>
            </a:r>
            <a:r>
              <a:rPr lang="en-IN" dirty="0"/>
              <a:t>:</a:t>
            </a:r>
          </a:p>
        </p:txBody>
      </p:sp>
      <p:pic>
        <p:nvPicPr>
          <p:cNvPr id="14" name="Picture 13">
            <a:extLst>
              <a:ext uri="{FF2B5EF4-FFF2-40B4-BE49-F238E27FC236}">
                <a16:creationId xmlns:a16="http://schemas.microsoft.com/office/drawing/2014/main" id="{73F57533-B27D-D42C-369D-FAD5F66F097F}"/>
              </a:ext>
            </a:extLst>
          </p:cNvPr>
          <p:cNvPicPr>
            <a:picLocks noChangeAspect="1"/>
          </p:cNvPicPr>
          <p:nvPr/>
        </p:nvPicPr>
        <p:blipFill>
          <a:blip r:embed="rId4"/>
          <a:stretch>
            <a:fillRect/>
          </a:stretch>
        </p:blipFill>
        <p:spPr>
          <a:xfrm>
            <a:off x="4435902" y="3232666"/>
            <a:ext cx="2819794" cy="905001"/>
          </a:xfrm>
          <a:prstGeom prst="rect">
            <a:avLst/>
          </a:prstGeom>
        </p:spPr>
      </p:pic>
      <p:sp>
        <p:nvSpPr>
          <p:cNvPr id="15" name="TextBox 14">
            <a:extLst>
              <a:ext uri="{FF2B5EF4-FFF2-40B4-BE49-F238E27FC236}">
                <a16:creationId xmlns:a16="http://schemas.microsoft.com/office/drawing/2014/main" id="{77C777D2-A630-5DAD-BCD9-27DEE62461BE}"/>
              </a:ext>
            </a:extLst>
          </p:cNvPr>
          <p:cNvSpPr txBox="1"/>
          <p:nvPr/>
        </p:nvSpPr>
        <p:spPr>
          <a:xfrm>
            <a:off x="775125" y="4805680"/>
            <a:ext cx="4184430" cy="369332"/>
          </a:xfrm>
          <a:prstGeom prst="rect">
            <a:avLst/>
          </a:prstGeom>
          <a:noFill/>
        </p:spPr>
        <p:txBody>
          <a:bodyPr wrap="square" rtlCol="0">
            <a:spAutoFit/>
          </a:bodyPr>
          <a:lstStyle/>
          <a:p>
            <a:r>
              <a:rPr lang="en-IN" dirty="0"/>
              <a:t>Calculating the cross product gives:</a:t>
            </a:r>
          </a:p>
        </p:txBody>
      </p:sp>
      <p:pic>
        <p:nvPicPr>
          <p:cNvPr id="17" name="Picture 16">
            <a:extLst>
              <a:ext uri="{FF2B5EF4-FFF2-40B4-BE49-F238E27FC236}">
                <a16:creationId xmlns:a16="http://schemas.microsoft.com/office/drawing/2014/main" id="{7BCB486B-9CBE-2B0F-DE7D-396C7E6ABBB1}"/>
              </a:ext>
            </a:extLst>
          </p:cNvPr>
          <p:cNvPicPr>
            <a:picLocks noChangeAspect="1"/>
          </p:cNvPicPr>
          <p:nvPr/>
        </p:nvPicPr>
        <p:blipFill>
          <a:blip r:embed="rId5"/>
          <a:stretch>
            <a:fillRect/>
          </a:stretch>
        </p:blipFill>
        <p:spPr>
          <a:xfrm>
            <a:off x="4298334" y="5281996"/>
            <a:ext cx="3120944" cy="1068004"/>
          </a:xfrm>
          <a:prstGeom prst="rect">
            <a:avLst/>
          </a:prstGeom>
        </p:spPr>
      </p:pic>
    </p:spTree>
    <p:extLst>
      <p:ext uri="{BB962C8B-B14F-4D97-AF65-F5344CB8AC3E}">
        <p14:creationId xmlns:p14="http://schemas.microsoft.com/office/powerpoint/2010/main" val="247615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9366-1093-8DD7-73CD-4058E6BB002E}"/>
              </a:ext>
            </a:extLst>
          </p:cNvPr>
          <p:cNvSpPr>
            <a:spLocks noGrp="1"/>
          </p:cNvSpPr>
          <p:nvPr>
            <p:ph type="title"/>
          </p:nvPr>
        </p:nvSpPr>
        <p:spPr>
          <a:xfrm>
            <a:off x="0" y="0"/>
            <a:ext cx="8596668" cy="721360"/>
          </a:xfrm>
        </p:spPr>
        <p:txBody>
          <a:bodyPr/>
          <a:lstStyle/>
          <a:p>
            <a:r>
              <a:rPr lang="en-IN" dirty="0"/>
              <a:t>Method</a:t>
            </a:r>
          </a:p>
        </p:txBody>
      </p:sp>
      <p:sp>
        <p:nvSpPr>
          <p:cNvPr id="3" name="Content Placeholder 2">
            <a:extLst>
              <a:ext uri="{FF2B5EF4-FFF2-40B4-BE49-F238E27FC236}">
                <a16:creationId xmlns:a16="http://schemas.microsoft.com/office/drawing/2014/main" id="{82D19922-601D-9A8C-4402-139D825664E5}"/>
              </a:ext>
            </a:extLst>
          </p:cNvPr>
          <p:cNvSpPr>
            <a:spLocks noGrp="1"/>
          </p:cNvSpPr>
          <p:nvPr>
            <p:ph idx="1"/>
          </p:nvPr>
        </p:nvSpPr>
        <p:spPr>
          <a:xfrm>
            <a:off x="0" y="1495809"/>
            <a:ext cx="8596668" cy="461665"/>
          </a:xfrm>
        </p:spPr>
        <p:txBody>
          <a:bodyPr/>
          <a:lstStyle/>
          <a:p>
            <a:pPr marL="0" indent="0">
              <a:buNone/>
            </a:pPr>
            <a:r>
              <a:rPr lang="en-IN" dirty="0"/>
              <a:t>The translational kinetic energy of the centre of mass is given by:</a:t>
            </a:r>
          </a:p>
        </p:txBody>
      </p:sp>
      <p:sp>
        <p:nvSpPr>
          <p:cNvPr id="4" name="TextBox 3">
            <a:extLst>
              <a:ext uri="{FF2B5EF4-FFF2-40B4-BE49-F238E27FC236}">
                <a16:creationId xmlns:a16="http://schemas.microsoft.com/office/drawing/2014/main" id="{75D4CA23-A97C-5413-BFD4-E292F03AAB56}"/>
              </a:ext>
            </a:extLst>
          </p:cNvPr>
          <p:cNvSpPr txBox="1"/>
          <p:nvPr/>
        </p:nvSpPr>
        <p:spPr>
          <a:xfrm>
            <a:off x="0" y="585805"/>
            <a:ext cx="6593840" cy="461665"/>
          </a:xfrm>
          <a:prstGeom prst="rect">
            <a:avLst/>
          </a:prstGeom>
          <a:noFill/>
        </p:spPr>
        <p:txBody>
          <a:bodyPr wrap="square" rtlCol="0">
            <a:spAutoFit/>
          </a:bodyPr>
          <a:lstStyle/>
          <a:p>
            <a:r>
              <a:rPr lang="en-IN" sz="2400" b="1" dirty="0"/>
              <a:t>Determining Translational Kinetic energy</a:t>
            </a:r>
          </a:p>
        </p:txBody>
      </p:sp>
      <p:pic>
        <p:nvPicPr>
          <p:cNvPr id="6" name="Picture 5">
            <a:extLst>
              <a:ext uri="{FF2B5EF4-FFF2-40B4-BE49-F238E27FC236}">
                <a16:creationId xmlns:a16="http://schemas.microsoft.com/office/drawing/2014/main" id="{6675E9D0-F370-8892-9234-519A390927CD}"/>
              </a:ext>
            </a:extLst>
          </p:cNvPr>
          <p:cNvPicPr>
            <a:picLocks noChangeAspect="1"/>
          </p:cNvPicPr>
          <p:nvPr/>
        </p:nvPicPr>
        <p:blipFill>
          <a:blip r:embed="rId2"/>
          <a:stretch>
            <a:fillRect/>
          </a:stretch>
        </p:blipFill>
        <p:spPr>
          <a:xfrm>
            <a:off x="540019" y="2257643"/>
            <a:ext cx="8624959" cy="721360"/>
          </a:xfrm>
          <a:prstGeom prst="rect">
            <a:avLst/>
          </a:prstGeom>
        </p:spPr>
      </p:pic>
      <p:sp>
        <p:nvSpPr>
          <p:cNvPr id="7" name="TextBox 6">
            <a:extLst>
              <a:ext uri="{FF2B5EF4-FFF2-40B4-BE49-F238E27FC236}">
                <a16:creationId xmlns:a16="http://schemas.microsoft.com/office/drawing/2014/main" id="{2A38090C-38D5-B5D9-C2E2-E53BA28AF784}"/>
              </a:ext>
            </a:extLst>
          </p:cNvPr>
          <p:cNvSpPr txBox="1"/>
          <p:nvPr/>
        </p:nvSpPr>
        <p:spPr>
          <a:xfrm>
            <a:off x="148859" y="3772782"/>
            <a:ext cx="4216400" cy="369332"/>
          </a:xfrm>
          <a:prstGeom prst="rect">
            <a:avLst/>
          </a:prstGeom>
          <a:noFill/>
        </p:spPr>
        <p:txBody>
          <a:bodyPr wrap="square" rtlCol="0">
            <a:spAutoFit/>
          </a:bodyPr>
          <a:lstStyle/>
          <a:p>
            <a:r>
              <a:rPr lang="en-IN" dirty="0"/>
              <a:t>Expanding and simplifying results in:</a:t>
            </a:r>
          </a:p>
        </p:txBody>
      </p:sp>
      <p:pic>
        <p:nvPicPr>
          <p:cNvPr id="9" name="Picture 8">
            <a:extLst>
              <a:ext uri="{FF2B5EF4-FFF2-40B4-BE49-F238E27FC236}">
                <a16:creationId xmlns:a16="http://schemas.microsoft.com/office/drawing/2014/main" id="{07CFDBA9-C23C-A0A4-4989-5327FBF41D40}"/>
              </a:ext>
            </a:extLst>
          </p:cNvPr>
          <p:cNvPicPr>
            <a:picLocks noChangeAspect="1"/>
          </p:cNvPicPr>
          <p:nvPr/>
        </p:nvPicPr>
        <p:blipFill>
          <a:blip r:embed="rId3"/>
          <a:stretch>
            <a:fillRect/>
          </a:stretch>
        </p:blipFill>
        <p:spPr>
          <a:xfrm>
            <a:off x="1654862" y="4811375"/>
            <a:ext cx="6442648" cy="892558"/>
          </a:xfrm>
          <a:prstGeom prst="rect">
            <a:avLst/>
          </a:prstGeom>
        </p:spPr>
      </p:pic>
    </p:spTree>
    <p:extLst>
      <p:ext uri="{BB962C8B-B14F-4D97-AF65-F5344CB8AC3E}">
        <p14:creationId xmlns:p14="http://schemas.microsoft.com/office/powerpoint/2010/main" val="246242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021A-FC55-DED7-9456-3E401A70DBAC}"/>
              </a:ext>
            </a:extLst>
          </p:cNvPr>
          <p:cNvSpPr>
            <a:spLocks noGrp="1"/>
          </p:cNvSpPr>
          <p:nvPr>
            <p:ph type="title"/>
          </p:nvPr>
        </p:nvSpPr>
        <p:spPr>
          <a:xfrm>
            <a:off x="77894" y="0"/>
            <a:ext cx="7918026" cy="670560"/>
          </a:xfrm>
        </p:spPr>
        <p:txBody>
          <a:bodyPr/>
          <a:lstStyle/>
          <a:p>
            <a:r>
              <a:rPr lang="en-IN" dirty="0"/>
              <a:t>Method</a:t>
            </a:r>
          </a:p>
        </p:txBody>
      </p:sp>
      <p:sp>
        <p:nvSpPr>
          <p:cNvPr id="3" name="Content Placeholder 2">
            <a:extLst>
              <a:ext uri="{FF2B5EF4-FFF2-40B4-BE49-F238E27FC236}">
                <a16:creationId xmlns:a16="http://schemas.microsoft.com/office/drawing/2014/main" id="{AD347CA5-99FB-D604-2DFD-351E4339A9A9}"/>
              </a:ext>
            </a:extLst>
          </p:cNvPr>
          <p:cNvSpPr>
            <a:spLocks noGrp="1"/>
          </p:cNvSpPr>
          <p:nvPr>
            <p:ph idx="1"/>
          </p:nvPr>
        </p:nvSpPr>
        <p:spPr>
          <a:xfrm>
            <a:off x="138854" y="1310640"/>
            <a:ext cx="9817946" cy="582611"/>
          </a:xfrm>
        </p:spPr>
        <p:txBody>
          <a:bodyPr>
            <a:normAutofit fontScale="92500" lnSpcReduction="10000"/>
          </a:bodyPr>
          <a:lstStyle/>
          <a:p>
            <a:r>
              <a:rPr lang="en-US" dirty="0"/>
              <a:t>The first step to calculating the rotational kinetic energy of the center of mass is finding the moment of inertia about C, which is found using:</a:t>
            </a:r>
            <a:endParaRPr lang="en-IN" dirty="0"/>
          </a:p>
        </p:txBody>
      </p:sp>
      <p:sp>
        <p:nvSpPr>
          <p:cNvPr id="4" name="TextBox 3">
            <a:extLst>
              <a:ext uri="{FF2B5EF4-FFF2-40B4-BE49-F238E27FC236}">
                <a16:creationId xmlns:a16="http://schemas.microsoft.com/office/drawing/2014/main" id="{113F2D1C-91DB-1808-8F66-26792648BD78}"/>
              </a:ext>
            </a:extLst>
          </p:cNvPr>
          <p:cNvSpPr txBox="1"/>
          <p:nvPr/>
        </p:nvSpPr>
        <p:spPr>
          <a:xfrm>
            <a:off x="77894" y="670560"/>
            <a:ext cx="7233920" cy="461665"/>
          </a:xfrm>
          <a:prstGeom prst="rect">
            <a:avLst/>
          </a:prstGeom>
          <a:noFill/>
        </p:spPr>
        <p:txBody>
          <a:bodyPr wrap="square" rtlCol="0">
            <a:spAutoFit/>
          </a:bodyPr>
          <a:lstStyle/>
          <a:p>
            <a:r>
              <a:rPr lang="en-IN" sz="2400" b="1" dirty="0"/>
              <a:t>Determining rotational kinetic energy</a:t>
            </a:r>
          </a:p>
        </p:txBody>
      </p:sp>
      <p:sp>
        <p:nvSpPr>
          <p:cNvPr id="7" name="TextBox 6">
            <a:extLst>
              <a:ext uri="{FF2B5EF4-FFF2-40B4-BE49-F238E27FC236}">
                <a16:creationId xmlns:a16="http://schemas.microsoft.com/office/drawing/2014/main" id="{F319587B-373C-8735-B4D1-B6239888B797}"/>
              </a:ext>
            </a:extLst>
          </p:cNvPr>
          <p:cNvSpPr txBox="1"/>
          <p:nvPr/>
        </p:nvSpPr>
        <p:spPr>
          <a:xfrm>
            <a:off x="138854" y="3593293"/>
            <a:ext cx="10996506" cy="646331"/>
          </a:xfrm>
          <a:prstGeom prst="rect">
            <a:avLst/>
          </a:prstGeom>
          <a:noFill/>
        </p:spPr>
        <p:txBody>
          <a:bodyPr wrap="square" rtlCol="0">
            <a:spAutoFit/>
          </a:bodyPr>
          <a:lstStyle/>
          <a:p>
            <a:r>
              <a:rPr lang="en-US" dirty="0"/>
              <a:t>Where c is the distance from the center of mass to the origin and d is the distance from the center of mass to the center of the circle mass. Therefore,</a:t>
            </a:r>
            <a:endParaRPr lang="en-IN" dirty="0"/>
          </a:p>
        </p:txBody>
      </p:sp>
      <p:pic>
        <p:nvPicPr>
          <p:cNvPr id="9" name="Picture 8">
            <a:extLst>
              <a:ext uri="{FF2B5EF4-FFF2-40B4-BE49-F238E27FC236}">
                <a16:creationId xmlns:a16="http://schemas.microsoft.com/office/drawing/2014/main" id="{C61DB9EB-D51C-BE36-5005-590BDDB1CD51}"/>
              </a:ext>
            </a:extLst>
          </p:cNvPr>
          <p:cNvPicPr>
            <a:picLocks noChangeAspect="1"/>
          </p:cNvPicPr>
          <p:nvPr/>
        </p:nvPicPr>
        <p:blipFill>
          <a:blip r:embed="rId2"/>
          <a:stretch>
            <a:fillRect/>
          </a:stretch>
        </p:blipFill>
        <p:spPr>
          <a:xfrm>
            <a:off x="3392006" y="4428880"/>
            <a:ext cx="4227994" cy="581738"/>
          </a:xfrm>
          <a:prstGeom prst="rect">
            <a:avLst/>
          </a:prstGeom>
        </p:spPr>
      </p:pic>
      <p:sp>
        <p:nvSpPr>
          <p:cNvPr id="11" name="TextBox 10">
            <a:extLst>
              <a:ext uri="{FF2B5EF4-FFF2-40B4-BE49-F238E27FC236}">
                <a16:creationId xmlns:a16="http://schemas.microsoft.com/office/drawing/2014/main" id="{6676946E-5B0F-A62B-EB06-4C523AB35094}"/>
              </a:ext>
            </a:extLst>
          </p:cNvPr>
          <p:cNvSpPr txBox="1"/>
          <p:nvPr/>
        </p:nvSpPr>
        <p:spPr>
          <a:xfrm>
            <a:off x="265854" y="5178028"/>
            <a:ext cx="8837506" cy="369332"/>
          </a:xfrm>
          <a:prstGeom prst="rect">
            <a:avLst/>
          </a:prstGeom>
          <a:noFill/>
        </p:spPr>
        <p:txBody>
          <a:bodyPr wrap="square" rtlCol="0">
            <a:spAutoFit/>
          </a:bodyPr>
          <a:lstStyle/>
          <a:p>
            <a:r>
              <a:rPr lang="en-US" dirty="0"/>
              <a:t>The rotational kinetic energy is then found using  ½ </a:t>
            </a:r>
            <a:r>
              <a:rPr lang="en-US" dirty="0" err="1"/>
              <a:t>Ic</a:t>
            </a:r>
            <a:r>
              <a:rPr lang="en-US" dirty="0"/>
              <a:t>(</a:t>
            </a:r>
            <a:r>
              <a:rPr lang="az-Cyrl-AZ" dirty="0"/>
              <a:t>Ф</a:t>
            </a:r>
            <a:r>
              <a:rPr lang="en-IN" dirty="0"/>
              <a:t>*^2) where</a:t>
            </a:r>
          </a:p>
        </p:txBody>
      </p:sp>
      <p:pic>
        <p:nvPicPr>
          <p:cNvPr id="13" name="Picture 12">
            <a:extLst>
              <a:ext uri="{FF2B5EF4-FFF2-40B4-BE49-F238E27FC236}">
                <a16:creationId xmlns:a16="http://schemas.microsoft.com/office/drawing/2014/main" id="{D53174AF-5F20-1738-18D2-693AE1717069}"/>
              </a:ext>
            </a:extLst>
          </p:cNvPr>
          <p:cNvPicPr>
            <a:picLocks noChangeAspect="1"/>
          </p:cNvPicPr>
          <p:nvPr/>
        </p:nvPicPr>
        <p:blipFill>
          <a:blip r:embed="rId3"/>
          <a:stretch>
            <a:fillRect/>
          </a:stretch>
        </p:blipFill>
        <p:spPr>
          <a:xfrm>
            <a:off x="1727901" y="5714770"/>
            <a:ext cx="6639852" cy="781159"/>
          </a:xfrm>
          <a:prstGeom prst="rect">
            <a:avLst/>
          </a:prstGeom>
        </p:spPr>
      </p:pic>
      <p:pic>
        <p:nvPicPr>
          <p:cNvPr id="8" name="Picture 7" descr="A black text with a plus and a cross&#10;&#10;Description automatically generated">
            <a:extLst>
              <a:ext uri="{FF2B5EF4-FFF2-40B4-BE49-F238E27FC236}">
                <a16:creationId xmlns:a16="http://schemas.microsoft.com/office/drawing/2014/main" id="{639F862D-EE22-EA07-C8FC-35B6581CD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6423" y="2196734"/>
            <a:ext cx="4650523" cy="1175296"/>
          </a:xfrm>
          <a:prstGeom prst="rect">
            <a:avLst/>
          </a:prstGeom>
        </p:spPr>
      </p:pic>
    </p:spTree>
    <p:extLst>
      <p:ext uri="{BB962C8B-B14F-4D97-AF65-F5344CB8AC3E}">
        <p14:creationId xmlns:p14="http://schemas.microsoft.com/office/powerpoint/2010/main" val="66606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4251-57AD-45FF-F750-A9FBB80F613D}"/>
              </a:ext>
            </a:extLst>
          </p:cNvPr>
          <p:cNvSpPr>
            <a:spLocks noGrp="1"/>
          </p:cNvSpPr>
          <p:nvPr>
            <p:ph type="title"/>
          </p:nvPr>
        </p:nvSpPr>
        <p:spPr>
          <a:xfrm>
            <a:off x="0" y="0"/>
            <a:ext cx="8596668" cy="640080"/>
          </a:xfrm>
        </p:spPr>
        <p:txBody>
          <a:bodyPr/>
          <a:lstStyle/>
          <a:p>
            <a:r>
              <a:rPr lang="en-IN" dirty="0"/>
              <a:t>Method</a:t>
            </a:r>
          </a:p>
        </p:txBody>
      </p:sp>
      <p:sp>
        <p:nvSpPr>
          <p:cNvPr id="3" name="Content Placeholder 2">
            <a:extLst>
              <a:ext uri="{FF2B5EF4-FFF2-40B4-BE49-F238E27FC236}">
                <a16:creationId xmlns:a16="http://schemas.microsoft.com/office/drawing/2014/main" id="{DD4CD248-5209-160B-7650-C6244205922A}"/>
              </a:ext>
            </a:extLst>
          </p:cNvPr>
          <p:cNvSpPr>
            <a:spLocks noGrp="1"/>
          </p:cNvSpPr>
          <p:nvPr>
            <p:ph idx="1"/>
          </p:nvPr>
        </p:nvSpPr>
        <p:spPr>
          <a:xfrm>
            <a:off x="0" y="640080"/>
            <a:ext cx="8596668" cy="481011"/>
          </a:xfrm>
        </p:spPr>
        <p:txBody>
          <a:bodyPr>
            <a:normAutofit/>
          </a:bodyPr>
          <a:lstStyle/>
          <a:p>
            <a:pPr marL="0" indent="0">
              <a:buNone/>
            </a:pPr>
            <a:r>
              <a:rPr lang="en-IN" sz="2400" b="1" dirty="0"/>
              <a:t>Total Kinetic Energy</a:t>
            </a:r>
          </a:p>
        </p:txBody>
      </p:sp>
      <p:sp>
        <p:nvSpPr>
          <p:cNvPr id="4" name="TextBox 3">
            <a:extLst>
              <a:ext uri="{FF2B5EF4-FFF2-40B4-BE49-F238E27FC236}">
                <a16:creationId xmlns:a16="http://schemas.microsoft.com/office/drawing/2014/main" id="{43243433-0EFC-18F0-7569-1B581EE20879}"/>
              </a:ext>
            </a:extLst>
          </p:cNvPr>
          <p:cNvSpPr txBox="1"/>
          <p:nvPr/>
        </p:nvSpPr>
        <p:spPr>
          <a:xfrm>
            <a:off x="325120" y="1584960"/>
            <a:ext cx="9570720" cy="646331"/>
          </a:xfrm>
          <a:prstGeom prst="rect">
            <a:avLst/>
          </a:prstGeom>
          <a:noFill/>
        </p:spPr>
        <p:txBody>
          <a:bodyPr wrap="square" rtlCol="0">
            <a:spAutoFit/>
          </a:bodyPr>
          <a:lstStyle/>
          <a:p>
            <a:r>
              <a:rPr lang="en-IN" dirty="0"/>
              <a:t>Therefore taking </a:t>
            </a:r>
            <a:r>
              <a:rPr lang="en-IN" dirty="0" err="1"/>
              <a:t>T_rot</a:t>
            </a:r>
            <a:r>
              <a:rPr lang="en-IN" dirty="0"/>
              <a:t> and </a:t>
            </a:r>
            <a:r>
              <a:rPr lang="en-IN" dirty="0" err="1"/>
              <a:t>T_trans</a:t>
            </a:r>
            <a:r>
              <a:rPr lang="en-IN" dirty="0"/>
              <a:t> we can express the total kinetic energy as the summation of these parts:</a:t>
            </a:r>
          </a:p>
        </p:txBody>
      </p:sp>
      <p:pic>
        <p:nvPicPr>
          <p:cNvPr id="6" name="Picture 5">
            <a:extLst>
              <a:ext uri="{FF2B5EF4-FFF2-40B4-BE49-F238E27FC236}">
                <a16:creationId xmlns:a16="http://schemas.microsoft.com/office/drawing/2014/main" id="{F39CA17B-703F-AAA4-3065-FCB9E074A919}"/>
              </a:ext>
            </a:extLst>
          </p:cNvPr>
          <p:cNvPicPr>
            <a:picLocks noChangeAspect="1"/>
          </p:cNvPicPr>
          <p:nvPr/>
        </p:nvPicPr>
        <p:blipFill>
          <a:blip r:embed="rId2"/>
          <a:stretch>
            <a:fillRect/>
          </a:stretch>
        </p:blipFill>
        <p:spPr>
          <a:xfrm>
            <a:off x="178984" y="2375959"/>
            <a:ext cx="9716856" cy="800212"/>
          </a:xfrm>
          <a:prstGeom prst="rect">
            <a:avLst/>
          </a:prstGeom>
        </p:spPr>
      </p:pic>
      <p:sp>
        <p:nvSpPr>
          <p:cNvPr id="7" name="TextBox 6">
            <a:extLst>
              <a:ext uri="{FF2B5EF4-FFF2-40B4-BE49-F238E27FC236}">
                <a16:creationId xmlns:a16="http://schemas.microsoft.com/office/drawing/2014/main" id="{54030383-7498-7A4F-C83D-D2784FDD6023}"/>
              </a:ext>
            </a:extLst>
          </p:cNvPr>
          <p:cNvSpPr txBox="1"/>
          <p:nvPr/>
        </p:nvSpPr>
        <p:spPr>
          <a:xfrm>
            <a:off x="118024" y="3255326"/>
            <a:ext cx="8920480" cy="461665"/>
          </a:xfrm>
          <a:prstGeom prst="rect">
            <a:avLst/>
          </a:prstGeom>
          <a:noFill/>
        </p:spPr>
        <p:txBody>
          <a:bodyPr wrap="square" rtlCol="0">
            <a:spAutoFit/>
          </a:bodyPr>
          <a:lstStyle/>
          <a:p>
            <a:r>
              <a:rPr lang="en-IN" sz="2400" dirty="0"/>
              <a:t>Potential Energy</a:t>
            </a:r>
          </a:p>
        </p:txBody>
      </p:sp>
      <p:sp>
        <p:nvSpPr>
          <p:cNvPr id="8" name="TextBox 7">
            <a:extLst>
              <a:ext uri="{FF2B5EF4-FFF2-40B4-BE49-F238E27FC236}">
                <a16:creationId xmlns:a16="http://schemas.microsoft.com/office/drawing/2014/main" id="{FB6F0E70-9296-AB0D-1C54-E9ED99AA2CB2}"/>
              </a:ext>
            </a:extLst>
          </p:cNvPr>
          <p:cNvSpPr txBox="1"/>
          <p:nvPr/>
        </p:nvSpPr>
        <p:spPr>
          <a:xfrm>
            <a:off x="118024" y="3729355"/>
            <a:ext cx="10753176" cy="646331"/>
          </a:xfrm>
          <a:prstGeom prst="rect">
            <a:avLst/>
          </a:prstGeom>
          <a:noFill/>
        </p:spPr>
        <p:txBody>
          <a:bodyPr wrap="square" rtlCol="0">
            <a:spAutoFit/>
          </a:bodyPr>
          <a:lstStyle/>
          <a:p>
            <a:r>
              <a:rPr lang="en-US" dirty="0"/>
              <a:t>The potential energy of a </a:t>
            </a:r>
            <a:r>
              <a:rPr lang="en-US" dirty="0" err="1"/>
              <a:t>centre</a:t>
            </a:r>
            <a:r>
              <a:rPr lang="en-US" dirty="0"/>
              <a:t> of mass about an origin is modelled as </a:t>
            </a:r>
            <a:r>
              <a:rPr lang="en-US" dirty="0" err="1"/>
              <a:t>mgh</a:t>
            </a:r>
            <a:r>
              <a:rPr lang="en-US" dirty="0"/>
              <a:t>. In this context height can be written as </a:t>
            </a:r>
            <a:r>
              <a:rPr lang="en-US" dirty="0" err="1"/>
              <a:t>csin</a:t>
            </a:r>
            <a:r>
              <a:rPr lang="en-US" dirty="0"/>
              <a:t>(ϕ) therefore an expression for potential energy is</a:t>
            </a:r>
            <a:endParaRPr lang="en-IN" dirty="0"/>
          </a:p>
        </p:txBody>
      </p:sp>
      <p:pic>
        <p:nvPicPr>
          <p:cNvPr id="10" name="Picture 9">
            <a:extLst>
              <a:ext uri="{FF2B5EF4-FFF2-40B4-BE49-F238E27FC236}">
                <a16:creationId xmlns:a16="http://schemas.microsoft.com/office/drawing/2014/main" id="{68ED57E0-40F0-C18A-FFA1-B6F78E7A5D38}"/>
              </a:ext>
            </a:extLst>
          </p:cNvPr>
          <p:cNvPicPr>
            <a:picLocks noChangeAspect="1"/>
          </p:cNvPicPr>
          <p:nvPr/>
        </p:nvPicPr>
        <p:blipFill>
          <a:blip r:embed="rId3"/>
          <a:stretch>
            <a:fillRect/>
          </a:stretch>
        </p:blipFill>
        <p:spPr>
          <a:xfrm>
            <a:off x="3686293" y="4886396"/>
            <a:ext cx="2848373" cy="657317"/>
          </a:xfrm>
          <a:prstGeom prst="rect">
            <a:avLst/>
          </a:prstGeom>
        </p:spPr>
      </p:pic>
    </p:spTree>
    <p:extLst>
      <p:ext uri="{BB962C8B-B14F-4D97-AF65-F5344CB8AC3E}">
        <p14:creationId xmlns:p14="http://schemas.microsoft.com/office/powerpoint/2010/main" val="94190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DE37-13D5-CFB8-2D55-9A7F4BE15FDF}"/>
              </a:ext>
            </a:extLst>
          </p:cNvPr>
          <p:cNvSpPr>
            <a:spLocks noGrp="1"/>
          </p:cNvSpPr>
          <p:nvPr>
            <p:ph type="title"/>
          </p:nvPr>
        </p:nvSpPr>
        <p:spPr>
          <a:xfrm>
            <a:off x="98214" y="0"/>
            <a:ext cx="8596668" cy="690880"/>
          </a:xfrm>
        </p:spPr>
        <p:txBody>
          <a:bodyPr/>
          <a:lstStyle/>
          <a:p>
            <a:r>
              <a:rPr lang="en-IN" dirty="0"/>
              <a:t>Method</a:t>
            </a:r>
          </a:p>
        </p:txBody>
      </p:sp>
      <p:sp>
        <p:nvSpPr>
          <p:cNvPr id="3" name="Content Placeholder 2">
            <a:extLst>
              <a:ext uri="{FF2B5EF4-FFF2-40B4-BE49-F238E27FC236}">
                <a16:creationId xmlns:a16="http://schemas.microsoft.com/office/drawing/2014/main" id="{DD6DF6E1-9C9A-C813-65D0-01F215860780}"/>
              </a:ext>
            </a:extLst>
          </p:cNvPr>
          <p:cNvSpPr>
            <a:spLocks noGrp="1"/>
          </p:cNvSpPr>
          <p:nvPr>
            <p:ph idx="1"/>
          </p:nvPr>
        </p:nvSpPr>
        <p:spPr>
          <a:xfrm>
            <a:off x="98214" y="690880"/>
            <a:ext cx="8596668" cy="572451"/>
          </a:xfrm>
        </p:spPr>
        <p:txBody>
          <a:bodyPr>
            <a:normAutofit/>
          </a:bodyPr>
          <a:lstStyle/>
          <a:p>
            <a:pPr marL="0" indent="0">
              <a:buNone/>
            </a:pPr>
            <a:r>
              <a:rPr lang="en-IN" sz="2400" b="1" dirty="0"/>
              <a:t>Lagrange Equation</a:t>
            </a:r>
          </a:p>
        </p:txBody>
      </p:sp>
      <p:sp>
        <p:nvSpPr>
          <p:cNvPr id="4" name="TextBox 3">
            <a:extLst>
              <a:ext uri="{FF2B5EF4-FFF2-40B4-BE49-F238E27FC236}">
                <a16:creationId xmlns:a16="http://schemas.microsoft.com/office/drawing/2014/main" id="{4361C8CC-9FC2-7EAE-63F3-DA9D7F1820A7}"/>
              </a:ext>
            </a:extLst>
          </p:cNvPr>
          <p:cNvSpPr txBox="1"/>
          <p:nvPr/>
        </p:nvSpPr>
        <p:spPr>
          <a:xfrm>
            <a:off x="98214" y="1228942"/>
            <a:ext cx="9804400" cy="646331"/>
          </a:xfrm>
          <a:prstGeom prst="rect">
            <a:avLst/>
          </a:prstGeom>
          <a:noFill/>
        </p:spPr>
        <p:txBody>
          <a:bodyPr wrap="square" rtlCol="0">
            <a:spAutoFit/>
          </a:bodyPr>
          <a:lstStyle/>
          <a:p>
            <a:r>
              <a:rPr lang="en-US" dirty="0"/>
              <a:t>The equation to find L for the </a:t>
            </a:r>
            <a:r>
              <a:rPr lang="en-US" dirty="0" err="1"/>
              <a:t>lagrange</a:t>
            </a:r>
            <a:r>
              <a:rPr lang="en-US" dirty="0"/>
              <a:t> equation is L = T − U . As T and U have already been determined, L can be expressed as</a:t>
            </a:r>
            <a:endParaRPr lang="en-IN" dirty="0"/>
          </a:p>
        </p:txBody>
      </p:sp>
      <p:pic>
        <p:nvPicPr>
          <p:cNvPr id="6" name="Picture 5">
            <a:extLst>
              <a:ext uri="{FF2B5EF4-FFF2-40B4-BE49-F238E27FC236}">
                <a16:creationId xmlns:a16="http://schemas.microsoft.com/office/drawing/2014/main" id="{400D10D8-CBAC-0A64-64C8-BBCACC70235F}"/>
              </a:ext>
            </a:extLst>
          </p:cNvPr>
          <p:cNvPicPr>
            <a:picLocks noChangeAspect="1"/>
          </p:cNvPicPr>
          <p:nvPr/>
        </p:nvPicPr>
        <p:blipFill>
          <a:blip r:embed="rId2"/>
          <a:stretch>
            <a:fillRect/>
          </a:stretch>
        </p:blipFill>
        <p:spPr>
          <a:xfrm>
            <a:off x="2333042" y="2191581"/>
            <a:ext cx="5334744" cy="1743318"/>
          </a:xfrm>
          <a:prstGeom prst="rect">
            <a:avLst/>
          </a:prstGeom>
        </p:spPr>
      </p:pic>
      <p:sp>
        <p:nvSpPr>
          <p:cNvPr id="7" name="TextBox 6">
            <a:extLst>
              <a:ext uri="{FF2B5EF4-FFF2-40B4-BE49-F238E27FC236}">
                <a16:creationId xmlns:a16="http://schemas.microsoft.com/office/drawing/2014/main" id="{7CBD095F-AF84-E568-9548-431FE7552FAE}"/>
              </a:ext>
            </a:extLst>
          </p:cNvPr>
          <p:cNvSpPr txBox="1"/>
          <p:nvPr/>
        </p:nvSpPr>
        <p:spPr>
          <a:xfrm>
            <a:off x="264160" y="3928944"/>
            <a:ext cx="4368800" cy="461665"/>
          </a:xfrm>
          <a:prstGeom prst="rect">
            <a:avLst/>
          </a:prstGeom>
          <a:noFill/>
        </p:spPr>
        <p:txBody>
          <a:bodyPr wrap="square" rtlCol="0">
            <a:spAutoFit/>
          </a:bodyPr>
          <a:lstStyle/>
          <a:p>
            <a:r>
              <a:rPr lang="en-IN" sz="2400" b="1" dirty="0"/>
              <a:t>Euler Lagrange equation</a:t>
            </a:r>
          </a:p>
        </p:txBody>
      </p:sp>
      <p:sp>
        <p:nvSpPr>
          <p:cNvPr id="8" name="TextBox 7">
            <a:extLst>
              <a:ext uri="{FF2B5EF4-FFF2-40B4-BE49-F238E27FC236}">
                <a16:creationId xmlns:a16="http://schemas.microsoft.com/office/drawing/2014/main" id="{7FFCC87F-55E5-5D3D-55C8-780FAFEFEA2E}"/>
              </a:ext>
            </a:extLst>
          </p:cNvPr>
          <p:cNvSpPr txBox="1"/>
          <p:nvPr/>
        </p:nvSpPr>
        <p:spPr>
          <a:xfrm>
            <a:off x="264160" y="4390609"/>
            <a:ext cx="10444480" cy="369332"/>
          </a:xfrm>
          <a:prstGeom prst="rect">
            <a:avLst/>
          </a:prstGeom>
          <a:noFill/>
        </p:spPr>
        <p:txBody>
          <a:bodyPr wrap="square" rtlCol="0">
            <a:spAutoFit/>
          </a:bodyPr>
          <a:lstStyle/>
          <a:p>
            <a:r>
              <a:rPr lang="en-US" dirty="0"/>
              <a:t>The Euler </a:t>
            </a:r>
            <a:r>
              <a:rPr lang="en-US" dirty="0" err="1"/>
              <a:t>lagrange</a:t>
            </a:r>
            <a:r>
              <a:rPr lang="en-US" dirty="0"/>
              <a:t> equation is necessary for finding an equation for the angular acceleration:</a:t>
            </a:r>
            <a:endParaRPr lang="en-IN" dirty="0"/>
          </a:p>
        </p:txBody>
      </p:sp>
      <p:pic>
        <p:nvPicPr>
          <p:cNvPr id="10" name="Picture 9">
            <a:extLst>
              <a:ext uri="{FF2B5EF4-FFF2-40B4-BE49-F238E27FC236}">
                <a16:creationId xmlns:a16="http://schemas.microsoft.com/office/drawing/2014/main" id="{1A1BFB1D-9D51-6873-8BAC-A6AAFC52DDAA}"/>
              </a:ext>
            </a:extLst>
          </p:cNvPr>
          <p:cNvPicPr>
            <a:picLocks noChangeAspect="1"/>
          </p:cNvPicPr>
          <p:nvPr/>
        </p:nvPicPr>
        <p:blipFill>
          <a:blip r:embed="rId3"/>
          <a:stretch>
            <a:fillRect/>
          </a:stretch>
        </p:blipFill>
        <p:spPr>
          <a:xfrm>
            <a:off x="4048294" y="5153077"/>
            <a:ext cx="2124371" cy="1038370"/>
          </a:xfrm>
          <a:prstGeom prst="rect">
            <a:avLst/>
          </a:prstGeom>
        </p:spPr>
      </p:pic>
    </p:spTree>
    <p:extLst>
      <p:ext uri="{BB962C8B-B14F-4D97-AF65-F5344CB8AC3E}">
        <p14:creationId xmlns:p14="http://schemas.microsoft.com/office/powerpoint/2010/main" val="11194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E8F1-BD1F-1BA2-2BFB-2559BB236B8E}"/>
              </a:ext>
            </a:extLst>
          </p:cNvPr>
          <p:cNvSpPr>
            <a:spLocks noGrp="1"/>
          </p:cNvSpPr>
          <p:nvPr>
            <p:ph type="title"/>
          </p:nvPr>
        </p:nvSpPr>
        <p:spPr>
          <a:xfrm>
            <a:off x="0" y="0"/>
            <a:ext cx="8596668" cy="670560"/>
          </a:xfrm>
        </p:spPr>
        <p:txBody>
          <a:bodyPr/>
          <a:lstStyle/>
          <a:p>
            <a:r>
              <a:rPr lang="en-IN" dirty="0"/>
              <a:t>Method</a:t>
            </a:r>
          </a:p>
        </p:txBody>
      </p:sp>
      <p:sp>
        <p:nvSpPr>
          <p:cNvPr id="3" name="Content Placeholder 2">
            <a:extLst>
              <a:ext uri="{FF2B5EF4-FFF2-40B4-BE49-F238E27FC236}">
                <a16:creationId xmlns:a16="http://schemas.microsoft.com/office/drawing/2014/main" id="{B01063D6-2D5C-6442-96B8-C769A2242207}"/>
              </a:ext>
            </a:extLst>
          </p:cNvPr>
          <p:cNvSpPr>
            <a:spLocks noGrp="1"/>
          </p:cNvSpPr>
          <p:nvPr>
            <p:ph idx="1"/>
          </p:nvPr>
        </p:nvSpPr>
        <p:spPr>
          <a:xfrm>
            <a:off x="0" y="670560"/>
            <a:ext cx="3711786" cy="501331"/>
          </a:xfrm>
        </p:spPr>
        <p:txBody>
          <a:bodyPr>
            <a:normAutofit/>
          </a:bodyPr>
          <a:lstStyle/>
          <a:p>
            <a:pPr marL="0" indent="0">
              <a:buNone/>
            </a:pPr>
            <a:r>
              <a:rPr lang="en-IN" sz="2400" b="1" dirty="0"/>
              <a:t>Euler Lagrange equation</a:t>
            </a:r>
          </a:p>
        </p:txBody>
      </p:sp>
      <p:sp>
        <p:nvSpPr>
          <p:cNvPr id="4" name="TextBox 3">
            <a:extLst>
              <a:ext uri="{FF2B5EF4-FFF2-40B4-BE49-F238E27FC236}">
                <a16:creationId xmlns:a16="http://schemas.microsoft.com/office/drawing/2014/main" id="{7F2472A3-3BC5-E8BB-90C3-165243AC4B36}"/>
              </a:ext>
            </a:extLst>
          </p:cNvPr>
          <p:cNvSpPr txBox="1"/>
          <p:nvPr/>
        </p:nvSpPr>
        <p:spPr>
          <a:xfrm>
            <a:off x="3711786" y="746638"/>
            <a:ext cx="2184400" cy="369332"/>
          </a:xfrm>
          <a:prstGeom prst="rect">
            <a:avLst/>
          </a:prstGeom>
          <a:noFill/>
        </p:spPr>
        <p:txBody>
          <a:bodyPr wrap="square" rtlCol="0">
            <a:spAutoFit/>
          </a:bodyPr>
          <a:lstStyle/>
          <a:p>
            <a:r>
              <a:rPr lang="en-IN" i="1" dirty="0"/>
              <a:t>continued</a:t>
            </a:r>
          </a:p>
        </p:txBody>
      </p:sp>
      <p:sp>
        <p:nvSpPr>
          <p:cNvPr id="5" name="TextBox 4">
            <a:extLst>
              <a:ext uri="{FF2B5EF4-FFF2-40B4-BE49-F238E27FC236}">
                <a16:creationId xmlns:a16="http://schemas.microsoft.com/office/drawing/2014/main" id="{A3E68589-92A4-4173-02D7-909D5F2563E1}"/>
              </a:ext>
            </a:extLst>
          </p:cNvPr>
          <p:cNvSpPr txBox="1"/>
          <p:nvPr/>
        </p:nvSpPr>
        <p:spPr>
          <a:xfrm>
            <a:off x="-1" y="1247969"/>
            <a:ext cx="10700872" cy="369332"/>
          </a:xfrm>
          <a:prstGeom prst="rect">
            <a:avLst/>
          </a:prstGeom>
          <a:noFill/>
        </p:spPr>
        <p:txBody>
          <a:bodyPr wrap="square" rtlCol="0">
            <a:spAutoFit/>
          </a:bodyPr>
          <a:lstStyle/>
          <a:p>
            <a:r>
              <a:rPr lang="en-IN" dirty="0"/>
              <a:t>Once we have rearranged and solved we get a final form equation of Motion:</a:t>
            </a:r>
          </a:p>
        </p:txBody>
      </p:sp>
      <p:pic>
        <p:nvPicPr>
          <p:cNvPr id="7" name="Picture 6">
            <a:extLst>
              <a:ext uri="{FF2B5EF4-FFF2-40B4-BE49-F238E27FC236}">
                <a16:creationId xmlns:a16="http://schemas.microsoft.com/office/drawing/2014/main" id="{9035091D-7D32-BA7D-78F9-EBDF27854163}"/>
              </a:ext>
            </a:extLst>
          </p:cNvPr>
          <p:cNvPicPr>
            <a:picLocks noChangeAspect="1"/>
          </p:cNvPicPr>
          <p:nvPr/>
        </p:nvPicPr>
        <p:blipFill>
          <a:blip r:embed="rId2"/>
          <a:stretch>
            <a:fillRect/>
          </a:stretch>
        </p:blipFill>
        <p:spPr>
          <a:xfrm>
            <a:off x="1491129" y="1571540"/>
            <a:ext cx="6954220" cy="724001"/>
          </a:xfrm>
          <a:prstGeom prst="rect">
            <a:avLst/>
          </a:prstGeom>
        </p:spPr>
      </p:pic>
      <p:sp>
        <p:nvSpPr>
          <p:cNvPr id="8" name="TextBox 7">
            <a:extLst>
              <a:ext uri="{FF2B5EF4-FFF2-40B4-BE49-F238E27FC236}">
                <a16:creationId xmlns:a16="http://schemas.microsoft.com/office/drawing/2014/main" id="{00A44A4E-B7B2-BFF4-E209-F8FE8CA86886}"/>
              </a:ext>
            </a:extLst>
          </p:cNvPr>
          <p:cNvSpPr txBox="1"/>
          <p:nvPr/>
        </p:nvSpPr>
        <p:spPr>
          <a:xfrm>
            <a:off x="0" y="2518281"/>
            <a:ext cx="8596668" cy="369332"/>
          </a:xfrm>
          <a:prstGeom prst="rect">
            <a:avLst/>
          </a:prstGeom>
          <a:noFill/>
        </p:spPr>
        <p:txBody>
          <a:bodyPr wrap="square" rtlCol="0">
            <a:spAutoFit/>
          </a:bodyPr>
          <a:lstStyle/>
          <a:p>
            <a:r>
              <a:rPr lang="en-IN" dirty="0"/>
              <a:t>Or when fully written out and with the angular acceleration as the focus:</a:t>
            </a:r>
          </a:p>
        </p:txBody>
      </p:sp>
      <p:pic>
        <p:nvPicPr>
          <p:cNvPr id="10" name="Picture 9">
            <a:extLst>
              <a:ext uri="{FF2B5EF4-FFF2-40B4-BE49-F238E27FC236}">
                <a16:creationId xmlns:a16="http://schemas.microsoft.com/office/drawing/2014/main" id="{CB132532-A274-D00E-8D6B-6D2305ABADDE}"/>
              </a:ext>
            </a:extLst>
          </p:cNvPr>
          <p:cNvPicPr>
            <a:picLocks noChangeAspect="1"/>
          </p:cNvPicPr>
          <p:nvPr/>
        </p:nvPicPr>
        <p:blipFill>
          <a:blip r:embed="rId3"/>
          <a:stretch>
            <a:fillRect/>
          </a:stretch>
        </p:blipFill>
        <p:spPr>
          <a:xfrm>
            <a:off x="795706" y="3019612"/>
            <a:ext cx="8345065" cy="1228896"/>
          </a:xfrm>
          <a:prstGeom prst="rect">
            <a:avLst/>
          </a:prstGeom>
        </p:spPr>
      </p:pic>
      <p:sp>
        <p:nvSpPr>
          <p:cNvPr id="6" name="TextBox 5">
            <a:extLst>
              <a:ext uri="{FF2B5EF4-FFF2-40B4-BE49-F238E27FC236}">
                <a16:creationId xmlns:a16="http://schemas.microsoft.com/office/drawing/2014/main" id="{34D62A21-852F-C67A-A1D8-2EE37B8F6EC7}"/>
              </a:ext>
            </a:extLst>
          </p:cNvPr>
          <p:cNvSpPr txBox="1"/>
          <p:nvPr/>
        </p:nvSpPr>
        <p:spPr>
          <a:xfrm>
            <a:off x="247226" y="4616026"/>
            <a:ext cx="9113520" cy="1200329"/>
          </a:xfrm>
          <a:prstGeom prst="rect">
            <a:avLst/>
          </a:prstGeom>
          <a:noFill/>
        </p:spPr>
        <p:txBody>
          <a:bodyPr wrap="square" rtlCol="0">
            <a:spAutoFit/>
          </a:bodyPr>
          <a:lstStyle/>
          <a:p>
            <a:r>
              <a:rPr lang="en-US" dirty="0"/>
              <a:t>After solving the ODE in MATLAB with realistic variables, figure 2 shows the y-position of the center of mass following an expected path for an eccentric rolling disc. However, the motion repeats indefinitely, so adding an energy loss factor is the next step to improve the model.</a:t>
            </a:r>
            <a:endParaRPr lang="en-IN" dirty="0"/>
          </a:p>
        </p:txBody>
      </p:sp>
    </p:spTree>
    <p:extLst>
      <p:ext uri="{BB962C8B-B14F-4D97-AF65-F5344CB8AC3E}">
        <p14:creationId xmlns:p14="http://schemas.microsoft.com/office/powerpoint/2010/main" val="65067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390</TotalTime>
  <Words>1740</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Principles of Physical Modelling</vt:lpstr>
      <vt:lpstr>Introduction</vt:lpstr>
      <vt:lpstr>Method</vt:lpstr>
      <vt:lpstr>Method</vt:lpstr>
      <vt:lpstr>Method</vt:lpstr>
      <vt:lpstr>Method</vt:lpstr>
      <vt:lpstr>Method</vt:lpstr>
      <vt:lpstr>Method</vt:lpstr>
      <vt:lpstr>Method</vt:lpstr>
      <vt:lpstr>Method</vt:lpstr>
      <vt:lpstr>Method</vt:lpstr>
      <vt:lpstr>Method</vt:lpstr>
      <vt:lpstr>Method</vt:lpstr>
      <vt:lpstr>Method</vt:lpstr>
      <vt:lpstr>Taking Readings </vt:lpstr>
      <vt:lpstr>Taking Readings</vt:lpstr>
      <vt:lpstr>Taking readings</vt:lpstr>
      <vt:lpstr>Taking readings</vt:lpstr>
      <vt:lpstr>Comparing Final Results</vt:lpstr>
      <vt:lpstr>Comparing final results</vt:lpstr>
      <vt:lpstr>Further Improvements</vt:lpstr>
      <vt:lpstr>Further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Tanish Madhok</dc:creator>
  <cp:lastModifiedBy>tanish madhok</cp:lastModifiedBy>
  <cp:revision>18</cp:revision>
  <dcterms:created xsi:type="dcterms:W3CDTF">2024-10-27T23:56:35Z</dcterms:created>
  <dcterms:modified xsi:type="dcterms:W3CDTF">2024-10-30T15:57:43Z</dcterms:modified>
</cp:coreProperties>
</file>