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3" r:id="rId4"/>
    <p:sldId id="271" r:id="rId5"/>
    <p:sldId id="261" r:id="rId6"/>
    <p:sldId id="259" r:id="rId7"/>
    <p:sldId id="264" r:id="rId8"/>
    <p:sldId id="265" r:id="rId9"/>
    <p:sldId id="266" r:id="rId10"/>
    <p:sldId id="267" r:id="rId11"/>
    <p:sldId id="269" r:id="rId12"/>
    <p:sldId id="270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0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2D2B9-7CFE-4F47-9825-61D38B49F59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099CA-65DC-4BF4-9E0A-93C62B0B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099CA-65DC-4BF4-9E0A-93C62B0B2A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9526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9526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9526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657657"/>
            <a:ext cx="837454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9526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975" y="1201325"/>
            <a:ext cx="8788049" cy="1833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95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688" y="2662071"/>
            <a:ext cx="7823112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600" spc="-204" dirty="0">
                <a:solidFill>
                  <a:srgbClr val="FFFFFF"/>
                </a:solidFill>
              </a:rPr>
              <a:t>Calculating Churn </a:t>
            </a:r>
            <a:r>
              <a:rPr lang="en-US" sz="5600" spc="-204" dirty="0" smtClean="0">
                <a:solidFill>
                  <a:srgbClr val="FFFFFF"/>
                </a:solidFill>
              </a:rPr>
              <a:t>Rates</a:t>
            </a:r>
            <a:br>
              <a:rPr lang="en-US" sz="5600" spc="-204" dirty="0" smtClean="0">
                <a:solidFill>
                  <a:srgbClr val="FFFFFF"/>
                </a:solidFill>
              </a:rPr>
            </a:br>
            <a:r>
              <a:rPr sz="2800" b="0" spc="130" dirty="0" smtClean="0">
                <a:solidFill>
                  <a:srgbClr val="EEEEEE"/>
                </a:solidFill>
                <a:latin typeface="Gill Sans MT"/>
                <a:cs typeface="Gill Sans MT"/>
              </a:rPr>
              <a:t>Analyze</a:t>
            </a:r>
            <a:r>
              <a:rPr sz="2800" b="0" spc="-105" dirty="0" smtClean="0">
                <a:solidFill>
                  <a:srgbClr val="EEEEEE"/>
                </a:solidFill>
                <a:latin typeface="Gill Sans MT"/>
                <a:cs typeface="Gill Sans MT"/>
              </a:rPr>
              <a:t> </a:t>
            </a:r>
            <a:r>
              <a:rPr lang="en-US" sz="2800" b="0" spc="-105" dirty="0" smtClean="0">
                <a:solidFill>
                  <a:srgbClr val="EEEEEE"/>
                </a:solidFill>
              </a:rPr>
              <a:t>Real </a:t>
            </a:r>
            <a:r>
              <a:rPr sz="2800" b="0" spc="85" dirty="0" smtClean="0">
                <a:solidFill>
                  <a:srgbClr val="EEEEEE"/>
                </a:solidFill>
                <a:latin typeface="Gill Sans MT"/>
                <a:cs typeface="Gill Sans MT"/>
              </a:rPr>
              <a:t>Data</a:t>
            </a:r>
            <a:r>
              <a:rPr sz="2800" b="0" spc="-110" dirty="0" smtClean="0">
                <a:solidFill>
                  <a:srgbClr val="EEEEEE"/>
                </a:solidFill>
                <a:latin typeface="Gill Sans MT"/>
                <a:cs typeface="Gill Sans MT"/>
              </a:rPr>
              <a:t> </a:t>
            </a:r>
            <a:r>
              <a:rPr sz="2800" b="0" spc="65" dirty="0">
                <a:solidFill>
                  <a:srgbClr val="EEEEEE"/>
                </a:solidFill>
                <a:latin typeface="Gill Sans MT"/>
                <a:cs typeface="Gill Sans MT"/>
              </a:rPr>
              <a:t>with</a:t>
            </a:r>
            <a:r>
              <a:rPr sz="2800" b="0" spc="-105" dirty="0">
                <a:solidFill>
                  <a:srgbClr val="EEEEEE"/>
                </a:solidFill>
                <a:latin typeface="Gill Sans MT"/>
                <a:cs typeface="Gill Sans MT"/>
              </a:rPr>
              <a:t> </a:t>
            </a:r>
            <a:r>
              <a:rPr sz="2800" b="0" spc="35" dirty="0">
                <a:solidFill>
                  <a:srgbClr val="EEEEEE"/>
                </a:solidFill>
                <a:latin typeface="Gill Sans MT"/>
                <a:cs typeface="Gill Sans MT"/>
              </a:rPr>
              <a:t>SQL </a:t>
            </a:r>
            <a:r>
              <a:rPr sz="2800" b="0" spc="-765" dirty="0">
                <a:solidFill>
                  <a:srgbClr val="EEEEEE"/>
                </a:solidFill>
                <a:latin typeface="Gill Sans MT"/>
                <a:cs typeface="Gill Sans MT"/>
              </a:rPr>
              <a:t> </a:t>
            </a:r>
            <a:r>
              <a:rPr lang="en-US" sz="2800" b="0" spc="-765" dirty="0" smtClean="0">
                <a:solidFill>
                  <a:srgbClr val="EEEEEE"/>
                </a:solidFill>
                <a:latin typeface="Gill Sans MT"/>
                <a:cs typeface="Gill Sans MT"/>
              </a:rPr>
              <a:t/>
            </a:r>
            <a:br>
              <a:rPr lang="en-US" sz="2800" b="0" spc="-765" dirty="0" smtClean="0">
                <a:solidFill>
                  <a:srgbClr val="EEEEEE"/>
                </a:solidFill>
                <a:latin typeface="Gill Sans MT"/>
                <a:cs typeface="Gill Sans MT"/>
              </a:rPr>
            </a:br>
            <a:r>
              <a:rPr lang="en-US" sz="2800" b="0" spc="110" dirty="0" smtClean="0">
                <a:solidFill>
                  <a:srgbClr val="EEEEEE"/>
                </a:solidFill>
                <a:latin typeface="Gill Sans MT"/>
                <a:cs typeface="Gill Sans MT"/>
              </a:rPr>
              <a:t>Phoebe</a:t>
            </a:r>
            <a:r>
              <a:rPr sz="2800" b="0" spc="110" dirty="0" smtClean="0">
                <a:solidFill>
                  <a:srgbClr val="EEEEEE"/>
                </a:solidFill>
                <a:latin typeface="Gill Sans MT"/>
                <a:cs typeface="Gill Sans MT"/>
              </a:rPr>
              <a:t> </a:t>
            </a:r>
            <a:r>
              <a:rPr lang="en-US" sz="2800" b="0" spc="165" dirty="0" err="1" smtClean="0">
                <a:solidFill>
                  <a:srgbClr val="EEEEEE"/>
                </a:solidFill>
                <a:latin typeface="Gill Sans MT"/>
                <a:cs typeface="Gill Sans MT"/>
              </a:rPr>
              <a:t>Namyalo</a:t>
            </a:r>
            <a:r>
              <a:rPr sz="2800" b="0" spc="165" dirty="0" smtClean="0">
                <a:solidFill>
                  <a:srgbClr val="EEEEEE"/>
                </a:solidFill>
                <a:latin typeface="Gill Sans MT"/>
                <a:cs typeface="Gill Sans MT"/>
              </a:rPr>
              <a:t> </a:t>
            </a:r>
            <a:r>
              <a:rPr sz="2800" b="0" spc="170" dirty="0" smtClean="0">
                <a:solidFill>
                  <a:srgbClr val="EEEEEE"/>
                </a:solidFill>
                <a:latin typeface="Gill Sans MT"/>
                <a:cs typeface="Gill Sans MT"/>
              </a:rPr>
              <a:t> </a:t>
            </a:r>
            <a:r>
              <a:rPr lang="en-US" sz="2800" b="0" spc="170" dirty="0" smtClean="0">
                <a:solidFill>
                  <a:srgbClr val="EEEEEE"/>
                </a:solidFill>
                <a:latin typeface="Gill Sans MT"/>
                <a:cs typeface="Gill Sans MT"/>
              </a:rPr>
              <a:t/>
            </a:r>
            <a:br>
              <a:rPr lang="en-US" sz="2800" b="0" spc="170" dirty="0" smtClean="0">
                <a:solidFill>
                  <a:srgbClr val="EEEEEE"/>
                </a:solidFill>
                <a:latin typeface="Gill Sans MT"/>
                <a:cs typeface="Gill Sans MT"/>
              </a:rPr>
            </a:br>
            <a:r>
              <a:rPr lang="en-US" sz="2800" b="0" spc="40" dirty="0" smtClean="0">
                <a:solidFill>
                  <a:srgbClr val="EEEEEE"/>
                </a:solidFill>
                <a:latin typeface="Gill Sans MT"/>
                <a:cs typeface="Gill Sans MT"/>
              </a:rPr>
              <a:t>March 2022</a:t>
            </a:r>
            <a:endParaRPr sz="2800" dirty="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824" y="661700"/>
            <a:ext cx="2024774" cy="4258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84" y="318008"/>
            <a:ext cx="2070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295269"/>
                </a:solidFill>
              </a:rPr>
              <a:t>3.2</a:t>
            </a:r>
            <a:r>
              <a:rPr sz="2400" spc="-120" dirty="0">
                <a:solidFill>
                  <a:srgbClr val="295269"/>
                </a:solidFill>
              </a:rPr>
              <a:t> </a:t>
            </a:r>
            <a:r>
              <a:rPr sz="2400" spc="-45" dirty="0">
                <a:solidFill>
                  <a:srgbClr val="295269"/>
                </a:solidFill>
              </a:rPr>
              <a:t>Conclusion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0584" y="768095"/>
            <a:ext cx="6842759" cy="3237230"/>
          </a:xfrm>
          <a:custGeom>
            <a:avLst/>
            <a:gdLst/>
            <a:ahLst/>
            <a:cxnLst/>
            <a:rect l="l" t="t" r="r" b="b"/>
            <a:pathLst>
              <a:path w="6842759" h="3237229">
                <a:moveTo>
                  <a:pt x="0" y="3236976"/>
                </a:moveTo>
                <a:lnTo>
                  <a:pt x="6842759" y="3236976"/>
                </a:lnTo>
                <a:lnTo>
                  <a:pt x="6842759" y="0"/>
                </a:lnTo>
                <a:lnTo>
                  <a:pt x="0" y="0"/>
                </a:lnTo>
                <a:lnTo>
                  <a:pt x="0" y="3236976"/>
                </a:lnTo>
                <a:close/>
              </a:path>
            </a:pathLst>
          </a:custGeom>
          <a:ln w="9144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563" y="760196"/>
            <a:ext cx="6654800" cy="265277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spc="40" dirty="0">
                <a:latin typeface="Gill Sans MT"/>
                <a:cs typeface="Gill Sans MT"/>
              </a:rPr>
              <a:t>From</a:t>
            </a:r>
            <a:r>
              <a:rPr sz="1400" spc="-50" dirty="0">
                <a:latin typeface="Gill Sans MT"/>
                <a:cs typeface="Gill Sans MT"/>
              </a:rPr>
              <a:t> </a:t>
            </a:r>
            <a:r>
              <a:rPr sz="1400" spc="25" dirty="0">
                <a:latin typeface="Gill Sans MT"/>
                <a:cs typeface="Gill Sans MT"/>
              </a:rPr>
              <a:t>the</a:t>
            </a:r>
            <a:r>
              <a:rPr sz="1400" spc="-30" dirty="0">
                <a:latin typeface="Gill Sans MT"/>
                <a:cs typeface="Gill Sans MT"/>
              </a:rPr>
              <a:t> </a:t>
            </a:r>
            <a:r>
              <a:rPr lang="en-US" sz="1400" spc="45" dirty="0" smtClean="0">
                <a:latin typeface="Gill Sans MT"/>
                <a:cs typeface="Gill Sans MT"/>
              </a:rPr>
              <a:t>results, segment 30 is performing better and has a lower churn rate which means less people are unsubscribing so the company should focus more on this and expand it.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600" dirty="0" smtClean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1400" dirty="0" smtClean="0">
                <a:latin typeface="Gill Sans MT"/>
                <a:cs typeface="Gill Sans MT"/>
              </a:rPr>
              <a:t>Segment 87 is not performing well due to the higher churn rate. This could be a number of reasons like the marketing language was not descriptive enough or the design was not captivating enough . The company should look into it and compare what segment 30 is doing different from segment </a:t>
            </a:r>
            <a:r>
              <a:rPr lang="en-US" sz="1400" dirty="0">
                <a:latin typeface="Gill Sans MT"/>
                <a:cs typeface="Gill Sans MT"/>
              </a:rPr>
              <a:t>87</a:t>
            </a:r>
            <a:r>
              <a:rPr lang="en-US" sz="1400" dirty="0" smtClean="0">
                <a:latin typeface="Gill Sans MT"/>
                <a:cs typeface="Gill Sans MT"/>
              </a:rPr>
              <a:t>.</a:t>
            </a:r>
            <a:r>
              <a:rPr lang="en-US" sz="1400" dirty="0">
                <a:latin typeface="Gill Sans MT"/>
                <a:cs typeface="Gill Sans MT"/>
              </a:rPr>
              <a:t> </a:t>
            </a:r>
            <a:endParaRPr lang="en-US" sz="1400" dirty="0" smtClean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1400" dirty="0" smtClean="0">
                <a:latin typeface="Gill Sans MT"/>
                <a:cs typeface="Gill Sans MT"/>
              </a:rPr>
              <a:t>Get </a:t>
            </a:r>
            <a:r>
              <a:rPr lang="en-US" sz="1400" dirty="0">
                <a:latin typeface="Gill Sans MT"/>
                <a:cs typeface="Gill Sans MT"/>
              </a:rPr>
              <a:t>feedback from customers</a:t>
            </a:r>
            <a:r>
              <a:rPr lang="en-US" sz="1400" dirty="0" smtClean="0">
                <a:latin typeface="Gill Sans MT"/>
                <a:cs typeface="Gill Sans MT"/>
              </a:rPr>
              <a:t> </a:t>
            </a:r>
            <a:r>
              <a:rPr lang="en-US" sz="1400" dirty="0">
                <a:latin typeface="Gill Sans MT"/>
                <a:cs typeface="Gill Sans MT"/>
              </a:rPr>
              <a:t>through email marketing, </a:t>
            </a:r>
            <a:r>
              <a:rPr lang="en-US" sz="1400" dirty="0" smtClean="0">
                <a:latin typeface="Gill Sans MT"/>
                <a:cs typeface="Gill Sans MT"/>
              </a:rPr>
              <a:t>reviews, incentives and generate an analysis on the  ad to figure out why it is failing.</a:t>
            </a:r>
            <a:endParaRPr sz="1400" dirty="0">
              <a:latin typeface="Gill Sans MT"/>
              <a:cs typeface="Gill Sans MT"/>
            </a:endParaRPr>
          </a:p>
          <a:p>
            <a:pPr marL="12700" marR="4445635">
              <a:lnSpc>
                <a:spcPct val="114999"/>
              </a:lnSpc>
            </a:pPr>
            <a:endParaRPr lang="en-US" sz="1200" dirty="0" smtClean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814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4055">
              <a:alpha val="8235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2190750"/>
            <a:ext cx="7924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800" spc="90" dirty="0">
                <a:solidFill>
                  <a:srgbClr val="FFFFFF"/>
                </a:solidFill>
              </a:rPr>
              <a:t>4</a:t>
            </a:r>
            <a:r>
              <a:rPr sz="4800" spc="90" dirty="0" smtClean="0">
                <a:solidFill>
                  <a:srgbClr val="FFFFFF"/>
                </a:solidFill>
              </a:rPr>
              <a:t>.</a:t>
            </a:r>
            <a:r>
              <a:rPr sz="4800" spc="-165" dirty="0" smtClean="0">
                <a:solidFill>
                  <a:srgbClr val="FFFFFF"/>
                </a:solidFill>
              </a:rPr>
              <a:t> </a:t>
            </a:r>
            <a:r>
              <a:rPr lang="en-US" sz="4800" spc="-170" dirty="0" smtClean="0">
                <a:solidFill>
                  <a:srgbClr val="FFFFFF"/>
                </a:solidFill>
              </a:rPr>
              <a:t>Appendix : SQL code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84473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4081" y="590551"/>
            <a:ext cx="4169319" cy="4419600"/>
          </a:xfrm>
          <a:custGeom>
            <a:avLst/>
            <a:gdLst/>
            <a:ahLst/>
            <a:cxnLst/>
            <a:rect l="l" t="t" r="r" b="b"/>
            <a:pathLst>
              <a:path w="3870960" h="4279900">
                <a:moveTo>
                  <a:pt x="3870960" y="0"/>
                </a:moveTo>
                <a:lnTo>
                  <a:pt x="0" y="0"/>
                </a:lnTo>
                <a:lnTo>
                  <a:pt x="0" y="4279392"/>
                </a:lnTo>
                <a:lnTo>
                  <a:pt x="3870960" y="4279392"/>
                </a:lnTo>
                <a:lnTo>
                  <a:pt x="38709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temporary table for the cut off of subscriptions and cancellations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months AS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(SELECT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'2017-01-01' as first_day,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'2017-01-31' as last_day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'2017-02-01' as first_day,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'2017-02-28' as last_day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'2017-03-01' as first_day,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'2017-03-31' as last_day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cross_join AS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(SELECT * FROM subscriptions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 JOIN months),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Active users for each segment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AS (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 id, first_day AS 'month',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WHEN (subscription_start &lt; first_day)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 (subscription_end &gt; first_day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OR subscription_end IS NULL)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 (segment = 87)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THEN 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ELSE 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AS is_active_87,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57150"/>
            <a:ext cx="4371339" cy="4953000"/>
          </a:xfrm>
          <a:custGeom>
            <a:avLst/>
            <a:gdLst/>
            <a:ahLst/>
            <a:cxnLst/>
            <a:rect l="l" t="t" r="r" b="b"/>
            <a:pathLst>
              <a:path w="3779520" h="4953000">
                <a:moveTo>
                  <a:pt x="3779520" y="0"/>
                </a:moveTo>
                <a:lnTo>
                  <a:pt x="0" y="0"/>
                </a:lnTo>
                <a:lnTo>
                  <a:pt x="0" y="4953000"/>
                </a:lnTo>
                <a:lnTo>
                  <a:pt x="3779520" y="4953000"/>
                </a:lnTo>
                <a:lnTo>
                  <a:pt x="37795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(subscription_start &lt;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(subscription_end &gt;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OR subscription_end IS NULL)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(segment = 30)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THEN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END AS is_active_30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User Cancellation status for each segment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subscription_end BETWEEN first_day AND last_day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AND (segment = 87)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THEN 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as is_canceled_87,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subscription_end BETWEEN first_day AND last_day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AND (segment = 30)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THEN 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as is_canceled_30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cross_join),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Sum Active and Canceled Users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status_aggregate AS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(SELECT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month,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SUM(is_active_87) AS sum_active_87,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SUM(is_active_30) AS sum_active_30,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SUM(is_canceled_87) AS sum_canceled_87,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SUM(is_canceled_30) AS sum_canceled_30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status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BY month)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month,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1.0 * sum_canceled_87/sum_active_87 AS churn_rate_87,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1.0 * sum_canceled_30/sum_active_30 AS churn_rate_30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status_aggregate;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74081" y="0"/>
            <a:ext cx="156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295269"/>
                </a:solidFill>
              </a:rPr>
              <a:t>A</a:t>
            </a:r>
            <a:r>
              <a:rPr sz="2400" spc="-130" dirty="0">
                <a:solidFill>
                  <a:srgbClr val="295269"/>
                </a:solidFill>
              </a:rPr>
              <a:t>p</a:t>
            </a:r>
            <a:r>
              <a:rPr sz="2400" spc="-45" dirty="0">
                <a:solidFill>
                  <a:srgbClr val="295269"/>
                </a:solidFill>
              </a:rPr>
              <a:t>pendi</a:t>
            </a:r>
            <a:r>
              <a:rPr sz="2400" spc="-80" dirty="0">
                <a:solidFill>
                  <a:srgbClr val="295269"/>
                </a:solidFill>
              </a:rPr>
              <a:t>x </a:t>
            </a:r>
            <a:r>
              <a:rPr sz="2400" spc="50" dirty="0">
                <a:solidFill>
                  <a:srgbClr val="295269"/>
                </a:solidFill>
              </a:rPr>
              <a:t>1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4394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99025"/>
            <a:ext cx="4415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 smtClean="0"/>
              <a:t>Table</a:t>
            </a:r>
            <a:r>
              <a:rPr sz="2800" spc="-85" dirty="0" smtClean="0"/>
              <a:t> </a:t>
            </a:r>
            <a:r>
              <a:rPr sz="2800" spc="45" dirty="0"/>
              <a:t>o</a:t>
            </a:r>
            <a:r>
              <a:rPr sz="2800" spc="25" dirty="0"/>
              <a:t>f</a:t>
            </a:r>
            <a:r>
              <a:rPr sz="2800" spc="-85" dirty="0"/>
              <a:t> </a:t>
            </a:r>
            <a:r>
              <a:rPr sz="2800" spc="-95" dirty="0"/>
              <a:t>Contents</a:t>
            </a:r>
            <a:endParaRPr sz="2800" dirty="0"/>
          </a:p>
        </p:txBody>
      </p:sp>
      <p:sp>
        <p:nvSpPr>
          <p:cNvPr id="4" name="Rectangle 3"/>
          <p:cNvSpPr/>
          <p:nvPr/>
        </p:nvSpPr>
        <p:spPr>
          <a:xfrm>
            <a:off x="306660" y="895350"/>
            <a:ext cx="8075340" cy="388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Get familiar with the company.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Gill Sans MT" panose="020B0502020104020203" pitchFamily="34" charset="0"/>
              </a:rPr>
              <a:t>         How many months has the company been operating?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smtClean="0">
                <a:latin typeface="Gill Sans MT" panose="020B0502020104020203" pitchFamily="34" charset="0"/>
              </a:rPr>
              <a:t>        Which months do you have enough information to calculate a churn rate?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smtClean="0">
                <a:latin typeface="Gill Sans MT" panose="020B0502020104020203" pitchFamily="34" charset="0"/>
              </a:rPr>
              <a:t>        What segments of users exist?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US" dirty="0" smtClean="0">
                <a:latin typeface="Gill Sans MT" panose="020B0502020104020203" pitchFamily="34" charset="0"/>
              </a:rPr>
              <a:t>What is the overall churn trend since the company started?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US" dirty="0" smtClean="0">
                <a:latin typeface="Gill Sans MT" panose="020B0502020104020203" pitchFamily="34" charset="0"/>
              </a:rPr>
              <a:t>Compare the churn rates between user segments.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Gill Sans MT" panose="020B0502020104020203" pitchFamily="34" charset="0"/>
              </a:rPr>
              <a:t>         Which segment of users should the company focus on expanding?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4055">
              <a:alpha val="8235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2190750"/>
            <a:ext cx="7924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solidFill>
                  <a:srgbClr val="FFFFFF"/>
                </a:solidFill>
              </a:rPr>
              <a:t>1.</a:t>
            </a:r>
            <a:r>
              <a:rPr sz="4800" spc="-165" dirty="0">
                <a:solidFill>
                  <a:srgbClr val="FFFFFF"/>
                </a:solidFill>
              </a:rPr>
              <a:t> </a:t>
            </a:r>
            <a:r>
              <a:rPr lang="en-US" sz="4800" spc="-170" dirty="0" smtClean="0">
                <a:solidFill>
                  <a:srgbClr val="FFFFFF"/>
                </a:solidFill>
              </a:rPr>
              <a:t>Introduction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38669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64414"/>
            <a:ext cx="221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295269"/>
                </a:solidFill>
              </a:rPr>
              <a:t>1.1</a:t>
            </a:r>
            <a:r>
              <a:rPr sz="2400" spc="-155" dirty="0">
                <a:solidFill>
                  <a:srgbClr val="295269"/>
                </a:solidFill>
              </a:rPr>
              <a:t> </a:t>
            </a:r>
            <a:r>
              <a:rPr sz="2400" spc="-80" dirty="0">
                <a:solidFill>
                  <a:srgbClr val="295269"/>
                </a:solidFill>
              </a:rPr>
              <a:t>Introduction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77952" y="749808"/>
            <a:ext cx="7233284" cy="4422364"/>
          </a:xfrm>
          <a:prstGeom prst="rect">
            <a:avLst/>
          </a:prstGeom>
          <a:ln w="9144">
            <a:solidFill>
              <a:srgbClr val="B7B7B7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65"/>
              </a:spcBef>
            </a:pPr>
            <a:r>
              <a:rPr lang="en-US" sz="1400" b="1" dirty="0" smtClean="0">
                <a:latin typeface="Gill Sans MT"/>
                <a:cs typeface="Gill Sans MT"/>
              </a:rPr>
              <a:t>Churn rate </a:t>
            </a:r>
            <a:endParaRPr sz="1400" b="1" dirty="0">
              <a:latin typeface="Gill Sans MT"/>
              <a:cs typeface="Gill Sans MT"/>
            </a:endParaRPr>
          </a:p>
          <a:p>
            <a:pPr marL="90805" marR="349250">
              <a:lnSpc>
                <a:spcPct val="114999"/>
              </a:lnSpc>
            </a:pPr>
            <a:r>
              <a:rPr lang="en-US" sz="1400" spc="10" dirty="0">
                <a:latin typeface="Gill Sans MT"/>
                <a:cs typeface="Gill Sans MT"/>
              </a:rPr>
              <a:t>Churn rate is the percent of subscribers that have canceled within a certain period, usually a month. For a user base to grow, the churn rate must be less than the new subscriber rate for the same period</a:t>
            </a:r>
            <a:r>
              <a:rPr lang="en-US" sz="1400" spc="10" dirty="0" smtClean="0">
                <a:latin typeface="Gill Sans MT"/>
                <a:cs typeface="Gill Sans MT"/>
              </a:rPr>
              <a:t>.</a:t>
            </a:r>
          </a:p>
          <a:p>
            <a:pPr marL="90805" marR="349250">
              <a:lnSpc>
                <a:spcPct val="114999"/>
              </a:lnSpc>
            </a:pPr>
            <a:endParaRPr dirty="0">
              <a:latin typeface="Gill Sans MT"/>
              <a:cs typeface="Gill Sans MT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lang="en-US" sz="1400" spc="5" dirty="0" err="1" smtClean="0">
                <a:latin typeface="Gill Sans MT"/>
                <a:cs typeface="Gill Sans MT"/>
              </a:rPr>
              <a:t>Codeflix’s</a:t>
            </a:r>
            <a:r>
              <a:rPr lang="en-US" sz="1400" spc="5" dirty="0" smtClean="0">
                <a:latin typeface="Gill Sans MT"/>
                <a:cs typeface="Gill Sans MT"/>
              </a:rPr>
              <a:t> marketing </a:t>
            </a:r>
            <a:r>
              <a:rPr lang="en-US" sz="1400" spc="5" dirty="0">
                <a:latin typeface="Gill Sans MT"/>
                <a:cs typeface="Gill Sans MT"/>
              </a:rPr>
              <a:t>department is particularly interested in how the churn compares between two segments of users. They provide you with a dataset containing subscription data for users who were acquired through two distinct </a:t>
            </a:r>
            <a:r>
              <a:rPr lang="en-US" sz="1400" spc="5" dirty="0" smtClean="0">
                <a:latin typeface="Gill Sans MT"/>
                <a:cs typeface="Gill Sans MT"/>
              </a:rPr>
              <a:t>channels</a:t>
            </a:r>
            <a:r>
              <a:rPr lang="en-US" sz="1400" spc="5" dirty="0">
                <a:latin typeface="Gill Sans MT"/>
                <a:cs typeface="Gill Sans MT"/>
              </a:rPr>
              <a:t> </a:t>
            </a:r>
            <a:r>
              <a:rPr lang="en-US" sz="1400" spc="5" dirty="0" smtClean="0">
                <a:latin typeface="Gill Sans MT"/>
                <a:cs typeface="Gill Sans MT"/>
              </a:rPr>
              <a:t>87 and 30</a:t>
            </a:r>
            <a:endParaRPr lang="en-US" sz="1400" spc="5" dirty="0">
              <a:latin typeface="Gill Sans MT"/>
              <a:cs typeface="Gill Sans MT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endParaRPr lang="en-US" sz="1400" spc="5" dirty="0">
              <a:latin typeface="Gill Sans MT"/>
              <a:cs typeface="Gill Sans MT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lang="en-US" sz="1400" spc="5" dirty="0">
                <a:latin typeface="Gill Sans MT"/>
                <a:cs typeface="Gill Sans MT"/>
              </a:rPr>
              <a:t>The dataset provided to you contains one SQL </a:t>
            </a:r>
            <a:r>
              <a:rPr lang="en-US" sz="1400" spc="5" dirty="0" smtClean="0">
                <a:latin typeface="Gill Sans MT"/>
                <a:cs typeface="Gill Sans MT"/>
              </a:rPr>
              <a:t>table </a:t>
            </a:r>
            <a:r>
              <a:rPr lang="en-US" sz="1400" b="1" spc="5" dirty="0" smtClean="0">
                <a:latin typeface="Gill Sans MT"/>
                <a:cs typeface="Gill Sans MT"/>
              </a:rPr>
              <a:t>subscriptions</a:t>
            </a:r>
            <a:r>
              <a:rPr lang="en-US" sz="1400" spc="5" dirty="0">
                <a:latin typeface="Gill Sans MT"/>
                <a:cs typeface="Gill Sans MT"/>
              </a:rPr>
              <a:t>. Within the table, there are 4 columns</a:t>
            </a:r>
            <a:r>
              <a:rPr lang="en-US" sz="1400" spc="5" dirty="0" smtClean="0">
                <a:latin typeface="Gill Sans MT"/>
                <a:cs typeface="Gill Sans MT"/>
              </a:rPr>
              <a:t>:</a:t>
            </a:r>
            <a:endParaRPr lang="en-US" sz="1400" spc="5" dirty="0">
              <a:latin typeface="Gill Sans MT"/>
              <a:cs typeface="Gill Sans MT"/>
            </a:endParaRPr>
          </a:p>
          <a:p>
            <a:pPr marL="376555" indent="-28575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400" b="1" spc="5" dirty="0">
                <a:latin typeface="Gill Sans MT"/>
                <a:cs typeface="Gill Sans MT"/>
              </a:rPr>
              <a:t>id </a:t>
            </a:r>
            <a:r>
              <a:rPr lang="en-US" sz="1400" spc="5" dirty="0">
                <a:latin typeface="Gill Sans MT"/>
                <a:cs typeface="Gill Sans MT"/>
              </a:rPr>
              <a:t>- the subscription </a:t>
            </a:r>
            <a:r>
              <a:rPr lang="en-US" sz="1400" spc="5" dirty="0" smtClean="0">
                <a:latin typeface="Gill Sans MT"/>
                <a:cs typeface="Gill Sans MT"/>
              </a:rPr>
              <a:t>id</a:t>
            </a:r>
          </a:p>
          <a:p>
            <a:pPr marL="376555" indent="-28575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400" b="1" spc="5" dirty="0" smtClean="0">
                <a:latin typeface="Gill Sans MT"/>
                <a:cs typeface="Gill Sans MT"/>
              </a:rPr>
              <a:t>subscription_start</a:t>
            </a:r>
            <a:r>
              <a:rPr lang="en-US" sz="1400" spc="5" dirty="0" smtClean="0">
                <a:latin typeface="Gill Sans MT"/>
                <a:cs typeface="Gill Sans MT"/>
              </a:rPr>
              <a:t> </a:t>
            </a:r>
            <a:r>
              <a:rPr lang="en-US" sz="1400" spc="5" dirty="0">
                <a:latin typeface="Gill Sans MT"/>
                <a:cs typeface="Gill Sans MT"/>
              </a:rPr>
              <a:t>- the start date of the </a:t>
            </a:r>
            <a:r>
              <a:rPr lang="en-US" sz="1400" spc="5" dirty="0" smtClean="0">
                <a:latin typeface="Gill Sans MT"/>
                <a:cs typeface="Gill Sans MT"/>
              </a:rPr>
              <a:t>subscription</a:t>
            </a:r>
          </a:p>
          <a:p>
            <a:pPr marL="376555" indent="-28575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400" b="1" spc="5" dirty="0" smtClean="0">
                <a:latin typeface="Gill Sans MT"/>
                <a:cs typeface="Gill Sans MT"/>
              </a:rPr>
              <a:t>subscription_end</a:t>
            </a:r>
            <a:r>
              <a:rPr lang="en-US" sz="1400" spc="5" dirty="0" smtClean="0">
                <a:latin typeface="Gill Sans MT"/>
                <a:cs typeface="Gill Sans MT"/>
              </a:rPr>
              <a:t> </a:t>
            </a:r>
            <a:r>
              <a:rPr lang="en-US" sz="1400" spc="5" dirty="0">
                <a:latin typeface="Gill Sans MT"/>
                <a:cs typeface="Gill Sans MT"/>
              </a:rPr>
              <a:t>- the end date of the </a:t>
            </a:r>
            <a:r>
              <a:rPr lang="en-US" sz="1400" spc="5" dirty="0" smtClean="0">
                <a:latin typeface="Gill Sans MT"/>
                <a:cs typeface="Gill Sans MT"/>
              </a:rPr>
              <a:t>subscription</a:t>
            </a:r>
          </a:p>
          <a:p>
            <a:pPr marL="376555" indent="-28575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400" b="1" spc="5" dirty="0" smtClean="0">
                <a:latin typeface="Gill Sans MT"/>
                <a:cs typeface="Gill Sans MT"/>
              </a:rPr>
              <a:t>segment</a:t>
            </a:r>
            <a:r>
              <a:rPr lang="en-US" sz="1400" spc="5" dirty="0" smtClean="0">
                <a:latin typeface="Gill Sans MT"/>
                <a:cs typeface="Gill Sans MT"/>
              </a:rPr>
              <a:t> </a:t>
            </a:r>
            <a:r>
              <a:rPr lang="en-US" sz="1400" spc="5" dirty="0">
                <a:latin typeface="Gill Sans MT"/>
                <a:cs typeface="Gill Sans MT"/>
              </a:rPr>
              <a:t>- this identifies which segment the subscription owner belongs </a:t>
            </a:r>
            <a:r>
              <a:rPr lang="en-US" sz="1400" spc="5" dirty="0" smtClean="0">
                <a:latin typeface="Gill Sans MT"/>
                <a:cs typeface="Gill Sans MT"/>
              </a:rPr>
              <a:t>to.</a:t>
            </a:r>
          </a:p>
          <a:p>
            <a:pPr marL="90805">
              <a:lnSpc>
                <a:spcPct val="150000"/>
              </a:lnSpc>
              <a:spcBef>
                <a:spcPts val="5"/>
              </a:spcBef>
            </a:pPr>
            <a:endParaRPr lang="en-US" sz="1200" spc="5" dirty="0">
              <a:latin typeface="Gill Sans MT"/>
              <a:cs typeface="Gill Sans MT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4457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7657"/>
            <a:ext cx="47943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 smtClean="0"/>
              <a:t>1.</a:t>
            </a:r>
            <a:r>
              <a:rPr lang="en-US" spc="60" dirty="0"/>
              <a:t>2</a:t>
            </a:r>
            <a:r>
              <a:rPr spc="-75" dirty="0" smtClean="0"/>
              <a:t> </a:t>
            </a:r>
            <a:r>
              <a:rPr lang="en-US" spc="-90" dirty="0" smtClean="0"/>
              <a:t>Overview of Codeflix Dataset</a:t>
            </a:r>
            <a:endParaRPr spc="50" dirty="0"/>
          </a:p>
        </p:txBody>
      </p:sp>
      <p:sp>
        <p:nvSpPr>
          <p:cNvPr id="3" name="object 3"/>
          <p:cNvSpPr/>
          <p:nvPr/>
        </p:nvSpPr>
        <p:spPr>
          <a:xfrm>
            <a:off x="5179100" y="1201325"/>
            <a:ext cx="3870960" cy="3746500"/>
          </a:xfrm>
          <a:custGeom>
            <a:avLst/>
            <a:gdLst/>
            <a:ahLst/>
            <a:cxnLst/>
            <a:rect l="l" t="t" r="r" b="b"/>
            <a:pathLst>
              <a:path w="3870959" h="3746500">
                <a:moveTo>
                  <a:pt x="3870899" y="3746399"/>
                </a:moveTo>
                <a:lnTo>
                  <a:pt x="0" y="3746399"/>
                </a:lnTo>
                <a:lnTo>
                  <a:pt x="0" y="0"/>
                </a:lnTo>
                <a:lnTo>
                  <a:pt x="3870899" y="0"/>
                </a:lnTo>
                <a:lnTo>
                  <a:pt x="3870899" y="3746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52124" y="1269777"/>
            <a:ext cx="2825075" cy="132856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lang="en-US" sz="900" spc="-5" dirty="0">
                <a:latin typeface="Courier New"/>
                <a:cs typeface="Courier New"/>
              </a:rPr>
              <a:t>SELECT </a:t>
            </a:r>
          </a:p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lang="en-US" sz="900" spc="-5" dirty="0">
                <a:latin typeface="Courier New"/>
                <a:cs typeface="Courier New"/>
              </a:rPr>
              <a:t>FROM subscriptions</a:t>
            </a:r>
          </a:p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lang="en-US" sz="900" spc="-5" dirty="0">
                <a:latin typeface="Courier New"/>
                <a:cs typeface="Courier New"/>
              </a:rPr>
              <a:t>LIMIT 100;</a:t>
            </a:r>
          </a:p>
          <a:p>
            <a:pPr marL="12700" marR="5080">
              <a:lnSpc>
                <a:spcPts val="1050"/>
              </a:lnSpc>
              <a:spcBef>
                <a:spcPts val="160"/>
              </a:spcBef>
            </a:pPr>
            <a:endParaRPr lang="en-US" sz="900" spc="-5" dirty="0">
              <a:latin typeface="Courier New"/>
              <a:cs typeface="Courier New"/>
            </a:endParaRPr>
          </a:p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lang="en-US" sz="900" spc="-5" dirty="0">
                <a:latin typeface="Courier New"/>
                <a:cs typeface="Courier New"/>
              </a:rPr>
              <a:t>-- </a:t>
            </a:r>
            <a:r>
              <a:rPr lang="en-US" sz="900" spc="-5" dirty="0" err="1">
                <a:latin typeface="Courier New"/>
                <a:cs typeface="Courier New"/>
              </a:rPr>
              <a:t>Identfy</a:t>
            </a:r>
            <a:r>
              <a:rPr lang="en-US" sz="900" spc="-5" dirty="0">
                <a:latin typeface="Courier New"/>
                <a:cs typeface="Courier New"/>
              </a:rPr>
              <a:t> months for churn rate</a:t>
            </a:r>
          </a:p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lang="en-US" sz="900" spc="-5" dirty="0">
                <a:latin typeface="Courier New"/>
                <a:cs typeface="Courier New"/>
              </a:rPr>
              <a:t>SELECT MIN(	subscription_start), </a:t>
            </a:r>
          </a:p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lang="en-US" sz="900" spc="-5" dirty="0">
                <a:latin typeface="Courier New"/>
                <a:cs typeface="Courier New"/>
              </a:rPr>
              <a:t>MAX(</a:t>
            </a:r>
            <a:r>
              <a:rPr lang="en-US" sz="900" spc="-5" dirty="0" err="1">
                <a:latin typeface="Courier New"/>
                <a:cs typeface="Courier New"/>
              </a:rPr>
              <a:t>subscription_start</a:t>
            </a:r>
            <a:r>
              <a:rPr lang="en-US" sz="900" spc="-5" dirty="0">
                <a:latin typeface="Courier New"/>
                <a:cs typeface="Courier New"/>
              </a:rPr>
              <a:t>)</a:t>
            </a:r>
          </a:p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lang="en-US" sz="900" spc="-5" dirty="0">
                <a:latin typeface="Courier New"/>
                <a:cs typeface="Courier New"/>
              </a:rPr>
              <a:t>FROM subscriptions;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975" y="1201325"/>
            <a:ext cx="4921250" cy="3805016"/>
          </a:xfrm>
          <a:prstGeom prst="rect">
            <a:avLst/>
          </a:prstGeom>
          <a:ln w="9524">
            <a:solidFill>
              <a:srgbClr val="B7B7B7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65"/>
              </a:spcBef>
            </a:pPr>
            <a:r>
              <a:rPr lang="en-US" sz="1200" b="1" spc="50" dirty="0" smtClean="0">
                <a:latin typeface="Gill Sans MT"/>
                <a:cs typeface="Gill Sans MT"/>
              </a:rPr>
              <a:t>Company</a:t>
            </a:r>
            <a:endParaRPr lang="en-US" sz="1200" b="1" dirty="0" smtClean="0">
              <a:latin typeface="Gill Sans MT"/>
              <a:cs typeface="Gill Sans MT"/>
            </a:endParaRPr>
          </a:p>
          <a:p>
            <a:pPr marL="263525" marR="280670" indent="-172720">
              <a:lnSpc>
                <a:spcPct val="114999"/>
              </a:lnSpc>
              <a:buSzPct val="91666"/>
              <a:buFont typeface="Arial"/>
              <a:buChar char="•"/>
              <a:tabLst>
                <a:tab pos="264160" algn="l"/>
              </a:tabLst>
            </a:pPr>
            <a:r>
              <a:rPr lang="en-US" sz="1200" spc="5" dirty="0" smtClean="0">
                <a:latin typeface="Gill Sans MT"/>
                <a:cs typeface="Gill Sans MT"/>
              </a:rPr>
              <a:t>Codeflix,</a:t>
            </a:r>
            <a:r>
              <a:rPr lang="en-US" sz="1200" spc="-35" dirty="0" smtClean="0">
                <a:latin typeface="Gill Sans MT"/>
                <a:cs typeface="Gill Sans MT"/>
              </a:rPr>
              <a:t> </a:t>
            </a:r>
            <a:r>
              <a:rPr lang="en-US" sz="1200" spc="130" dirty="0" smtClean="0">
                <a:latin typeface="Gill Sans MT"/>
                <a:cs typeface="Gill Sans MT"/>
              </a:rPr>
              <a:t>a</a:t>
            </a:r>
            <a:r>
              <a:rPr lang="en-US" sz="1200" spc="-50" dirty="0" smtClean="0">
                <a:latin typeface="Gill Sans MT"/>
                <a:cs typeface="Gill Sans MT"/>
              </a:rPr>
              <a:t> </a:t>
            </a:r>
            <a:r>
              <a:rPr lang="en-US" sz="1200" spc="60" dirty="0" smtClean="0">
                <a:latin typeface="Gill Sans MT"/>
                <a:cs typeface="Gill Sans MT"/>
              </a:rPr>
              <a:t>streaming</a:t>
            </a:r>
            <a:r>
              <a:rPr lang="en-US" sz="1200" spc="-50" dirty="0" smtClean="0">
                <a:latin typeface="Gill Sans MT"/>
                <a:cs typeface="Gill Sans MT"/>
              </a:rPr>
              <a:t> </a:t>
            </a:r>
            <a:r>
              <a:rPr lang="en-US" sz="1200" spc="30" dirty="0" smtClean="0">
                <a:latin typeface="Gill Sans MT"/>
                <a:cs typeface="Gill Sans MT"/>
              </a:rPr>
              <a:t>video</a:t>
            </a:r>
            <a:r>
              <a:rPr lang="en-US" sz="1200" spc="-40" dirty="0" smtClean="0">
                <a:latin typeface="Gill Sans MT"/>
                <a:cs typeface="Gill Sans MT"/>
              </a:rPr>
              <a:t> </a:t>
            </a:r>
            <a:r>
              <a:rPr lang="en-US" sz="1200" spc="30" dirty="0" smtClean="0">
                <a:latin typeface="Gill Sans MT"/>
                <a:cs typeface="Gill Sans MT"/>
              </a:rPr>
              <a:t>startup </a:t>
            </a:r>
            <a:r>
              <a:rPr lang="en-US" sz="1200" spc="40" dirty="0" smtClean="0">
                <a:latin typeface="Gill Sans MT"/>
                <a:cs typeface="Gill Sans MT"/>
              </a:rPr>
              <a:t>running</a:t>
            </a:r>
            <a:r>
              <a:rPr lang="en-US" sz="1200" spc="-30" dirty="0" smtClean="0">
                <a:latin typeface="Gill Sans MT"/>
                <a:cs typeface="Gill Sans MT"/>
              </a:rPr>
              <a:t> 2 </a:t>
            </a:r>
            <a:r>
              <a:rPr lang="en-US" sz="1200" spc="90" dirty="0" smtClean="0">
                <a:latin typeface="Gill Sans MT"/>
                <a:cs typeface="Gill Sans MT"/>
              </a:rPr>
              <a:t>ad</a:t>
            </a:r>
            <a:r>
              <a:rPr lang="en-US" sz="1200" spc="-50" dirty="0" smtClean="0">
                <a:latin typeface="Gill Sans MT"/>
                <a:cs typeface="Gill Sans MT"/>
              </a:rPr>
              <a:t> </a:t>
            </a:r>
            <a:r>
              <a:rPr lang="en-US" sz="1200" spc="95" dirty="0" smtClean="0">
                <a:latin typeface="Gill Sans MT"/>
                <a:cs typeface="Gill Sans MT"/>
              </a:rPr>
              <a:t>campaigns</a:t>
            </a:r>
            <a:r>
              <a:rPr lang="en-US" sz="1200" spc="-55" dirty="0" smtClean="0">
                <a:latin typeface="Gill Sans MT"/>
                <a:cs typeface="Gill Sans MT"/>
              </a:rPr>
              <a:t> </a:t>
            </a:r>
            <a:r>
              <a:rPr lang="en-US" sz="1200" spc="80" dirty="0" smtClean="0">
                <a:latin typeface="Gill Sans MT"/>
                <a:cs typeface="Gill Sans MT"/>
              </a:rPr>
              <a:t>for </a:t>
            </a:r>
            <a:r>
              <a:rPr lang="en-US" sz="1200" b="1" spc="80" dirty="0" smtClean="0">
                <a:latin typeface="Gill Sans MT"/>
                <a:cs typeface="Gill Sans MT"/>
              </a:rPr>
              <a:t>segments 87 and 30</a:t>
            </a:r>
            <a:r>
              <a:rPr lang="en-US" sz="1200" spc="80" dirty="0" smtClean="0">
                <a:latin typeface="Gill Sans MT"/>
                <a:cs typeface="Gill Sans MT"/>
              </a:rPr>
              <a:t>. It </a:t>
            </a:r>
            <a:r>
              <a:rPr lang="en-US" sz="1200" spc="70" dirty="0" smtClean="0">
                <a:latin typeface="Gill Sans MT"/>
                <a:cs typeface="Gill Sans MT"/>
              </a:rPr>
              <a:t>is</a:t>
            </a:r>
            <a:r>
              <a:rPr lang="en-US" sz="1200" spc="-30" dirty="0" smtClean="0">
                <a:latin typeface="Gill Sans MT"/>
                <a:cs typeface="Gill Sans MT"/>
              </a:rPr>
              <a:t> </a:t>
            </a:r>
            <a:r>
              <a:rPr lang="en-US" sz="1200" spc="25" dirty="0" smtClean="0">
                <a:latin typeface="Gill Sans MT"/>
                <a:cs typeface="Gill Sans MT"/>
              </a:rPr>
              <a:t>interested</a:t>
            </a:r>
            <a:r>
              <a:rPr lang="en-US" sz="1200" spc="-25" dirty="0" smtClean="0">
                <a:latin typeface="Gill Sans MT"/>
                <a:cs typeface="Gill Sans MT"/>
              </a:rPr>
              <a:t> </a:t>
            </a:r>
            <a:r>
              <a:rPr lang="en-US" sz="1200" spc="30" dirty="0" smtClean="0">
                <a:latin typeface="Gill Sans MT"/>
                <a:cs typeface="Gill Sans MT"/>
              </a:rPr>
              <a:t>in</a:t>
            </a:r>
            <a:r>
              <a:rPr lang="en-US" sz="1200" spc="-30" dirty="0" smtClean="0">
                <a:latin typeface="Gill Sans MT"/>
                <a:cs typeface="Gill Sans MT"/>
              </a:rPr>
              <a:t> </a:t>
            </a:r>
            <a:r>
              <a:rPr lang="en-US" sz="1200" spc="70" dirty="0" smtClean="0">
                <a:latin typeface="Gill Sans MT"/>
                <a:cs typeface="Gill Sans MT"/>
              </a:rPr>
              <a:t>measuring</a:t>
            </a:r>
            <a:r>
              <a:rPr lang="en-US" sz="1200" spc="-60" dirty="0" smtClean="0">
                <a:latin typeface="Gill Sans MT"/>
                <a:cs typeface="Gill Sans MT"/>
              </a:rPr>
              <a:t> </a:t>
            </a:r>
            <a:r>
              <a:rPr lang="en-US" sz="1200" spc="25" dirty="0" smtClean="0">
                <a:latin typeface="Gill Sans MT"/>
                <a:cs typeface="Gill Sans MT"/>
              </a:rPr>
              <a:t>the</a:t>
            </a:r>
            <a:r>
              <a:rPr lang="en-US" sz="1200" spc="-30" dirty="0" smtClean="0">
                <a:latin typeface="Gill Sans MT"/>
                <a:cs typeface="Gill Sans MT"/>
              </a:rPr>
              <a:t> </a:t>
            </a:r>
            <a:r>
              <a:rPr lang="en-US" sz="1200" b="1" spc="40" dirty="0" smtClean="0">
                <a:latin typeface="Gill Sans MT"/>
                <a:cs typeface="Gill Sans MT"/>
              </a:rPr>
              <a:t>churn</a:t>
            </a:r>
            <a:r>
              <a:rPr lang="en-US" sz="1200" b="1" spc="-55" dirty="0" smtClean="0">
                <a:latin typeface="Gill Sans MT"/>
                <a:cs typeface="Gill Sans MT"/>
              </a:rPr>
              <a:t> </a:t>
            </a:r>
            <a:r>
              <a:rPr lang="en-US" sz="1200" b="1" spc="20" dirty="0" smtClean="0">
                <a:latin typeface="Gill Sans MT"/>
                <a:cs typeface="Gill Sans MT"/>
              </a:rPr>
              <a:t>rate </a:t>
            </a:r>
            <a:r>
              <a:rPr lang="en-US" sz="1200" b="1" spc="-320" dirty="0" smtClean="0">
                <a:latin typeface="Gill Sans MT"/>
                <a:cs typeface="Gill Sans MT"/>
              </a:rPr>
              <a:t> </a:t>
            </a:r>
            <a:r>
              <a:rPr lang="en-US" sz="1200" b="1" spc="-5" dirty="0" smtClean="0">
                <a:latin typeface="Gill Sans MT"/>
                <a:cs typeface="Gill Sans MT"/>
              </a:rPr>
              <a:t>b</a:t>
            </a:r>
            <a:r>
              <a:rPr lang="en-US" sz="1200" b="1" dirty="0" smtClean="0">
                <a:latin typeface="Gill Sans MT"/>
                <a:cs typeface="Gill Sans MT"/>
              </a:rPr>
              <a:t>etween</a:t>
            </a:r>
            <a:r>
              <a:rPr lang="en-US" sz="1200" b="1" spc="-35" dirty="0" smtClean="0">
                <a:latin typeface="Gill Sans MT"/>
                <a:cs typeface="Gill Sans MT"/>
              </a:rPr>
              <a:t> the </a:t>
            </a:r>
            <a:r>
              <a:rPr lang="en-US" sz="1200" b="1" spc="-5" dirty="0" smtClean="0">
                <a:latin typeface="Gill Sans MT"/>
                <a:cs typeface="Gill Sans MT"/>
              </a:rPr>
              <a:t>t</a:t>
            </a:r>
            <a:r>
              <a:rPr lang="en-US" sz="1200" b="1" spc="-10" dirty="0" smtClean="0">
                <a:latin typeface="Gill Sans MT"/>
                <a:cs typeface="Gill Sans MT"/>
              </a:rPr>
              <a:t>w</a:t>
            </a:r>
            <a:r>
              <a:rPr lang="en-US" sz="1200" b="1" dirty="0" smtClean="0">
                <a:latin typeface="Gill Sans MT"/>
                <a:cs typeface="Gill Sans MT"/>
              </a:rPr>
              <a:t>o</a:t>
            </a:r>
            <a:r>
              <a:rPr lang="en-US" sz="1200" b="1" spc="-45" dirty="0" smtClean="0">
                <a:latin typeface="Gill Sans MT"/>
                <a:cs typeface="Gill Sans MT"/>
              </a:rPr>
              <a:t> </a:t>
            </a:r>
            <a:r>
              <a:rPr lang="en-US" sz="1200" b="1" spc="-5" dirty="0" smtClean="0">
                <a:latin typeface="Gill Sans MT"/>
                <a:cs typeface="Gill Sans MT"/>
              </a:rPr>
              <a:t>s</a:t>
            </a:r>
            <a:r>
              <a:rPr lang="en-US" sz="1200" b="1" dirty="0" smtClean="0">
                <a:latin typeface="Gill Sans MT"/>
                <a:cs typeface="Gill Sans MT"/>
              </a:rPr>
              <a:t>e</a:t>
            </a:r>
            <a:r>
              <a:rPr lang="en-US" sz="1200" b="1" spc="-10" dirty="0" smtClean="0">
                <a:latin typeface="Gill Sans MT"/>
                <a:cs typeface="Gill Sans MT"/>
              </a:rPr>
              <a:t>g</a:t>
            </a:r>
            <a:r>
              <a:rPr lang="en-US" sz="1200" b="1" dirty="0" smtClean="0">
                <a:latin typeface="Gill Sans MT"/>
                <a:cs typeface="Gill Sans MT"/>
              </a:rPr>
              <a:t>men</a:t>
            </a:r>
            <a:r>
              <a:rPr lang="en-US" sz="1200" b="1" spc="-5" dirty="0" smtClean="0">
                <a:latin typeface="Gill Sans MT"/>
                <a:cs typeface="Gill Sans MT"/>
              </a:rPr>
              <a:t>t</a:t>
            </a:r>
            <a:r>
              <a:rPr lang="en-US" sz="1200" b="1" dirty="0" smtClean="0">
                <a:latin typeface="Gill Sans MT"/>
                <a:cs typeface="Gill Sans MT"/>
              </a:rPr>
              <a:t>s</a:t>
            </a:r>
            <a:r>
              <a:rPr lang="en-US" sz="1200" b="1" spc="-35" dirty="0" smtClean="0">
                <a:latin typeface="Gill Sans MT"/>
                <a:cs typeface="Gill Sans MT"/>
              </a:rPr>
              <a:t> </a:t>
            </a:r>
            <a:r>
              <a:rPr lang="en-US" sz="1200" b="1" spc="-5" dirty="0" smtClean="0">
                <a:latin typeface="Gill Sans MT"/>
                <a:cs typeface="Gill Sans MT"/>
              </a:rPr>
              <a:t>o</a:t>
            </a:r>
            <a:r>
              <a:rPr lang="en-US" sz="1200" b="1" dirty="0" smtClean="0">
                <a:latin typeface="Gill Sans MT"/>
                <a:cs typeface="Gill Sans MT"/>
              </a:rPr>
              <a:t>f</a:t>
            </a:r>
            <a:r>
              <a:rPr lang="en-US" sz="1200" b="1" spc="-50" dirty="0" smtClean="0">
                <a:latin typeface="Gill Sans MT"/>
                <a:cs typeface="Gill Sans MT"/>
              </a:rPr>
              <a:t> </a:t>
            </a:r>
            <a:r>
              <a:rPr lang="en-US" sz="1200" b="1" spc="-5" dirty="0" smtClean="0">
                <a:latin typeface="Gill Sans MT"/>
                <a:cs typeface="Gill Sans MT"/>
              </a:rPr>
              <a:t>u</a:t>
            </a:r>
            <a:r>
              <a:rPr lang="en-US" sz="1200" b="1" dirty="0" smtClean="0">
                <a:latin typeface="Gill Sans MT"/>
                <a:cs typeface="Gill Sans MT"/>
              </a:rPr>
              <a:t>se</a:t>
            </a:r>
            <a:r>
              <a:rPr lang="en-US" sz="1200" b="1" spc="5" dirty="0" smtClean="0">
                <a:latin typeface="Gill Sans MT"/>
                <a:cs typeface="Gill Sans MT"/>
              </a:rPr>
              <a:t>r</a:t>
            </a:r>
            <a:r>
              <a:rPr lang="en-US" sz="1200" b="1" dirty="0" smtClean="0">
                <a:latin typeface="Gill Sans MT"/>
                <a:cs typeface="Gill Sans MT"/>
              </a:rPr>
              <a:t>s.</a:t>
            </a:r>
          </a:p>
          <a:p>
            <a:pPr marL="90805" marR="280670">
              <a:lnSpc>
                <a:spcPct val="114999"/>
              </a:lnSpc>
              <a:buSzPct val="91666"/>
              <a:tabLst>
                <a:tab pos="264160" algn="l"/>
              </a:tabLst>
            </a:pPr>
            <a:r>
              <a:rPr lang="en-US" sz="1200" b="1" dirty="0" smtClean="0">
                <a:latin typeface="Gill Sans MT"/>
                <a:cs typeface="Gill Sans MT"/>
              </a:rPr>
              <a:t>Dataset</a:t>
            </a:r>
          </a:p>
          <a:p>
            <a:pPr marL="257175" marR="604520" indent="-171450">
              <a:lnSpc>
                <a:spcPct val="114599"/>
              </a:lnSpc>
              <a:spcBef>
                <a:spcPts val="415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Gill Sans MT"/>
                <a:cs typeface="Gill Sans MT"/>
              </a:rPr>
              <a:t>Codeflix requires a minimum of </a:t>
            </a:r>
            <a:r>
              <a:rPr lang="en-US" sz="1200" b="1" dirty="0" smtClean="0">
                <a:latin typeface="Gill Sans MT"/>
                <a:cs typeface="Gill Sans MT"/>
              </a:rPr>
              <a:t>31 days subscription </a:t>
            </a:r>
            <a:r>
              <a:rPr lang="en-US" sz="1200" dirty="0" smtClean="0">
                <a:latin typeface="Gill Sans MT"/>
                <a:cs typeface="Gill Sans MT"/>
              </a:rPr>
              <a:t>to consider a user active. So if a user started on 2016-12-1, can only cancel after 31 days. </a:t>
            </a:r>
          </a:p>
          <a:p>
            <a:pPr marL="85725" marR="604520" algn="ctr">
              <a:lnSpc>
                <a:spcPct val="114599"/>
              </a:lnSpc>
              <a:spcBef>
                <a:spcPts val="415"/>
              </a:spcBef>
            </a:pPr>
            <a:r>
              <a:rPr lang="en-US" sz="1200" b="1" dirty="0" smtClean="0">
                <a:latin typeface="Gill Sans MT"/>
                <a:cs typeface="Gill Sans MT"/>
              </a:rPr>
              <a:t>Months for Churn rate Calculation</a:t>
            </a:r>
          </a:p>
          <a:p>
            <a:pPr marL="85725" marR="604520">
              <a:lnSpc>
                <a:spcPct val="114599"/>
              </a:lnSpc>
              <a:spcBef>
                <a:spcPts val="415"/>
              </a:spcBef>
            </a:pPr>
            <a:endParaRPr lang="en-US" sz="1200" dirty="0">
              <a:latin typeface="Gill Sans MT"/>
              <a:cs typeface="Gill Sans MT"/>
            </a:endParaRPr>
          </a:p>
          <a:p>
            <a:pPr marL="85725" marR="604520">
              <a:lnSpc>
                <a:spcPct val="114599"/>
              </a:lnSpc>
              <a:spcBef>
                <a:spcPts val="415"/>
              </a:spcBef>
            </a:pPr>
            <a:endParaRPr lang="en-US" sz="1200" dirty="0" smtClean="0">
              <a:latin typeface="Gill Sans MT"/>
              <a:cs typeface="Gill Sans MT"/>
            </a:endParaRPr>
          </a:p>
          <a:p>
            <a:pPr marL="85725" marR="604520">
              <a:lnSpc>
                <a:spcPct val="114599"/>
              </a:lnSpc>
              <a:spcBef>
                <a:spcPts val="415"/>
              </a:spcBef>
            </a:pPr>
            <a:endParaRPr lang="en-US" sz="1200" dirty="0" smtClean="0">
              <a:latin typeface="Gill Sans MT"/>
              <a:cs typeface="Gill Sans MT"/>
            </a:endParaRPr>
          </a:p>
          <a:p>
            <a:pPr marL="90805">
              <a:lnSpc>
                <a:spcPct val="100000"/>
              </a:lnSpc>
              <a:spcBef>
                <a:spcPts val="219"/>
              </a:spcBef>
            </a:pPr>
            <a:r>
              <a:rPr lang="en-US" sz="1200" spc="40" dirty="0" smtClean="0">
                <a:latin typeface="Gill Sans MT"/>
                <a:cs typeface="Gill Sans MT"/>
              </a:rPr>
              <a:t>Based on the data minimum subscriptions started on 2016-12-01 and since a user can never start and end their subscription in the same month, we can only </a:t>
            </a:r>
            <a:r>
              <a:rPr lang="en-US" sz="1200" b="1" spc="40" dirty="0" smtClean="0">
                <a:latin typeface="Gill Sans MT"/>
                <a:cs typeface="Gill Sans MT"/>
              </a:rPr>
              <a:t>calculate churn rate in the month of January, February and March.</a:t>
            </a:r>
          </a:p>
          <a:p>
            <a:pPr marL="90805">
              <a:lnSpc>
                <a:spcPct val="100000"/>
              </a:lnSpc>
              <a:spcBef>
                <a:spcPts val="219"/>
              </a:spcBef>
            </a:pPr>
            <a:endParaRPr lang="en-US" sz="1200" spc="40" dirty="0" smtClean="0">
              <a:latin typeface="Gill Sans MT"/>
              <a:cs typeface="Gill Sans M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05245"/>
              </p:ext>
            </p:extLst>
          </p:nvPr>
        </p:nvGraphicFramePr>
        <p:xfrm>
          <a:off x="304800" y="3257550"/>
          <a:ext cx="45720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MIN( subscription_start) </a:t>
                      </a:r>
                      <a:endParaRPr lang="en-US" sz="140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subscription_start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2016-12-01</a:t>
                      </a:r>
                      <a:endParaRPr 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2017-03-31</a:t>
                      </a:r>
                      <a:endParaRPr lang="en-US" sz="1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4055">
              <a:alpha val="8235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2190750"/>
            <a:ext cx="7924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800" spc="90" dirty="0">
                <a:solidFill>
                  <a:srgbClr val="FFFFFF"/>
                </a:solidFill>
              </a:rPr>
              <a:t>2</a:t>
            </a:r>
            <a:r>
              <a:rPr sz="4800" spc="90" dirty="0" smtClean="0">
                <a:solidFill>
                  <a:srgbClr val="FFFFFF"/>
                </a:solidFill>
              </a:rPr>
              <a:t>.</a:t>
            </a:r>
            <a:r>
              <a:rPr sz="4800" spc="-165" dirty="0" smtClean="0">
                <a:solidFill>
                  <a:srgbClr val="FFFFFF"/>
                </a:solidFill>
              </a:rPr>
              <a:t> </a:t>
            </a:r>
            <a:r>
              <a:rPr lang="en-US" sz="4800" spc="-170" dirty="0" smtClean="0">
                <a:solidFill>
                  <a:srgbClr val="FFFFFF"/>
                </a:solidFill>
              </a:rPr>
              <a:t>Churn Rate</a:t>
            </a:r>
            <a:endParaRPr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84" y="318008"/>
            <a:ext cx="80274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95269"/>
                </a:solidFill>
              </a:rPr>
              <a:t>2.</a:t>
            </a:r>
            <a:r>
              <a:rPr sz="2400" spc="-65" dirty="0">
                <a:solidFill>
                  <a:srgbClr val="295269"/>
                </a:solidFill>
              </a:rPr>
              <a:t> </a:t>
            </a:r>
            <a:r>
              <a:rPr sz="2400" spc="50" dirty="0">
                <a:solidFill>
                  <a:srgbClr val="295269"/>
                </a:solidFill>
              </a:rPr>
              <a:t>1</a:t>
            </a:r>
            <a:r>
              <a:rPr sz="2400" spc="-70" dirty="0">
                <a:solidFill>
                  <a:srgbClr val="295269"/>
                </a:solidFill>
              </a:rPr>
              <a:t> </a:t>
            </a:r>
            <a:r>
              <a:rPr lang="en-US" spc="-60" dirty="0">
                <a:solidFill>
                  <a:srgbClr val="295269"/>
                </a:solidFill>
              </a:rPr>
              <a:t>N</a:t>
            </a:r>
            <a:r>
              <a:rPr lang="en-US" sz="2400" spc="-60" dirty="0" smtClean="0">
                <a:solidFill>
                  <a:srgbClr val="295269"/>
                </a:solidFill>
              </a:rPr>
              <a:t>umber of Active and Cancelled Users per Segment</a:t>
            </a:r>
            <a:endParaRPr sz="2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724150"/>
            <a:ext cx="3278160" cy="22669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94526"/>
              </p:ext>
            </p:extLst>
          </p:nvPr>
        </p:nvGraphicFramePr>
        <p:xfrm>
          <a:off x="304800" y="971550"/>
          <a:ext cx="83820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137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sum_active_87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sum_active_30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sum_canceled_87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sum_canceled_30</a:t>
                      </a:r>
                      <a:endParaRPr lang="en-US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2017-01-01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2017-02-01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2017-03-01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8400" y="3105150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This provides a list of months, with their corresponding number of active users at the beginning of the month and the number of those users who cancel during the </a:t>
            </a:r>
            <a:r>
              <a:rPr lang="en-US" sz="1400" dirty="0" smtClean="0">
                <a:latin typeface="Gill Sans MT" panose="020B0502020104020203" pitchFamily="34" charset="0"/>
              </a:rPr>
              <a:t>month per segment </a:t>
            </a:r>
            <a:endParaRPr lang="en-US"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3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30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4055">
              <a:alpha val="8235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435040"/>
            <a:ext cx="79248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90" dirty="0">
                <a:solidFill>
                  <a:srgbClr val="FFFFFF"/>
                </a:solidFill>
              </a:rPr>
              <a:t>3</a:t>
            </a:r>
            <a:r>
              <a:rPr sz="4800" spc="90" dirty="0" smtClean="0">
                <a:solidFill>
                  <a:srgbClr val="FFFFFF"/>
                </a:solidFill>
              </a:rPr>
              <a:t>.</a:t>
            </a:r>
            <a:r>
              <a:rPr sz="4800" spc="-165" dirty="0" smtClean="0">
                <a:solidFill>
                  <a:srgbClr val="FFFFFF"/>
                </a:solidFill>
              </a:rPr>
              <a:t> </a:t>
            </a:r>
            <a:r>
              <a:rPr lang="en-US" sz="4800" spc="-170" dirty="0" smtClean="0">
                <a:solidFill>
                  <a:srgbClr val="FFFFFF"/>
                </a:solidFill>
              </a:rPr>
              <a:t>Churn rates  </a:t>
            </a:r>
            <a:r>
              <a:rPr lang="en-US" sz="4800" spc="-170" dirty="0">
                <a:solidFill>
                  <a:srgbClr val="FFFFFF"/>
                </a:solidFill>
              </a:rPr>
              <a:t>between user segments</a:t>
            </a:r>
            <a:br>
              <a:rPr lang="en-US" sz="4800" spc="-170" dirty="0">
                <a:solidFill>
                  <a:srgbClr val="FFFFFF"/>
                </a:solidFill>
              </a:rPr>
            </a:b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91644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84" y="318008"/>
            <a:ext cx="62748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 smtClean="0">
                <a:solidFill>
                  <a:srgbClr val="295269"/>
                </a:solidFill>
              </a:rPr>
              <a:t>3.</a:t>
            </a:r>
            <a:r>
              <a:rPr sz="2400" spc="-85" dirty="0" smtClean="0">
                <a:solidFill>
                  <a:srgbClr val="295269"/>
                </a:solidFill>
              </a:rPr>
              <a:t> </a:t>
            </a:r>
            <a:r>
              <a:rPr sz="2400" spc="50" dirty="0" smtClean="0">
                <a:solidFill>
                  <a:srgbClr val="295269"/>
                </a:solidFill>
              </a:rPr>
              <a:t>1</a:t>
            </a:r>
            <a:r>
              <a:rPr sz="2400" spc="-85" dirty="0" smtClean="0">
                <a:solidFill>
                  <a:srgbClr val="295269"/>
                </a:solidFill>
              </a:rPr>
              <a:t> </a:t>
            </a:r>
            <a:r>
              <a:rPr lang="en-US" spc="-60" dirty="0">
                <a:solidFill>
                  <a:srgbClr val="295269"/>
                </a:solidFill>
              </a:rPr>
              <a:t>Churn rate for each </a:t>
            </a:r>
            <a:r>
              <a:rPr lang="en-US" spc="-60" dirty="0" smtClean="0">
                <a:solidFill>
                  <a:srgbClr val="295269"/>
                </a:solidFill>
              </a:rPr>
              <a:t>Segment </a:t>
            </a:r>
            <a:r>
              <a:rPr lang="en-US" spc="-60" dirty="0">
                <a:solidFill>
                  <a:srgbClr val="295269"/>
                </a:solidFill>
              </a:rPr>
              <a:t>per </a:t>
            </a:r>
            <a:r>
              <a:rPr lang="en-US" spc="-60" dirty="0" smtClean="0">
                <a:solidFill>
                  <a:srgbClr val="295269"/>
                </a:solidFill>
              </a:rPr>
              <a:t>Month </a:t>
            </a:r>
            <a:endParaRPr sz="24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72111"/>
              </p:ext>
            </p:extLst>
          </p:nvPr>
        </p:nvGraphicFramePr>
        <p:xfrm>
          <a:off x="76200" y="763523"/>
          <a:ext cx="5209136" cy="4322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9136"/>
              </a:tblGrid>
              <a:tr h="4322827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endParaRPr lang="en-US" sz="1200" spc="40" dirty="0" smtClean="0">
                        <a:latin typeface="Gill Sans MT"/>
                        <a:cs typeface="Gill Sans MT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endParaRPr lang="en-US" sz="1200" spc="40" dirty="0" smtClean="0">
                        <a:latin typeface="Gill Sans MT"/>
                        <a:cs typeface="Gill Sans MT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endParaRPr lang="en-US" sz="1200" spc="40" dirty="0" smtClean="0">
                        <a:latin typeface="Gill Sans MT"/>
                        <a:cs typeface="Gill Sans MT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endParaRPr lang="en-US" sz="1200" spc="40" dirty="0" smtClean="0">
                        <a:latin typeface="Gill Sans MT"/>
                        <a:cs typeface="Gill Sans MT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endParaRPr lang="en-US" sz="1200" spc="40" dirty="0" smtClean="0">
                        <a:latin typeface="Gill Sans MT"/>
                        <a:cs typeface="Gill Sans MT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endParaRPr lang="en-US" sz="1200" spc="40" dirty="0" smtClean="0">
                        <a:latin typeface="Gill Sans MT"/>
                        <a:cs typeface="Gill Sans MT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endParaRPr lang="en-US" sz="1200" spc="40" dirty="0" smtClean="0">
                        <a:latin typeface="Gill Sans MT"/>
                        <a:cs typeface="Gill Sans MT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endParaRPr lang="en-US" sz="1200" spc="40" dirty="0" smtClean="0">
                        <a:latin typeface="Gill Sans MT"/>
                        <a:cs typeface="Gill Sans MT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endParaRPr lang="en-US" sz="1200" spc="40" dirty="0" smtClean="0">
                        <a:latin typeface="Gill Sans MT"/>
                        <a:cs typeface="Gill Sans MT"/>
                      </a:endParaRPr>
                    </a:p>
                    <a:p>
                      <a:pPr marL="10033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en-US" sz="1400" b="0" spc="40" dirty="0" smtClean="0">
                          <a:latin typeface="Gill Sans MT"/>
                          <a:cs typeface="Gill Sans MT"/>
                        </a:rPr>
                        <a:t>We use the number of canceled and active subscriptions to calculate churn for each month per segment:</a:t>
                      </a:r>
                    </a:p>
                    <a:p>
                      <a:pPr marL="272415" indent="-172720">
                        <a:lnSpc>
                          <a:spcPct val="100000"/>
                        </a:lnSpc>
                        <a:spcBef>
                          <a:spcPts val="215"/>
                        </a:spcBef>
                        <a:buSzPct val="91666"/>
                        <a:buFont typeface="Arial"/>
                        <a:buChar char="•"/>
                        <a:tabLst>
                          <a:tab pos="273050" algn="l"/>
                        </a:tabLst>
                      </a:pPr>
                      <a:r>
                        <a:rPr lang="en-US" sz="1400" spc="100" dirty="0" smtClean="0">
                          <a:latin typeface="Gill Sans MT"/>
                          <a:cs typeface="Gill Sans MT"/>
                        </a:rPr>
                        <a:t>January</a:t>
                      </a:r>
                      <a:r>
                        <a:rPr lang="en-US" sz="1400" spc="-8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80" dirty="0" smtClean="0">
                          <a:latin typeface="Gill Sans MT"/>
                          <a:cs typeface="Gill Sans MT"/>
                        </a:rPr>
                        <a:t>segment</a:t>
                      </a:r>
                      <a:r>
                        <a:rPr lang="en-US" sz="1400" spc="-5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30" dirty="0" smtClean="0">
                          <a:latin typeface="Gill Sans MT"/>
                          <a:cs typeface="Gill Sans MT"/>
                        </a:rPr>
                        <a:t>87:</a:t>
                      </a:r>
                      <a:r>
                        <a:rPr lang="en-US" sz="1400" spc="-4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60" dirty="0" smtClean="0">
                          <a:latin typeface="Gill Sans MT"/>
                          <a:cs typeface="Gill Sans MT"/>
                        </a:rPr>
                        <a:t>25%</a:t>
                      </a:r>
                      <a:r>
                        <a:rPr lang="en-US" sz="1400" spc="-5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-15" dirty="0" smtClean="0">
                          <a:latin typeface="Gill Sans MT"/>
                          <a:cs typeface="Gill Sans MT"/>
                        </a:rPr>
                        <a:t>&amp;</a:t>
                      </a:r>
                      <a:r>
                        <a:rPr lang="en-US" sz="1400" spc="-6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80" dirty="0" smtClean="0">
                          <a:latin typeface="Gill Sans MT"/>
                          <a:cs typeface="Gill Sans MT"/>
                        </a:rPr>
                        <a:t>segment</a:t>
                      </a:r>
                      <a:r>
                        <a:rPr lang="en-US" sz="1400" spc="-4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60" dirty="0" smtClean="0">
                          <a:latin typeface="Gill Sans MT"/>
                          <a:cs typeface="Gill Sans MT"/>
                        </a:rPr>
                        <a:t>30</a:t>
                      </a:r>
                      <a:r>
                        <a:rPr lang="en-US" sz="1400" spc="-6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-15" dirty="0" smtClean="0">
                          <a:latin typeface="Gill Sans MT"/>
                          <a:cs typeface="Gill Sans MT"/>
                        </a:rPr>
                        <a:t>:</a:t>
                      </a:r>
                      <a:r>
                        <a:rPr lang="en-US" sz="1400" spc="-5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65" dirty="0" smtClean="0">
                          <a:latin typeface="Gill Sans MT"/>
                          <a:cs typeface="Gill Sans MT"/>
                        </a:rPr>
                        <a:t>8%</a:t>
                      </a:r>
                      <a:endParaRPr lang="en-US" sz="1400" dirty="0" smtClean="0">
                        <a:latin typeface="Gill Sans MT"/>
                        <a:cs typeface="Gill Sans MT"/>
                      </a:endParaRPr>
                    </a:p>
                    <a:p>
                      <a:pPr marL="272415" indent="-172720">
                        <a:lnSpc>
                          <a:spcPct val="100000"/>
                        </a:lnSpc>
                        <a:spcBef>
                          <a:spcPts val="220"/>
                        </a:spcBef>
                        <a:buSzPct val="91666"/>
                        <a:buFont typeface="Arial"/>
                        <a:buChar char="•"/>
                        <a:tabLst>
                          <a:tab pos="273050" algn="l"/>
                        </a:tabLst>
                      </a:pPr>
                      <a:r>
                        <a:rPr lang="en-US" sz="1400" spc="100" dirty="0" smtClean="0">
                          <a:latin typeface="Gill Sans MT"/>
                          <a:cs typeface="Gill Sans MT"/>
                        </a:rPr>
                        <a:t>February</a:t>
                      </a:r>
                      <a:r>
                        <a:rPr lang="en-US" sz="1400" spc="-7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80" dirty="0" smtClean="0">
                          <a:latin typeface="Gill Sans MT"/>
                          <a:cs typeface="Gill Sans MT"/>
                        </a:rPr>
                        <a:t>segment</a:t>
                      </a:r>
                      <a:r>
                        <a:rPr lang="en-US" sz="1400" spc="-5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35" dirty="0" smtClean="0">
                          <a:latin typeface="Gill Sans MT"/>
                          <a:cs typeface="Gill Sans MT"/>
                        </a:rPr>
                        <a:t>87:</a:t>
                      </a:r>
                      <a:r>
                        <a:rPr lang="en-US" sz="1400" spc="-4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65" dirty="0" smtClean="0">
                          <a:latin typeface="Gill Sans MT"/>
                          <a:cs typeface="Gill Sans MT"/>
                        </a:rPr>
                        <a:t>32%</a:t>
                      </a:r>
                      <a:r>
                        <a:rPr lang="en-US" sz="1400" spc="-5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-15" dirty="0" smtClean="0">
                          <a:latin typeface="Gill Sans MT"/>
                          <a:cs typeface="Gill Sans MT"/>
                        </a:rPr>
                        <a:t>&amp;</a:t>
                      </a:r>
                      <a:r>
                        <a:rPr lang="en-US" sz="1400" spc="-7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80" dirty="0" smtClean="0">
                          <a:latin typeface="Gill Sans MT"/>
                          <a:cs typeface="Gill Sans MT"/>
                        </a:rPr>
                        <a:t>segment</a:t>
                      </a:r>
                      <a:r>
                        <a:rPr lang="en-US" sz="1400" spc="-4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60" dirty="0" smtClean="0">
                          <a:latin typeface="Gill Sans MT"/>
                          <a:cs typeface="Gill Sans MT"/>
                        </a:rPr>
                        <a:t>30</a:t>
                      </a:r>
                      <a:r>
                        <a:rPr lang="en-US" sz="1400" spc="-6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-15" dirty="0" smtClean="0">
                          <a:latin typeface="Gill Sans MT"/>
                          <a:cs typeface="Gill Sans MT"/>
                        </a:rPr>
                        <a:t>:</a:t>
                      </a:r>
                      <a:r>
                        <a:rPr lang="en-US" sz="1400" spc="-5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65" dirty="0" smtClean="0">
                          <a:latin typeface="Gill Sans MT"/>
                          <a:cs typeface="Gill Sans MT"/>
                        </a:rPr>
                        <a:t>7%</a:t>
                      </a:r>
                      <a:endParaRPr lang="en-US" sz="1400" dirty="0" smtClean="0">
                        <a:latin typeface="Gill Sans MT"/>
                        <a:cs typeface="Gill Sans MT"/>
                      </a:endParaRPr>
                    </a:p>
                    <a:p>
                      <a:pPr marL="272415" indent="-172720">
                        <a:lnSpc>
                          <a:spcPct val="100000"/>
                        </a:lnSpc>
                        <a:spcBef>
                          <a:spcPts val="215"/>
                        </a:spcBef>
                        <a:buSzPct val="91666"/>
                        <a:buFont typeface="Arial"/>
                        <a:buChar char="•"/>
                        <a:tabLst>
                          <a:tab pos="273050" algn="l"/>
                        </a:tabLst>
                      </a:pPr>
                      <a:r>
                        <a:rPr lang="en-US" sz="1400" spc="100" dirty="0" smtClean="0">
                          <a:latin typeface="Gill Sans MT"/>
                          <a:cs typeface="Gill Sans MT"/>
                        </a:rPr>
                        <a:t>March</a:t>
                      </a:r>
                      <a:r>
                        <a:rPr lang="en-US" sz="1400" spc="-7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80" dirty="0" smtClean="0">
                          <a:latin typeface="Gill Sans MT"/>
                          <a:cs typeface="Gill Sans MT"/>
                        </a:rPr>
                        <a:t>segment</a:t>
                      </a:r>
                      <a:r>
                        <a:rPr lang="en-US" sz="1400" spc="-5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35" dirty="0" smtClean="0">
                          <a:latin typeface="Gill Sans MT"/>
                          <a:cs typeface="Gill Sans MT"/>
                        </a:rPr>
                        <a:t>87:</a:t>
                      </a:r>
                      <a:r>
                        <a:rPr lang="en-US" sz="1400" spc="-4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65" dirty="0" smtClean="0">
                          <a:latin typeface="Gill Sans MT"/>
                          <a:cs typeface="Gill Sans MT"/>
                        </a:rPr>
                        <a:t>49%</a:t>
                      </a:r>
                      <a:r>
                        <a:rPr lang="en-US" sz="1400" spc="-5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-15" dirty="0" smtClean="0">
                          <a:latin typeface="Gill Sans MT"/>
                          <a:cs typeface="Gill Sans MT"/>
                        </a:rPr>
                        <a:t>&amp;</a:t>
                      </a:r>
                      <a:r>
                        <a:rPr lang="en-US" sz="1400" spc="-6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80" dirty="0" smtClean="0">
                          <a:latin typeface="Gill Sans MT"/>
                          <a:cs typeface="Gill Sans MT"/>
                        </a:rPr>
                        <a:t>segment</a:t>
                      </a:r>
                      <a:r>
                        <a:rPr lang="en-US" sz="1400" spc="-4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60" dirty="0" smtClean="0">
                          <a:latin typeface="Gill Sans MT"/>
                          <a:cs typeface="Gill Sans MT"/>
                        </a:rPr>
                        <a:t>30</a:t>
                      </a:r>
                      <a:r>
                        <a:rPr lang="en-US" sz="1400" spc="-6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-15" dirty="0" smtClean="0">
                          <a:latin typeface="Gill Sans MT"/>
                          <a:cs typeface="Gill Sans MT"/>
                        </a:rPr>
                        <a:t>:</a:t>
                      </a:r>
                      <a:r>
                        <a:rPr lang="en-US" sz="1400" spc="-6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65" dirty="0" smtClean="0">
                          <a:latin typeface="Gill Sans MT"/>
                          <a:cs typeface="Gill Sans MT"/>
                        </a:rPr>
                        <a:t>12%</a:t>
                      </a:r>
                      <a:endParaRPr lang="en-US" sz="1400" spc="30" dirty="0" smtClean="0">
                        <a:latin typeface="Gill Sans MT"/>
                        <a:cs typeface="Gill Sans MT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endParaRPr lang="en-US" sz="1400" spc="30" dirty="0" smtClean="0">
                        <a:latin typeface="Gill Sans MT"/>
                        <a:cs typeface="Gill Sans MT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lang="en-US" sz="1400" spc="30" dirty="0" smtClean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lang="en-US" sz="1400" spc="-5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25" dirty="0" smtClean="0">
                          <a:latin typeface="Gill Sans MT"/>
                          <a:cs typeface="Gill Sans MT"/>
                        </a:rPr>
                        <a:t>related</a:t>
                      </a:r>
                      <a:r>
                        <a:rPr lang="en-US" sz="1400" spc="-5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30" dirty="0" smtClean="0">
                          <a:latin typeface="Gill Sans MT"/>
                          <a:cs typeface="Gill Sans MT"/>
                        </a:rPr>
                        <a:t>query</a:t>
                      </a:r>
                      <a:r>
                        <a:rPr lang="en-US" sz="1400" spc="-5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70" dirty="0" smtClean="0">
                          <a:latin typeface="Gill Sans MT"/>
                          <a:cs typeface="Gill Sans MT"/>
                        </a:rPr>
                        <a:t>is</a:t>
                      </a:r>
                      <a:r>
                        <a:rPr lang="en-US" sz="1400" spc="-3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55" dirty="0" smtClean="0">
                          <a:latin typeface="Gill Sans MT"/>
                          <a:cs typeface="Gill Sans MT"/>
                        </a:rPr>
                        <a:t>attached</a:t>
                      </a:r>
                      <a:r>
                        <a:rPr lang="en-US" sz="1400" spc="-7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25" dirty="0" smtClean="0">
                          <a:latin typeface="Gill Sans MT"/>
                          <a:cs typeface="Gill Sans MT"/>
                        </a:rPr>
                        <a:t>under</a:t>
                      </a:r>
                      <a:r>
                        <a:rPr lang="en-US" sz="1400" spc="-5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25" dirty="0" smtClean="0">
                          <a:latin typeface="Gill Sans MT"/>
                          <a:cs typeface="Gill Sans MT"/>
                        </a:rPr>
                        <a:t>Appendix</a:t>
                      </a:r>
                      <a:r>
                        <a:rPr lang="en-US" sz="1400" spc="-35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400" spc="40" dirty="0" smtClean="0">
                          <a:latin typeface="Gill Sans MT"/>
                          <a:cs typeface="Gill Sans MT"/>
                        </a:rPr>
                        <a:t>1.</a:t>
                      </a:r>
                    </a:p>
                    <a:p>
                      <a:pPr marL="100330">
                        <a:lnSpc>
                          <a:spcPct val="100000"/>
                        </a:lnSpc>
                      </a:pPr>
                      <a:endParaRPr lang="en-US" sz="1200" spc="40" dirty="0" smtClean="0">
                        <a:latin typeface="Gill Sans MT"/>
                        <a:cs typeface="Gill Sans MT"/>
                      </a:endParaRPr>
                    </a:p>
                  </a:txBody>
                  <a:tcPr marL="0" marR="0" marT="97790" marB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1200150"/>
            <a:ext cx="3386328" cy="2743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3463"/>
              </p:ext>
            </p:extLst>
          </p:nvPr>
        </p:nvGraphicFramePr>
        <p:xfrm>
          <a:off x="159438" y="895350"/>
          <a:ext cx="50556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17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churn_rate_87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churn_rate_30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2017-01-01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0.251798561151079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0.0756013745704467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2017-02-01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0.32034632034632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0.0733590733590734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2017-03-01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0.485875706214689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46466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0.11731843575419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88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922</Words>
  <Application>Microsoft Office PowerPoint</Application>
  <PresentationFormat>On-screen Show (16:9)</PresentationFormat>
  <Paragraphs>169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Segoe UI</vt:lpstr>
      <vt:lpstr>Times New Roman</vt:lpstr>
      <vt:lpstr>Office Theme</vt:lpstr>
      <vt:lpstr>Calculating Churn Rates Analyze Real Data with SQL   Phoebe Namyalo   March 2022</vt:lpstr>
      <vt:lpstr>Table of Contents</vt:lpstr>
      <vt:lpstr>1. Introduction</vt:lpstr>
      <vt:lpstr>1.1 Introduction</vt:lpstr>
      <vt:lpstr>1.2 Overview of Codeflix Dataset</vt:lpstr>
      <vt:lpstr>2. Churn Rate</vt:lpstr>
      <vt:lpstr>2. 1 Number of Active and Cancelled Users per Segment</vt:lpstr>
      <vt:lpstr>3. Churn rates  between user segments </vt:lpstr>
      <vt:lpstr>3. 1 Churn rate for each Segment per Month </vt:lpstr>
      <vt:lpstr>3.2 Conclusion</vt:lpstr>
      <vt:lpstr>4. Appendix : SQL code</vt:lpstr>
      <vt:lpstr>Appendix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Templates</dc:title>
  <dc:creator>Ann</dc:creator>
  <cp:lastModifiedBy>Ann</cp:lastModifiedBy>
  <cp:revision>28</cp:revision>
  <dcterms:created xsi:type="dcterms:W3CDTF">2022-03-08T04:15:56Z</dcterms:created>
  <dcterms:modified xsi:type="dcterms:W3CDTF">2022-03-12T05:32:00Z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2022-03-08T00:00:00Z</vt:filetime>
  </property>
  <property fmtid="{D5CDD505-2E9C-101B-9397-08002B2CF9AE}" pid="3" name="Creator">
    <vt:lpwstr>PDFium</vt:lpwstr>
  </property>
  <property fmtid="{D5CDD505-2E9C-101B-9397-08002B2CF9AE}" pid="4" name="LastSaved">
    <vt:filetime>2022-03-08T00:00:00Z</vt:filetime>
  </property>
</Properties>
</file>