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F1C278-3290-4CA2-81D6-F4E5134D290A}">
  <a:tblStyle styleId="{6DF1C278-3290-4CA2-81D6-F4E5134D2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836ed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836ed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4c325f0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4c325f0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This trend tells us a movie portfolio with better global distribution channels is more likely to have better overall box office performance than one that focuses on the domestic market only.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 it’s important to learn more about the films that performed well in foreign box offices.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study their features by dividing the movies in this period into two groups: those with foreign box office as a share of total box office over 50, labeled as “Global”, and those with share under 50%, which we labeled as “Foreign”, and look at how their performances and attributes are different.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b836ed2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b836ed2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b836ed2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b836ed2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domestic films’ profit was less sensitive to production budget, it has gotten more so in recent years.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836ed2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836ed2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chart: Movies divided into two groups: Average age of principle actors above/below 40. Right chart: average age of principle actresses above/below 35.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4c325f0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4c325f0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4c325f0c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4c325f0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4c325f0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4c325f0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2444250" y="855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Empowering Us All</a:t>
            </a:r>
            <a:endParaRPr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2444250" y="1993275"/>
            <a:ext cx="42555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Watch The Movie We Want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703250" y="3384700"/>
            <a:ext cx="573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A. Gayahan, P. Wong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4294967295" type="ctrTitle"/>
          </p:nvPr>
        </p:nvSpPr>
        <p:spPr>
          <a:xfrm>
            <a:off x="1241775" y="848500"/>
            <a:ext cx="649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Netflix’s global growth is a big factor in the company’s success.”</a:t>
            </a:r>
            <a:endParaRPr/>
          </a:p>
        </p:txBody>
      </p:sp>
      <p:sp>
        <p:nvSpPr>
          <p:cNvPr id="285" name="Google Shape;285;p14"/>
          <p:cNvSpPr txBox="1"/>
          <p:nvPr>
            <p:ph idx="4294967295" type="subTitle"/>
          </p:nvPr>
        </p:nvSpPr>
        <p:spPr>
          <a:xfrm>
            <a:off x="3841250" y="2607025"/>
            <a:ext cx="46749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How Netflix Expanded to 190 Countries in 7 Years,”   </a:t>
            </a:r>
            <a:r>
              <a:rPr i="1" lang="en"/>
              <a:t>Harvard Business Review</a:t>
            </a:r>
            <a:r>
              <a:rPr lang="en"/>
              <a:t>, October 12, 2018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1703250" y="3384700"/>
            <a:ext cx="573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451950" y="373950"/>
            <a:ext cx="7014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Foreign box office grew, while domestic stagnated... </a:t>
            </a:r>
            <a:endParaRPr sz="18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947325" y="1383275"/>
            <a:ext cx="4656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dfs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25" y="1044512"/>
            <a:ext cx="5157625" cy="38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756838" y="1044500"/>
            <a:ext cx="5538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Domestic vs Foreign Box Office, 2010-2018 (in millions of USD)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659675" y="119975"/>
            <a:ext cx="7768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Films with success in global distribution has better upside for profits, especially in recent years </a:t>
            </a:r>
            <a:endParaRPr sz="1800"/>
          </a:p>
        </p:txBody>
      </p:sp>
      <p:sp>
        <p:nvSpPr>
          <p:cNvPr id="300" name="Google Shape;300;p16"/>
          <p:cNvSpPr txBox="1"/>
          <p:nvPr/>
        </p:nvSpPr>
        <p:spPr>
          <a:xfrm>
            <a:off x="1418149" y="995125"/>
            <a:ext cx="6053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Kernel Density of Profits by Domestic vs Globally Distributed Films, 2010- 2014 vs 2015-2018 (in millions of USD)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875" y="1469125"/>
            <a:ext cx="5202250" cy="36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659675" y="56475"/>
            <a:ext cx="7768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r>
              <a:rPr lang="en" sz="1800"/>
              <a:t>lobally distributed films are more sensitive to production budget: higher production budget often means more profit</a:t>
            </a:r>
            <a:endParaRPr sz="1800"/>
          </a:p>
        </p:txBody>
      </p:sp>
      <p:sp>
        <p:nvSpPr>
          <p:cNvPr id="307" name="Google Shape;307;p17"/>
          <p:cNvSpPr txBox="1"/>
          <p:nvPr/>
        </p:nvSpPr>
        <p:spPr>
          <a:xfrm>
            <a:off x="659675" y="938675"/>
            <a:ext cx="756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Production Budget and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Profits, by Domestic vs Globally Distributed Films,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2010- 2014 vs 2015-2018 (in millions of USD)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0" y="1412675"/>
            <a:ext cx="8334375" cy="3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659675" y="28250"/>
            <a:ext cx="7768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Global films with older actors and actresses tend to be slightly more profitable...</a:t>
            </a:r>
            <a:endParaRPr sz="1800"/>
          </a:p>
        </p:txBody>
      </p:sp>
      <p:sp>
        <p:nvSpPr>
          <p:cNvPr id="314" name="Google Shape;314;p18"/>
          <p:cNvSpPr txBox="1"/>
          <p:nvPr/>
        </p:nvSpPr>
        <p:spPr>
          <a:xfrm>
            <a:off x="659675" y="938675"/>
            <a:ext cx="756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Profit and Average Age of Principle Actors and Actresses,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by Domestic vs Globally Distributed Films (in millions of USD)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0"/>
            <a:ext cx="46425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25" y="1524000"/>
            <a:ext cx="44661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35075" y="41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Profitable Genres by Lead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175" y="1969150"/>
            <a:ext cx="4312549" cy="227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2675"/>
            <a:ext cx="4484374" cy="330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056750" y="106125"/>
            <a:ext cx="703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Market per Genre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450"/>
            <a:ext cx="8839200" cy="400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idx="4294967295" type="title"/>
          </p:nvPr>
        </p:nvSpPr>
        <p:spPr>
          <a:xfrm>
            <a:off x="1056750" y="325000"/>
            <a:ext cx="70305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Runtime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300"/>
            <a:ext cx="5440818" cy="288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p21"/>
          <p:cNvGraphicFramePr/>
          <p:nvPr/>
        </p:nvGraphicFramePr>
        <p:xfrm>
          <a:off x="6117800" y="10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{6DF1C278-3290-4CA2-81D6-F4E5134D290A}</a:tableStyleId>
              </a:tblPr>
              <a:tblGrid>
                <a:gridCol w="885350"/>
                <a:gridCol w="1135650"/>
              </a:tblGrid>
              <a:tr h="392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in Minutes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&lt;96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&gt;96 &amp; &lt;119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&gt;119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Budget in Millions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&gt;12 &amp; &lt;64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