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6.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9.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10.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2.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1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4.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15.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notesSlides/notesSlide16.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17.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32"/>
  </p:notesMasterIdLst>
  <p:handoutMasterIdLst>
    <p:handoutMasterId r:id="rId33"/>
  </p:handoutMasterIdLst>
  <p:sldIdLst>
    <p:sldId id="263" r:id="rId5"/>
    <p:sldId id="259" r:id="rId6"/>
    <p:sldId id="265" r:id="rId7"/>
    <p:sldId id="266" r:id="rId8"/>
    <p:sldId id="267" r:id="rId9"/>
    <p:sldId id="268" r:id="rId10"/>
    <p:sldId id="269" r:id="rId11"/>
    <p:sldId id="294" r:id="rId12"/>
    <p:sldId id="270" r:id="rId13"/>
    <p:sldId id="295" r:id="rId14"/>
    <p:sldId id="271" r:id="rId15"/>
    <p:sldId id="272" r:id="rId16"/>
    <p:sldId id="273" r:id="rId17"/>
    <p:sldId id="274" r:id="rId18"/>
    <p:sldId id="275" r:id="rId19"/>
    <p:sldId id="276" r:id="rId20"/>
    <p:sldId id="277" r:id="rId21"/>
    <p:sldId id="279" r:id="rId22"/>
    <p:sldId id="280" r:id="rId23"/>
    <p:sldId id="281" r:id="rId24"/>
    <p:sldId id="282" r:id="rId25"/>
    <p:sldId id="284" r:id="rId26"/>
    <p:sldId id="286" r:id="rId27"/>
    <p:sldId id="287" r:id="rId28"/>
    <p:sldId id="289" r:id="rId29"/>
    <p:sldId id="290" r:id="rId30"/>
    <p:sldId id="293" r:id="rId31"/>
  </p:sldIdLst>
  <p:sldSz cx="9144000" cy="6858000" type="screen4x3"/>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3768"/>
    <a:srgbClr val="0038A8"/>
    <a:srgbClr val="B2B2B2"/>
    <a:srgbClr val="C1C1C1"/>
    <a:srgbClr val="003399"/>
    <a:srgbClr val="1124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626" autoAdjust="0"/>
    <p:restoredTop sz="94606" autoAdjust="0"/>
  </p:normalViewPr>
  <p:slideViewPr>
    <p:cSldViewPr>
      <p:cViewPr>
        <p:scale>
          <a:sx n="100" d="100"/>
          <a:sy n="100" d="100"/>
        </p:scale>
        <p:origin x="1411" y="-2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4F5A5A-8FCE-3A47-B37D-0D4B773D59FB}" type="datetimeFigureOut">
              <a:rPr lang="en-US" smtClean="0"/>
              <a:t>9/1/2022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F5E715-FAFA-1E40-AF09-359D41FAE197}" type="slidenum">
              <a:rPr lang="en-US" smtClean="0"/>
              <a:t>‹#›</a:t>
            </a:fld>
            <a:endParaRPr lang="en-US"/>
          </a:p>
        </p:txBody>
      </p:sp>
    </p:spTree>
    <p:extLst>
      <p:ext uri="{BB962C8B-B14F-4D97-AF65-F5344CB8AC3E}">
        <p14:creationId xmlns:p14="http://schemas.microsoft.com/office/powerpoint/2010/main" val="3579796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F8A3F8-8B6A-4FC4-9432-80C344BB0980}" type="datetimeFigureOut">
              <a:rPr lang="en-US" smtClean="0"/>
              <a:t>9/1/2022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A8DDCA-6036-47B8-A7CA-EA9F3D83B41B}" type="slidenum">
              <a:rPr lang="en-US" smtClean="0"/>
              <a:t>‹#›</a:t>
            </a:fld>
            <a:endParaRPr lang="en-US"/>
          </a:p>
        </p:txBody>
      </p:sp>
    </p:spTree>
    <p:extLst>
      <p:ext uri="{BB962C8B-B14F-4D97-AF65-F5344CB8AC3E}">
        <p14:creationId xmlns:p14="http://schemas.microsoft.com/office/powerpoint/2010/main" val="2323787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b="1" dirty="0">
                <a:latin typeface="Calibri" charset="0"/>
              </a:rPr>
              <a:t>Security</a:t>
            </a:r>
            <a:r>
              <a:rPr lang="en-US" dirty="0">
                <a:latin typeface="Calibri" charset="0"/>
              </a:rPr>
              <a:t>: The way in which we protect access to our computers and information. E.g. Anti-virus software, firewall</a:t>
            </a:r>
          </a:p>
          <a:p>
            <a:pPr eaLnBrk="1" hangingPunct="1">
              <a:spcBef>
                <a:spcPct val="0"/>
              </a:spcBef>
            </a:pPr>
            <a:r>
              <a:rPr lang="en-US" b="1" dirty="0">
                <a:latin typeface="Calibri" charset="0"/>
              </a:rPr>
              <a:t>Safety</a:t>
            </a:r>
            <a:r>
              <a:rPr lang="en-US" dirty="0">
                <a:latin typeface="Calibri" charset="0"/>
              </a:rPr>
              <a:t>: The we behave while using the internet. E.g. Safe email behavior, safe software downloading behavior</a:t>
            </a:r>
          </a:p>
          <a:p>
            <a:pPr eaLnBrk="1" hangingPunct="1">
              <a:spcBef>
                <a:spcPct val="0"/>
              </a:spcBef>
            </a:pPr>
            <a:endParaRPr lang="en-US" dirty="0">
              <a:latin typeface="Calibri" charset="0"/>
            </a:endParaRPr>
          </a:p>
          <a:p>
            <a:pPr eaLnBrk="1" hangingPunct="1">
              <a:spcBef>
                <a:spcPct val="0"/>
              </a:spcBef>
            </a:pPr>
            <a:r>
              <a:rPr lang="en-US" dirty="0">
                <a:latin typeface="Calibri" charset="0"/>
              </a:rPr>
              <a:t>Stress the difference and the importance of both together to provide a safe and secure computing environment.</a:t>
            </a:r>
            <a:endParaRPr lang="en-US" b="1" dirty="0">
              <a:latin typeface="Calibri" charset="0"/>
            </a:endParaRPr>
          </a:p>
          <a:p>
            <a:pPr eaLnBrk="1" hangingPunct="1">
              <a:spcBef>
                <a:spcPct val="0"/>
              </a:spcBef>
            </a:pPr>
            <a:endParaRPr lang="en-US" dirty="0">
              <a:latin typeface="Calibri" charset="0"/>
            </a:endParaRPr>
          </a:p>
          <a:p>
            <a:pPr eaLnBrk="1" hangingPunct="1">
              <a:spcBef>
                <a:spcPct val="0"/>
              </a:spcBef>
            </a:pPr>
            <a:endParaRPr lang="en-US" dirty="0">
              <a:latin typeface="Calibri" charset="0"/>
            </a:endParaRPr>
          </a:p>
        </p:txBody>
      </p:sp>
      <p:sp>
        <p:nvSpPr>
          <p:cNvPr id="4" name="Slide Number Placeholder 3"/>
          <p:cNvSpPr>
            <a:spLocks noGrp="1"/>
          </p:cNvSpPr>
          <p:nvPr>
            <p:ph type="sldNum" sz="quarter" idx="10"/>
          </p:nvPr>
        </p:nvSpPr>
        <p:spPr/>
        <p:txBody>
          <a:bodyPr/>
          <a:lstStyle/>
          <a:p>
            <a:fld id="{E6A8DDCA-6036-47B8-A7CA-EA9F3D83B41B}" type="slidenum">
              <a:rPr lang="en-US" smtClean="0"/>
              <a:t>3</a:t>
            </a:fld>
            <a:endParaRPr lang="en-US"/>
          </a:p>
        </p:txBody>
      </p:sp>
    </p:spTree>
    <p:extLst>
      <p:ext uri="{BB962C8B-B14F-4D97-AF65-F5344CB8AC3E}">
        <p14:creationId xmlns:p14="http://schemas.microsoft.com/office/powerpoint/2010/main" val="370973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alibri" charset="0"/>
              </a:rPr>
              <a:t>Pharming</a:t>
            </a:r>
            <a:r>
              <a:rPr lang="en-US" dirty="0">
                <a:latin typeface="Calibri" charset="0"/>
              </a:rPr>
              <a:t>:</a:t>
            </a:r>
            <a:r>
              <a:rPr lang="en-US" b="1" dirty="0">
                <a:latin typeface="Calibri" charset="0"/>
              </a:rPr>
              <a:t>  </a:t>
            </a:r>
            <a:r>
              <a:rPr lang="en-US" dirty="0">
                <a:latin typeface="Calibri" charset="0"/>
              </a:rPr>
              <a:t>Another type of social engineering. A user</a:t>
            </a:r>
            <a:r>
              <a:rPr lang="ja-JP" altLang="en-US" dirty="0">
                <a:latin typeface="Calibri" charset="0"/>
              </a:rPr>
              <a:t>’</a:t>
            </a:r>
            <a:r>
              <a:rPr lang="en-US" dirty="0">
                <a:latin typeface="Calibri" charset="0"/>
              </a:rPr>
              <a:t>s session is redirected to a masquerading website. At the fake website, transactions can be mimicked and information like login credentials can be gathered. With this the attacker can access the real site and conduct transactions using the credentials of a valid user on that website.</a:t>
            </a:r>
            <a:endParaRPr lang="en-US" b="1"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13</a:t>
            </a:fld>
            <a:endParaRPr lang="en-US"/>
          </a:p>
        </p:txBody>
      </p:sp>
    </p:spTree>
    <p:extLst>
      <p:ext uri="{BB962C8B-B14F-4D97-AF65-F5344CB8AC3E}">
        <p14:creationId xmlns:p14="http://schemas.microsoft.com/office/powerpoint/2010/main" val="355100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Calibri" charset="0"/>
              </a:rPr>
              <a:t>When your computer becomes infected, it is likely to become a bot.  Because attacks are international, they are hard to locate and eradicate.</a:t>
            </a:r>
          </a:p>
          <a:p>
            <a:pPr eaLnBrk="1" hangingPunct="1">
              <a:spcBef>
                <a:spcPct val="0"/>
              </a:spcBef>
            </a:pPr>
            <a:endParaRPr lang="en-US" dirty="0">
              <a:latin typeface="Calibri" charset="0"/>
            </a:endParaRPr>
          </a:p>
          <a:p>
            <a:pPr eaLnBrk="1" hangingPunct="1">
              <a:spcBef>
                <a:spcPct val="0"/>
              </a:spcBef>
            </a:pPr>
            <a:r>
              <a:rPr lang="en-US" b="1" dirty="0">
                <a:latin typeface="Calibri" charset="0"/>
              </a:rPr>
              <a:t>Zombie</a:t>
            </a:r>
            <a:r>
              <a:rPr lang="en-US" dirty="0">
                <a:latin typeface="Calibri" charset="0"/>
              </a:rPr>
              <a:t>: a compromised computer which may host pornography, illegal music and/or movies</a:t>
            </a:r>
          </a:p>
          <a:p>
            <a:pPr eaLnBrk="1" hangingPunct="1">
              <a:spcBef>
                <a:spcPct val="0"/>
              </a:spcBef>
            </a:pPr>
            <a:r>
              <a:rPr lang="en-US" b="1" dirty="0">
                <a:latin typeface="Calibri" charset="0"/>
              </a:rPr>
              <a:t>Botnet</a:t>
            </a:r>
            <a:r>
              <a:rPr lang="en-US" dirty="0">
                <a:latin typeface="Calibri" charset="0"/>
              </a:rPr>
              <a:t>: a </a:t>
            </a:r>
            <a:r>
              <a:rPr lang="ja-JP" altLang="en-US" dirty="0">
                <a:latin typeface="Calibri" charset="0"/>
              </a:rPr>
              <a:t>“</a:t>
            </a:r>
            <a:r>
              <a:rPr lang="en-US" dirty="0">
                <a:latin typeface="Calibri" charset="0"/>
              </a:rPr>
              <a:t>zombie army,</a:t>
            </a:r>
            <a:r>
              <a:rPr lang="ja-JP" altLang="en-US" dirty="0">
                <a:latin typeface="Calibri" charset="0"/>
              </a:rPr>
              <a:t>”</a:t>
            </a:r>
            <a:r>
              <a:rPr lang="en-US" dirty="0">
                <a:latin typeface="Calibri" charset="0"/>
              </a:rPr>
              <a:t> or collection of compromised computers, zombies, used to send out spam, viruses or distributed denial of service attacks.</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14</a:t>
            </a:fld>
            <a:endParaRPr lang="en-US"/>
          </a:p>
        </p:txBody>
      </p:sp>
    </p:spTree>
    <p:extLst>
      <p:ext uri="{BB962C8B-B14F-4D97-AF65-F5344CB8AC3E}">
        <p14:creationId xmlns:p14="http://schemas.microsoft.com/office/powerpoint/2010/main" val="1521752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 in the middle attackers</a:t>
            </a:r>
            <a:r>
              <a:rPr lang="en-US" baseline="0" dirty="0"/>
              <a:t> can deploy decoy wireless access points near legitimate ones but pretend to be legitimate. The decoy access point resembles the legitimate one, fooling unwitting users into giving up their credentials.</a:t>
            </a:r>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15</a:t>
            </a:fld>
            <a:endParaRPr lang="en-US"/>
          </a:p>
        </p:txBody>
      </p:sp>
    </p:spTree>
    <p:extLst>
      <p:ext uri="{BB962C8B-B14F-4D97-AF65-F5344CB8AC3E}">
        <p14:creationId xmlns:p14="http://schemas.microsoft.com/office/powerpoint/2010/main" val="884686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latin typeface="Calibri" charset="0"/>
              </a:rPr>
              <a:t>RootKit</a:t>
            </a:r>
            <a:r>
              <a:rPr lang="en-US" b="1" dirty="0">
                <a:latin typeface="Calibri" charset="0"/>
              </a:rPr>
              <a:t>: </a:t>
            </a:r>
            <a:r>
              <a:rPr lang="en-US" dirty="0">
                <a:latin typeface="Calibri" charset="0"/>
              </a:rPr>
              <a:t>A collection of programs that a hacker uses to mask intrusion and obtain administrator-level access to a computer or computer network.</a:t>
            </a:r>
            <a:endParaRPr lang="en-US" b="1"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16</a:t>
            </a:fld>
            <a:endParaRPr lang="en-US"/>
          </a:p>
        </p:txBody>
      </p:sp>
    </p:spTree>
    <p:extLst>
      <p:ext uri="{BB962C8B-B14F-4D97-AF65-F5344CB8AC3E}">
        <p14:creationId xmlns:p14="http://schemas.microsoft.com/office/powerpoint/2010/main" val="1574900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Calibri" charset="0"/>
              </a:rPr>
              <a:t>This chart shows the different combinations of passwords and password lengths and how long a dictionary attack or brute force attack would take to guess the password. </a:t>
            </a:r>
          </a:p>
          <a:p>
            <a:pPr eaLnBrk="1" hangingPunct="1">
              <a:spcBef>
                <a:spcPct val="0"/>
              </a:spcBef>
            </a:pPr>
            <a:r>
              <a:rPr lang="en-US" dirty="0">
                <a:latin typeface="Calibri" charset="0"/>
              </a:rPr>
              <a:t>Discussion of proper password creation and change techniques will occur later in the User Practices section of the presentation. </a:t>
            </a:r>
          </a:p>
          <a:p>
            <a:pPr eaLnBrk="1" hangingPunct="1">
              <a:spcBef>
                <a:spcPct val="0"/>
              </a:spcBef>
            </a:pPr>
            <a:endParaRPr lang="en-US" dirty="0">
              <a:latin typeface="Calibri" charset="0"/>
            </a:endParaRPr>
          </a:p>
          <a:p>
            <a:pPr eaLnBrk="1" hangingPunct="1">
              <a:spcBef>
                <a:spcPct val="0"/>
              </a:spcBef>
            </a:pPr>
            <a:r>
              <a:rPr lang="en-US" dirty="0">
                <a:latin typeface="Calibri" charset="0"/>
              </a:rPr>
              <a:t>At this stage just discuss the attacks and comparisons to password lengths and patterns.</a:t>
            </a:r>
          </a:p>
          <a:p>
            <a:pPr eaLnBrk="1" hangingPunct="1">
              <a:spcBef>
                <a:spcPct val="0"/>
              </a:spcBef>
            </a:pPr>
            <a:r>
              <a:rPr lang="en-US" b="1" dirty="0">
                <a:latin typeface="Calibri" charset="0"/>
              </a:rPr>
              <a:t>Brute Force Attack</a:t>
            </a:r>
            <a:r>
              <a:rPr lang="en-US" dirty="0">
                <a:latin typeface="Calibri" charset="0"/>
              </a:rPr>
              <a:t>: A cryptanalysis technique or other kind of attack method involving an exhaustive procedure that tries all possibilities, one-by-one.</a:t>
            </a:r>
          </a:p>
          <a:p>
            <a:pPr eaLnBrk="1" hangingPunct="1">
              <a:spcBef>
                <a:spcPct val="0"/>
              </a:spcBef>
            </a:pPr>
            <a:endParaRPr lang="en-US" dirty="0">
              <a:latin typeface="Calibri" charset="0"/>
            </a:endParaRPr>
          </a:p>
          <a:p>
            <a:pPr eaLnBrk="1" hangingPunct="1">
              <a:spcBef>
                <a:spcPct val="0"/>
              </a:spcBef>
            </a:pPr>
            <a:r>
              <a:rPr lang="en-US" b="1" dirty="0">
                <a:latin typeface="Calibri" charset="0"/>
              </a:rPr>
              <a:t>Dictionary Attack</a:t>
            </a:r>
            <a:r>
              <a:rPr lang="en-US" dirty="0">
                <a:latin typeface="Calibri" charset="0"/>
              </a:rPr>
              <a:t>: An attack that tries all of the phrases or words in a dictionary, trying to crack a password or key. A dictionary attack uses a predefined list of words compared to a brute force attack that tries all possible combinations.</a:t>
            </a:r>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17</a:t>
            </a:fld>
            <a:endParaRPr lang="en-US"/>
          </a:p>
        </p:txBody>
      </p:sp>
    </p:spTree>
    <p:extLst>
      <p:ext uri="{BB962C8B-B14F-4D97-AF65-F5344CB8AC3E}">
        <p14:creationId xmlns:p14="http://schemas.microsoft.com/office/powerpoint/2010/main" val="63830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passwords according to organization standards. USG has set a minimum. </a:t>
            </a:r>
          </a:p>
        </p:txBody>
      </p:sp>
      <p:sp>
        <p:nvSpPr>
          <p:cNvPr id="4" name="Slide Number Placeholder 3"/>
          <p:cNvSpPr>
            <a:spLocks noGrp="1"/>
          </p:cNvSpPr>
          <p:nvPr>
            <p:ph type="sldNum" sz="quarter" idx="10"/>
          </p:nvPr>
        </p:nvSpPr>
        <p:spPr/>
        <p:txBody>
          <a:bodyPr/>
          <a:lstStyle/>
          <a:p>
            <a:fld id="{E6A8DDCA-6036-47B8-A7CA-EA9F3D83B41B}" type="slidenum">
              <a:rPr lang="en-US" smtClean="0"/>
              <a:t>23</a:t>
            </a:fld>
            <a:endParaRPr lang="en-US"/>
          </a:p>
        </p:txBody>
      </p:sp>
    </p:spTree>
    <p:extLst>
      <p:ext uri="{BB962C8B-B14F-4D97-AF65-F5344CB8AC3E}">
        <p14:creationId xmlns:p14="http://schemas.microsoft.com/office/powerpoint/2010/main" val="2598231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spcBef>
                <a:spcPct val="0"/>
              </a:spcBef>
            </a:pPr>
            <a:r>
              <a:rPr lang="en-US" sz="1200" b="1" dirty="0">
                <a:latin typeface="Calibri" charset="0"/>
              </a:rPr>
              <a:t>Email Attachments</a:t>
            </a:r>
          </a:p>
          <a:p>
            <a:pPr eaLnBrk="1" hangingPunct="1">
              <a:lnSpc>
                <a:spcPct val="90000"/>
              </a:lnSpc>
              <a:spcBef>
                <a:spcPct val="0"/>
              </a:spcBef>
              <a:buFont typeface="Calibri" charset="0"/>
              <a:buAutoNum type="arabicPeriod"/>
            </a:pPr>
            <a:r>
              <a:rPr lang="en-US" sz="1200" dirty="0">
                <a:latin typeface="Calibri" charset="0"/>
              </a:rPr>
              <a:t>Attachments should be opened only from trusted senders.</a:t>
            </a:r>
          </a:p>
          <a:p>
            <a:pPr eaLnBrk="1" hangingPunct="1">
              <a:lnSpc>
                <a:spcPct val="90000"/>
              </a:lnSpc>
              <a:spcBef>
                <a:spcPct val="0"/>
              </a:spcBef>
              <a:buFont typeface="Calibri" charset="0"/>
              <a:buAutoNum type="arabicPeriod"/>
            </a:pPr>
            <a:r>
              <a:rPr lang="en-US" sz="1200" dirty="0">
                <a:latin typeface="Calibri" charset="0"/>
              </a:rPr>
              <a:t>If you are not expecting an email attachment from the sender, it</a:t>
            </a:r>
            <a:r>
              <a:rPr lang="ja-JP" altLang="en-US" sz="1200" dirty="0">
                <a:latin typeface="Calibri" charset="0"/>
              </a:rPr>
              <a:t>’</a:t>
            </a:r>
            <a:r>
              <a:rPr lang="en-US" sz="1200" dirty="0">
                <a:latin typeface="Calibri" charset="0"/>
              </a:rPr>
              <a:t>s a good idea to call and confirm, before opening the attachment.</a:t>
            </a:r>
          </a:p>
          <a:p>
            <a:pPr eaLnBrk="1" hangingPunct="1">
              <a:lnSpc>
                <a:spcPct val="90000"/>
              </a:lnSpc>
              <a:spcBef>
                <a:spcPct val="0"/>
              </a:spcBef>
              <a:buFont typeface="Calibri" charset="0"/>
              <a:buAutoNum type="arabicPeriod"/>
            </a:pPr>
            <a:r>
              <a:rPr lang="en-US" sz="1200" dirty="0">
                <a:latin typeface="Calibri" charset="0"/>
              </a:rPr>
              <a:t>Spam email often asks for sensitive information.</a:t>
            </a:r>
          </a:p>
          <a:p>
            <a:pPr eaLnBrk="1" hangingPunct="1">
              <a:lnSpc>
                <a:spcPct val="90000"/>
              </a:lnSpc>
              <a:spcBef>
                <a:spcPct val="0"/>
              </a:spcBef>
              <a:buFont typeface="+mj-lt" charset="0"/>
              <a:buNone/>
            </a:pPr>
            <a:endParaRPr lang="en-US" sz="1200" dirty="0">
              <a:latin typeface="Calibri" charset="0"/>
            </a:endParaRPr>
          </a:p>
          <a:p>
            <a:pPr eaLnBrk="1" hangingPunct="1">
              <a:lnSpc>
                <a:spcPct val="90000"/>
              </a:lnSpc>
              <a:spcBef>
                <a:spcPct val="0"/>
              </a:spcBef>
            </a:pPr>
            <a:r>
              <a:rPr lang="en-US" sz="1200" b="1" dirty="0">
                <a:latin typeface="Calibri" charset="0"/>
              </a:rPr>
              <a:t>Links in emails</a:t>
            </a:r>
          </a:p>
          <a:p>
            <a:pPr eaLnBrk="1" hangingPunct="1">
              <a:lnSpc>
                <a:spcPct val="90000"/>
              </a:lnSpc>
              <a:spcBef>
                <a:spcPct val="0"/>
              </a:spcBef>
              <a:buFont typeface="Calibri" charset="0"/>
              <a:buAutoNum type="arabicPeriod"/>
            </a:pPr>
            <a:r>
              <a:rPr lang="en-US" sz="1200" dirty="0">
                <a:latin typeface="Calibri" charset="0"/>
              </a:rPr>
              <a:t>Never click on link in email attachment, except only when you are expecting it.</a:t>
            </a:r>
          </a:p>
          <a:p>
            <a:pPr eaLnBrk="1" hangingPunct="1">
              <a:lnSpc>
                <a:spcPct val="90000"/>
              </a:lnSpc>
              <a:spcBef>
                <a:spcPct val="0"/>
              </a:spcBef>
              <a:buFont typeface="Calibri" charset="0"/>
              <a:buAutoNum type="arabicPeriod"/>
            </a:pPr>
            <a:r>
              <a:rPr lang="en-US" sz="1200" dirty="0">
                <a:latin typeface="Calibri" charset="0"/>
              </a:rPr>
              <a:t>If you are not expecting an email link from the sender, it</a:t>
            </a:r>
            <a:r>
              <a:rPr lang="ja-JP" altLang="en-US" sz="1200" dirty="0">
                <a:latin typeface="Calibri" charset="0"/>
              </a:rPr>
              <a:t>’</a:t>
            </a:r>
            <a:r>
              <a:rPr lang="en-US" sz="1200" dirty="0">
                <a:latin typeface="Calibri" charset="0"/>
              </a:rPr>
              <a:t>s a good idea to call and confirm, before clicking the email link.</a:t>
            </a:r>
          </a:p>
          <a:p>
            <a:pPr eaLnBrk="1" hangingPunct="1">
              <a:lnSpc>
                <a:spcPct val="90000"/>
              </a:lnSpc>
              <a:spcBef>
                <a:spcPct val="0"/>
              </a:spcBef>
              <a:buFont typeface="Calibri" charset="0"/>
              <a:buAutoNum type="arabicPeriod"/>
            </a:pPr>
            <a:r>
              <a:rPr lang="en-US" sz="1200" dirty="0">
                <a:latin typeface="Calibri" charset="0"/>
              </a:rPr>
              <a:t>If you hover the cursor over an email</a:t>
            </a:r>
            <a:r>
              <a:rPr lang="ja-JP" altLang="en-US" sz="1200" dirty="0">
                <a:latin typeface="Calibri" charset="0"/>
              </a:rPr>
              <a:t>’</a:t>
            </a:r>
            <a:r>
              <a:rPr lang="en-US" sz="1200" dirty="0">
                <a:latin typeface="Calibri" charset="0"/>
              </a:rPr>
              <a:t>s web link description, the link should be displayed on the bottom of the browser.  Make sure both of them match. </a:t>
            </a:r>
          </a:p>
          <a:p>
            <a:pPr eaLnBrk="1" hangingPunct="1">
              <a:lnSpc>
                <a:spcPct val="90000"/>
              </a:lnSpc>
              <a:spcBef>
                <a:spcPct val="0"/>
              </a:spcBef>
              <a:buFont typeface="Calibri" charset="0"/>
              <a:buAutoNum type="arabicPeriod"/>
            </a:pPr>
            <a:endParaRPr lang="en-US" sz="1200" dirty="0">
              <a:latin typeface="Calibri" charset="0"/>
            </a:endParaRPr>
          </a:p>
          <a:p>
            <a:pPr eaLnBrk="1" hangingPunct="1">
              <a:lnSpc>
                <a:spcPct val="90000"/>
              </a:lnSpc>
              <a:spcBef>
                <a:spcPct val="0"/>
              </a:spcBef>
            </a:pPr>
            <a:r>
              <a:rPr lang="en-US" sz="1200" b="1" dirty="0">
                <a:latin typeface="Calibri" charset="0"/>
              </a:rPr>
              <a:t>Trustworthy Web Pages</a:t>
            </a:r>
          </a:p>
          <a:p>
            <a:pPr eaLnBrk="1" hangingPunct="1">
              <a:lnSpc>
                <a:spcPct val="90000"/>
              </a:lnSpc>
              <a:spcBef>
                <a:spcPct val="0"/>
              </a:spcBef>
              <a:buFont typeface="Calibri" charset="0"/>
              <a:buAutoNum type="arabicPeriod"/>
            </a:pPr>
            <a:r>
              <a:rPr lang="en-US" sz="1200" dirty="0">
                <a:latin typeface="Calibri" charset="0"/>
              </a:rPr>
              <a:t>Software download should be done only from trusted websites like Microsoft for Windows updates and Office application updates.</a:t>
            </a:r>
          </a:p>
          <a:p>
            <a:pPr eaLnBrk="1" hangingPunct="1">
              <a:lnSpc>
                <a:spcPct val="90000"/>
              </a:lnSpc>
              <a:spcBef>
                <a:spcPct val="0"/>
              </a:spcBef>
              <a:buFont typeface="Calibri" charset="0"/>
              <a:buAutoNum type="arabicPeriod"/>
            </a:pPr>
            <a:r>
              <a:rPr lang="en-US" sz="1200" dirty="0">
                <a:latin typeface="Calibri" charset="0"/>
              </a:rPr>
              <a:t>Avoid downloading and using freeware or shareware, since most of them either don</a:t>
            </a:r>
            <a:r>
              <a:rPr lang="ja-JP" altLang="en-US" sz="1200" dirty="0">
                <a:latin typeface="Calibri" charset="0"/>
              </a:rPr>
              <a:t>’</a:t>
            </a:r>
            <a:r>
              <a:rPr lang="en-US" sz="1200" dirty="0">
                <a:latin typeface="Calibri" charset="0"/>
              </a:rPr>
              <a:t>t come with technical support or full functionality.</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25</a:t>
            </a:fld>
            <a:endParaRPr lang="en-US"/>
          </a:p>
        </p:txBody>
      </p:sp>
    </p:spTree>
    <p:extLst>
      <p:ext uri="{BB962C8B-B14F-4D97-AF65-F5344CB8AC3E}">
        <p14:creationId xmlns:p14="http://schemas.microsoft.com/office/powerpoint/2010/main" val="1107923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hangingPunct="1">
              <a:spcBef>
                <a:spcPct val="0"/>
              </a:spcBef>
              <a:buFont typeface="Calibri" charset="0"/>
              <a:buAutoNum type="arabicPeriod"/>
            </a:pPr>
            <a:r>
              <a:rPr lang="en-US" dirty="0">
                <a:latin typeface="Calibri" charset="0"/>
              </a:rPr>
              <a:t>A pop-up blocker should be installed (many browsers have them as add-ons), but they do not always block all pop-ups</a:t>
            </a:r>
          </a:p>
          <a:p>
            <a:pPr marL="228600" indent="-228600" eaLnBrk="1" hangingPunct="1">
              <a:spcBef>
                <a:spcPct val="0"/>
              </a:spcBef>
              <a:buFont typeface="Calibri" charset="0"/>
              <a:buAutoNum type="arabicPeriod"/>
            </a:pPr>
            <a:r>
              <a:rPr lang="en-US" dirty="0">
                <a:latin typeface="Calibri" charset="0"/>
              </a:rPr>
              <a:t>Do not respond to pop ups while working online.  For example, a malicious pop up message may say that you have a virus on the system.  Close it by clicking on X in the upper right corner. If you click OK, it might install spyware or other malicious code.</a:t>
            </a:r>
            <a:r>
              <a:rPr lang="ja-JP" altLang="en-US" dirty="0">
                <a:latin typeface="Calibri" charset="0"/>
              </a:rPr>
              <a:t>‘</a:t>
            </a:r>
            <a:endParaRPr lang="en-US" altLang="ja-JP" dirty="0">
              <a:latin typeface="Calibri" charset="0"/>
            </a:endParaRPr>
          </a:p>
          <a:p>
            <a:pPr marL="228600" indent="-228600" eaLnBrk="1" hangingPunct="1">
              <a:spcBef>
                <a:spcPct val="0"/>
              </a:spcBef>
              <a:buFont typeface="Calibri" charset="0"/>
              <a:buAutoNum type="arabicPeriod"/>
            </a:pPr>
            <a:r>
              <a:rPr lang="en-US" dirty="0">
                <a:latin typeface="Calibri" charset="0"/>
              </a:rPr>
              <a:t>Infected USB drives are often left unattended by hackers in public places.  They intend for unsuspecting people to take the USB home or to the office and unknowingly install the worm or malicious code.</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26</a:t>
            </a:fld>
            <a:endParaRPr lang="en-US"/>
          </a:p>
        </p:txBody>
      </p:sp>
    </p:spTree>
    <p:extLst>
      <p:ext uri="{BB962C8B-B14F-4D97-AF65-F5344CB8AC3E}">
        <p14:creationId xmlns:p14="http://schemas.microsoft.com/office/powerpoint/2010/main" val="549981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eaLnBrk="1" fontAlgn="auto" hangingPunct="1">
              <a:spcBef>
                <a:spcPts val="0"/>
              </a:spcBef>
              <a:spcAft>
                <a:spcPts val="0"/>
              </a:spcAft>
              <a:buFont typeface="+mj-lt"/>
              <a:buAutoNum type="arabicPeriod"/>
              <a:defRPr/>
            </a:pPr>
            <a:r>
              <a:rPr lang="en-US" dirty="0">
                <a:ea typeface="+mn-ea"/>
              </a:rPr>
              <a:t>Backup should be done (at least)once a week. If possible, store to a removable media.</a:t>
            </a:r>
          </a:p>
          <a:p>
            <a:pPr marL="228600" indent="-228600" eaLnBrk="1" fontAlgn="auto" hangingPunct="1">
              <a:spcBef>
                <a:spcPts val="0"/>
              </a:spcBef>
              <a:spcAft>
                <a:spcPts val="0"/>
              </a:spcAft>
              <a:buFont typeface="+mj-lt"/>
              <a:buAutoNum type="arabicPeriod"/>
              <a:defRPr/>
            </a:pPr>
            <a:r>
              <a:rPr lang="en-US" dirty="0">
                <a:ea typeface="+mn-ea"/>
              </a:rPr>
              <a:t>The removable media should be big enough to hold 52 weeks of backup (e.g., 500GB).</a:t>
            </a:r>
          </a:p>
          <a:p>
            <a:pPr marL="228600" indent="-228600" eaLnBrk="1" fontAlgn="auto" hangingPunct="1">
              <a:spcBef>
                <a:spcPts val="0"/>
              </a:spcBef>
              <a:spcAft>
                <a:spcPts val="0"/>
              </a:spcAft>
              <a:buFont typeface="+mj-lt"/>
              <a:buAutoNum type="arabicPeriod"/>
              <a:defRPr/>
            </a:pPr>
            <a:r>
              <a:rPr lang="en-US" dirty="0">
                <a:ea typeface="+mn-ea"/>
              </a:rPr>
              <a:t>Do a full backup once a month and store it in offsite location.  This would be useful in case of a disaster in your office (fire, theft, flood, </a:t>
            </a:r>
            <a:r>
              <a:rPr lang="en-US" dirty="0" err="1">
                <a:ea typeface="+mn-ea"/>
              </a:rPr>
              <a:t>etc</a:t>
            </a:r>
            <a:r>
              <a:rPr lang="en-US" dirty="0">
                <a:ea typeface="+mn-ea"/>
              </a:rPr>
              <a:t>). On the removable media create 12 folders for each month.</a:t>
            </a:r>
          </a:p>
          <a:p>
            <a:pPr marL="228600" indent="-228600" eaLnBrk="1" fontAlgn="auto" hangingPunct="1">
              <a:spcBef>
                <a:spcPts val="0"/>
              </a:spcBef>
              <a:spcAft>
                <a:spcPts val="0"/>
              </a:spcAft>
              <a:buFont typeface="+mj-lt"/>
              <a:buAutoNum type="arabicPeriod"/>
              <a:defRPr/>
            </a:pPr>
            <a:r>
              <a:rPr lang="en-US" dirty="0">
                <a:ea typeface="+mn-ea"/>
              </a:rPr>
              <a:t>Backup data should be tested periodically to ensure reliability. </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27</a:t>
            </a:fld>
            <a:endParaRPr lang="en-US"/>
          </a:p>
        </p:txBody>
      </p:sp>
    </p:spTree>
    <p:extLst>
      <p:ext uri="{BB962C8B-B14F-4D97-AF65-F5344CB8AC3E}">
        <p14:creationId xmlns:p14="http://schemas.microsoft.com/office/powerpoint/2010/main" val="254490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charset="0"/>
              </a:rPr>
              <a:t>Users must be aware of the threats that exist in order to properly detect and prevent them. </a:t>
            </a:r>
          </a:p>
          <a:p>
            <a:endParaRPr lang="en-US" dirty="0"/>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4</a:t>
            </a:fld>
            <a:endParaRPr lang="en-US"/>
          </a:p>
        </p:txBody>
      </p:sp>
    </p:spTree>
    <p:extLst>
      <p:ext uri="{BB962C8B-B14F-4D97-AF65-F5344CB8AC3E}">
        <p14:creationId xmlns:p14="http://schemas.microsoft.com/office/powerpoint/2010/main" val="3580902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b="1" dirty="0">
                <a:latin typeface="Calibri" charset="0"/>
              </a:rPr>
              <a:t>Viruses</a:t>
            </a:r>
          </a:p>
          <a:p>
            <a:pPr eaLnBrk="1" hangingPunct="1">
              <a:lnSpc>
                <a:spcPct val="80000"/>
              </a:lnSpc>
              <a:spcBef>
                <a:spcPct val="0"/>
              </a:spcBef>
            </a:pPr>
            <a:r>
              <a:rPr lang="en-US" dirty="0">
                <a:latin typeface="Calibri" charset="0"/>
              </a:rPr>
              <a:t>Computer viruses are software programs that are deliberately designed by online attackers to invade your computer, to interfere with its operation, and to copy, corrupt or delete your data. These malicious software programs are called viruses because they are designed not only to infect and damage one computer, but to spread to other computers all across the Internet. </a:t>
            </a:r>
          </a:p>
          <a:p>
            <a:pPr eaLnBrk="1" hangingPunct="1">
              <a:lnSpc>
                <a:spcPct val="80000"/>
              </a:lnSpc>
              <a:spcBef>
                <a:spcPct val="0"/>
              </a:spcBef>
            </a:pPr>
            <a:endParaRPr lang="en-US" dirty="0">
              <a:latin typeface="Calibri" charset="0"/>
            </a:endParaRPr>
          </a:p>
          <a:p>
            <a:pPr eaLnBrk="1" hangingPunct="1">
              <a:lnSpc>
                <a:spcPct val="80000"/>
              </a:lnSpc>
              <a:spcBef>
                <a:spcPct val="0"/>
              </a:spcBef>
            </a:pPr>
            <a:r>
              <a:rPr lang="en-US" dirty="0">
                <a:latin typeface="Calibri" charset="0"/>
              </a:rPr>
              <a:t>Computer viruses are often hidden in what appear to be useful or entertaining programs or e-mail attachments, such as computer games, video clips or photos. Many such viruses are spread inadvertently by computer users, who unwittingly pass them along in e-mail to friends and colleagues. </a:t>
            </a:r>
          </a:p>
          <a:p>
            <a:pPr eaLnBrk="1" hangingPunct="1">
              <a:spcBef>
                <a:spcPct val="0"/>
              </a:spcBef>
            </a:pPr>
            <a:endParaRPr lang="en-US"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6</a:t>
            </a:fld>
            <a:endParaRPr lang="en-US"/>
          </a:p>
        </p:txBody>
      </p:sp>
    </p:spTree>
    <p:extLst>
      <p:ext uri="{BB962C8B-B14F-4D97-AF65-F5344CB8AC3E}">
        <p14:creationId xmlns:p14="http://schemas.microsoft.com/office/powerpoint/2010/main" val="393115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b="1" dirty="0">
                <a:latin typeface="Calibri" charset="0"/>
              </a:rPr>
              <a:t>Worms</a:t>
            </a:r>
          </a:p>
          <a:p>
            <a:pPr eaLnBrk="1" hangingPunct="1">
              <a:lnSpc>
                <a:spcPct val="80000"/>
              </a:lnSpc>
              <a:spcBef>
                <a:spcPct val="0"/>
              </a:spcBef>
            </a:pPr>
            <a:r>
              <a:rPr lang="en-US" dirty="0">
                <a:latin typeface="Calibri" charset="0"/>
              </a:rPr>
              <a:t>Worms are more sophisticated viruses that can replicate automatically and send themselves to other computers by first taking control of certain software programs on your PC, such as email.</a:t>
            </a:r>
          </a:p>
          <a:p>
            <a:pPr eaLnBrk="1" hangingPunct="1">
              <a:lnSpc>
                <a:spcPct val="80000"/>
              </a:lnSpc>
              <a:spcBef>
                <a:spcPct val="0"/>
              </a:spcBef>
            </a:pPr>
            <a:endParaRPr lang="en-US" dirty="0">
              <a:latin typeface="Calibri" charset="0"/>
            </a:endParaRPr>
          </a:p>
        </p:txBody>
      </p:sp>
      <p:sp>
        <p:nvSpPr>
          <p:cNvPr id="4" name="Slide Number Placeholder 3"/>
          <p:cNvSpPr>
            <a:spLocks noGrp="1"/>
          </p:cNvSpPr>
          <p:nvPr>
            <p:ph type="sldNum" sz="quarter" idx="10"/>
          </p:nvPr>
        </p:nvSpPr>
        <p:spPr/>
        <p:txBody>
          <a:bodyPr/>
          <a:lstStyle/>
          <a:p>
            <a:fld id="{E6A8DDCA-6036-47B8-A7CA-EA9F3D83B41B}" type="slidenum">
              <a:rPr lang="en-US" smtClean="0"/>
              <a:t>7</a:t>
            </a:fld>
            <a:endParaRPr lang="en-US"/>
          </a:p>
        </p:txBody>
      </p:sp>
    </p:spTree>
    <p:extLst>
      <p:ext uri="{BB962C8B-B14F-4D97-AF65-F5344CB8AC3E}">
        <p14:creationId xmlns:p14="http://schemas.microsoft.com/office/powerpoint/2010/main" val="650633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b="1" dirty="0">
                <a:latin typeface="Calibri" charset="0"/>
              </a:rPr>
              <a:t>Viruses</a:t>
            </a:r>
          </a:p>
          <a:p>
            <a:pPr eaLnBrk="1" hangingPunct="1">
              <a:lnSpc>
                <a:spcPct val="80000"/>
              </a:lnSpc>
              <a:spcBef>
                <a:spcPct val="0"/>
              </a:spcBef>
            </a:pPr>
            <a:r>
              <a:rPr lang="en-US" dirty="0">
                <a:latin typeface="Calibri" charset="0"/>
              </a:rPr>
              <a:t>Computer viruses are software programs that are deliberately designed by online attackers to invade your computer, to interfere with its operation, and to copy, corrupt or delete your data. These malicious software programs are called viruses because they are designed not only to infect and damage one computer, but to spread to other computers all across the Internet. </a:t>
            </a:r>
          </a:p>
          <a:p>
            <a:pPr eaLnBrk="1" hangingPunct="1">
              <a:lnSpc>
                <a:spcPct val="80000"/>
              </a:lnSpc>
              <a:spcBef>
                <a:spcPct val="0"/>
              </a:spcBef>
            </a:pPr>
            <a:endParaRPr lang="en-US" dirty="0">
              <a:latin typeface="Calibri" charset="0"/>
            </a:endParaRPr>
          </a:p>
          <a:p>
            <a:pPr eaLnBrk="1" hangingPunct="1">
              <a:lnSpc>
                <a:spcPct val="80000"/>
              </a:lnSpc>
              <a:spcBef>
                <a:spcPct val="0"/>
              </a:spcBef>
            </a:pPr>
            <a:r>
              <a:rPr lang="en-US" dirty="0">
                <a:latin typeface="Calibri" charset="0"/>
              </a:rPr>
              <a:t>Computer viruses are often hidden in what appear to be useful or entertaining programs or e-mail attachments, such as computer games, video clips or photos. Many such viruses are spread inadvertently by computer users, who unwittingly pass them along in e-mail to friends and colleagues. </a:t>
            </a:r>
          </a:p>
          <a:p>
            <a:pPr eaLnBrk="1" hangingPunct="1">
              <a:spcBef>
                <a:spcPct val="0"/>
              </a:spcBef>
            </a:pPr>
            <a:endParaRPr lang="en-US"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8</a:t>
            </a:fld>
            <a:endParaRPr lang="en-US"/>
          </a:p>
        </p:txBody>
      </p:sp>
    </p:spTree>
    <p:extLst>
      <p:ext uri="{BB962C8B-B14F-4D97-AF65-F5344CB8AC3E}">
        <p14:creationId xmlns:p14="http://schemas.microsoft.com/office/powerpoint/2010/main" val="4282171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b="1" dirty="0">
                <a:latin typeface="Calibri" charset="0"/>
              </a:rPr>
              <a:t>Logic Bomb</a:t>
            </a:r>
          </a:p>
          <a:p>
            <a:pPr eaLnBrk="1" hangingPunct="1">
              <a:lnSpc>
                <a:spcPct val="80000"/>
              </a:lnSpc>
              <a:spcBef>
                <a:spcPct val="0"/>
              </a:spcBef>
            </a:pPr>
            <a:r>
              <a:rPr lang="en-US" dirty="0">
                <a:latin typeface="Calibri" charset="0"/>
              </a:rPr>
              <a:t>Malware that destroys data when certain conditions are met. E.g., it may format a hard drive or change data files (possibly by inserting random bits of data) on a particular date or time or if a certain employee record is missing from the employee database. </a:t>
            </a:r>
          </a:p>
          <a:p>
            <a:pPr eaLnBrk="1" hangingPunct="1">
              <a:lnSpc>
                <a:spcPct val="80000"/>
              </a:lnSpc>
              <a:spcBef>
                <a:spcPct val="0"/>
              </a:spcBef>
            </a:pPr>
            <a:r>
              <a:rPr lang="en-US" dirty="0">
                <a:latin typeface="Calibri" charset="0"/>
              </a:rPr>
              <a:t>Example: an employee places a logic bomb inside a system to destroy data when his/her record is removed upon termination.</a:t>
            </a:r>
          </a:p>
          <a:p>
            <a:pPr eaLnBrk="1" hangingPunct="1">
              <a:lnSpc>
                <a:spcPct val="80000"/>
              </a:lnSpc>
              <a:spcBef>
                <a:spcPct val="0"/>
              </a:spcBef>
            </a:pPr>
            <a:endParaRPr lang="en-US" b="1" dirty="0">
              <a:latin typeface="Calibri" charset="0"/>
            </a:endParaRPr>
          </a:p>
          <a:p>
            <a:pPr eaLnBrk="1" hangingPunct="1">
              <a:lnSpc>
                <a:spcPct val="80000"/>
              </a:lnSpc>
              <a:spcBef>
                <a:spcPct val="0"/>
              </a:spcBef>
            </a:pPr>
            <a:r>
              <a:rPr lang="en-US" b="1" dirty="0">
                <a:latin typeface="Calibri" charset="0"/>
              </a:rPr>
              <a:t>Trojan Horses</a:t>
            </a:r>
          </a:p>
          <a:p>
            <a:pPr eaLnBrk="1" hangingPunct="1">
              <a:spcBef>
                <a:spcPct val="0"/>
              </a:spcBef>
            </a:pPr>
            <a:r>
              <a:rPr lang="en-US" dirty="0">
                <a:latin typeface="Calibri" charset="0"/>
              </a:rPr>
              <a:t>A Trojan horse is a program which seems to be doing one thing, but is actually doing another. A Trojan horse can be used to set up back door in a computer system so that the intruder can gain access later.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name refers to the horse from the Trojan War, with  similar function of deceiving defenders into bringing an intruder inside.</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9</a:t>
            </a:fld>
            <a:endParaRPr lang="en-US"/>
          </a:p>
        </p:txBody>
      </p:sp>
    </p:spTree>
    <p:extLst>
      <p:ext uri="{BB962C8B-B14F-4D97-AF65-F5344CB8AC3E}">
        <p14:creationId xmlns:p14="http://schemas.microsoft.com/office/powerpoint/2010/main" val="361167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spcBef>
                <a:spcPct val="0"/>
              </a:spcBef>
            </a:pPr>
            <a:r>
              <a:rPr lang="en-US" b="1" dirty="0">
                <a:latin typeface="Calibri" charset="0"/>
              </a:rPr>
              <a:t>Logic Bomb</a:t>
            </a:r>
          </a:p>
          <a:p>
            <a:pPr eaLnBrk="1" hangingPunct="1">
              <a:lnSpc>
                <a:spcPct val="80000"/>
              </a:lnSpc>
              <a:spcBef>
                <a:spcPct val="0"/>
              </a:spcBef>
            </a:pPr>
            <a:r>
              <a:rPr lang="en-US" dirty="0">
                <a:latin typeface="Calibri" charset="0"/>
              </a:rPr>
              <a:t>Malware that destroys data when certain conditions are met. E.g., it may format a hard drive or change data files (possibly by inserting random bits of data) on a particular date or time or if a certain employee record is missing from the employee database. </a:t>
            </a:r>
          </a:p>
          <a:p>
            <a:pPr eaLnBrk="1" hangingPunct="1">
              <a:lnSpc>
                <a:spcPct val="80000"/>
              </a:lnSpc>
              <a:spcBef>
                <a:spcPct val="0"/>
              </a:spcBef>
            </a:pPr>
            <a:r>
              <a:rPr lang="en-US" dirty="0">
                <a:latin typeface="Calibri" charset="0"/>
              </a:rPr>
              <a:t>Example: an employee places a logic bomb inside a system to destroy data when his/her record is removed upon termination.</a:t>
            </a:r>
          </a:p>
          <a:p>
            <a:pPr eaLnBrk="1" hangingPunct="1">
              <a:lnSpc>
                <a:spcPct val="80000"/>
              </a:lnSpc>
              <a:spcBef>
                <a:spcPct val="0"/>
              </a:spcBef>
            </a:pPr>
            <a:endParaRPr lang="en-US" b="1" dirty="0">
              <a:latin typeface="Calibri" charset="0"/>
            </a:endParaRPr>
          </a:p>
          <a:p>
            <a:pPr eaLnBrk="1" hangingPunct="1">
              <a:lnSpc>
                <a:spcPct val="80000"/>
              </a:lnSpc>
              <a:spcBef>
                <a:spcPct val="0"/>
              </a:spcBef>
            </a:pPr>
            <a:r>
              <a:rPr lang="en-US" b="1" dirty="0">
                <a:latin typeface="Calibri" charset="0"/>
              </a:rPr>
              <a:t>Trojan Horses</a:t>
            </a:r>
          </a:p>
          <a:p>
            <a:pPr eaLnBrk="1" hangingPunct="1">
              <a:spcBef>
                <a:spcPct val="0"/>
              </a:spcBef>
            </a:pPr>
            <a:r>
              <a:rPr lang="en-US" dirty="0">
                <a:latin typeface="Calibri" charset="0"/>
              </a:rPr>
              <a:t>A Trojan horse is a program which seems to be doing one thing, but is actually doing another. A Trojan horse can be used to set up back door in a computer system so that the intruder can gain access later. </a:t>
            </a:r>
          </a:p>
          <a:p>
            <a:pPr eaLnBrk="1" hangingPunct="1">
              <a:spcBef>
                <a:spcPct val="0"/>
              </a:spcBef>
            </a:pPr>
            <a:endParaRPr lang="en-US" dirty="0">
              <a:latin typeface="Calibri" charset="0"/>
            </a:endParaRPr>
          </a:p>
          <a:p>
            <a:pPr eaLnBrk="1" hangingPunct="1">
              <a:spcBef>
                <a:spcPct val="0"/>
              </a:spcBef>
            </a:pPr>
            <a:r>
              <a:rPr lang="en-US" dirty="0">
                <a:latin typeface="Calibri" charset="0"/>
              </a:rPr>
              <a:t>The name refers to the horse from the Trojan War, with  similar function of deceiving defenders into bringing an intruder inside.</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10</a:t>
            </a:fld>
            <a:endParaRPr lang="en-US"/>
          </a:p>
        </p:txBody>
      </p:sp>
    </p:spTree>
    <p:extLst>
      <p:ext uri="{BB962C8B-B14F-4D97-AF65-F5344CB8AC3E}">
        <p14:creationId xmlns:p14="http://schemas.microsoft.com/office/powerpoint/2010/main" val="181587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latin typeface="Calibri" charset="0"/>
              </a:rPr>
              <a:t>Social Engineering can occur in-person, over the phone, in emails or fake web pages.</a:t>
            </a:r>
          </a:p>
          <a:p>
            <a:pPr eaLnBrk="1" hangingPunct="1">
              <a:spcBef>
                <a:spcPct val="0"/>
              </a:spcBef>
            </a:pPr>
            <a:endParaRPr lang="en-US" dirty="0">
              <a:latin typeface="Calibri" charset="0"/>
            </a:endParaRPr>
          </a:p>
          <a:p>
            <a:pPr eaLnBrk="1" hangingPunct="1">
              <a:spcBef>
                <a:spcPct val="0"/>
              </a:spcBef>
            </a:pPr>
            <a:r>
              <a:rPr lang="en-US" b="1" dirty="0">
                <a:latin typeface="Calibri" charset="0"/>
              </a:rPr>
              <a:t>Social Engineering: </a:t>
            </a:r>
            <a:r>
              <a:rPr lang="en-US" dirty="0">
                <a:latin typeface="Calibri" charset="0"/>
              </a:rPr>
              <a:t>non-technical or low-technology means - such as lies, impersonation, tricks, bribes, blackmail, and threats - used to attack information systems.</a:t>
            </a:r>
            <a:endParaRPr lang="en-US" b="1" dirty="0">
              <a:latin typeface="Calibri" charset="0"/>
            </a:endParaRPr>
          </a:p>
          <a:p>
            <a:pPr eaLnBrk="1" hangingPunct="1">
              <a:spcBef>
                <a:spcPct val="0"/>
              </a:spcBef>
            </a:pPr>
            <a:endParaRPr lang="en-US" dirty="0">
              <a:latin typeface="Calibri" charset="0"/>
            </a:endParaRPr>
          </a:p>
          <a:p>
            <a:pPr eaLnBrk="1" hangingPunct="1">
              <a:spcBef>
                <a:spcPct val="0"/>
              </a:spcBef>
            </a:pPr>
            <a:r>
              <a:rPr lang="en-US" dirty="0">
                <a:latin typeface="Calibri" charset="0"/>
              </a:rPr>
              <a:t>The next two slides discuss two types of Social Engineering: phishing and pharming.</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11</a:t>
            </a:fld>
            <a:endParaRPr lang="en-US"/>
          </a:p>
        </p:txBody>
      </p:sp>
    </p:spTree>
    <p:extLst>
      <p:ext uri="{BB962C8B-B14F-4D97-AF65-F5344CB8AC3E}">
        <p14:creationId xmlns:p14="http://schemas.microsoft.com/office/powerpoint/2010/main" val="2613231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latin typeface="Calibri" charset="0"/>
              </a:rPr>
              <a:t>Phishing</a:t>
            </a:r>
            <a:r>
              <a:rPr lang="en-US" dirty="0">
                <a:latin typeface="Calibri" charset="0"/>
              </a:rPr>
              <a:t>: A type of Social Engineering. The use of e-mails that appear to originate from a trusted source to trick a user into entering valid credentials at a counterfeit website. Typically the e-mail and the web site looks like they are part of a trusted organization with whom the user is familiar.</a:t>
            </a:r>
          </a:p>
          <a:p>
            <a:endParaRPr lang="en-US" dirty="0"/>
          </a:p>
        </p:txBody>
      </p:sp>
      <p:sp>
        <p:nvSpPr>
          <p:cNvPr id="4" name="Slide Number Placeholder 3"/>
          <p:cNvSpPr>
            <a:spLocks noGrp="1"/>
          </p:cNvSpPr>
          <p:nvPr>
            <p:ph type="sldNum" sz="quarter" idx="10"/>
          </p:nvPr>
        </p:nvSpPr>
        <p:spPr/>
        <p:txBody>
          <a:bodyPr/>
          <a:lstStyle/>
          <a:p>
            <a:fld id="{E6A8DDCA-6036-47B8-A7CA-EA9F3D83B41B}" type="slidenum">
              <a:rPr lang="en-US" smtClean="0"/>
              <a:t>12</a:t>
            </a:fld>
            <a:endParaRPr lang="en-US"/>
          </a:p>
        </p:txBody>
      </p:sp>
    </p:spTree>
    <p:extLst>
      <p:ext uri="{BB962C8B-B14F-4D97-AF65-F5344CB8AC3E}">
        <p14:creationId xmlns:p14="http://schemas.microsoft.com/office/powerpoint/2010/main" val="210629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F4898A4-7C42-499C-BA1A-8BDABB3AE9DF}" type="slidenum">
              <a:rPr lang="en-US" smtClean="0"/>
              <a:t>‹#›</a:t>
            </a:fld>
            <a:endParaRPr lang="en-US"/>
          </a:p>
        </p:txBody>
      </p:sp>
    </p:spTree>
    <p:extLst>
      <p:ext uri="{BB962C8B-B14F-4D97-AF65-F5344CB8AC3E}">
        <p14:creationId xmlns:p14="http://schemas.microsoft.com/office/powerpoint/2010/main" val="354031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109369676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2696776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669996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13235176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187582278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92291428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181576095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789C0F2-17E0-497A-9BBE-0C73201AAFE3}" type="slidenum">
              <a:rPr lang="en-US" smtClean="0"/>
              <a:pPr/>
              <a:t>‹#›</a:t>
            </a:fld>
            <a:endParaRPr lang="en-US"/>
          </a:p>
        </p:txBody>
      </p:sp>
    </p:spTree>
    <p:extLst>
      <p:ext uri="{BB962C8B-B14F-4D97-AF65-F5344CB8AC3E}">
        <p14:creationId xmlns:p14="http://schemas.microsoft.com/office/powerpoint/2010/main" val="251701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648927-2277-486D-ABD8-0E6B2E3290A6}" type="slidenum">
              <a:rPr lang="en-US" smtClean="0"/>
              <a:pPr/>
              <a:t>‹#›</a:t>
            </a:fld>
            <a:endParaRPr lang="en-US" dirty="0"/>
          </a:p>
        </p:txBody>
      </p:sp>
    </p:spTree>
    <p:extLst>
      <p:ext uri="{BB962C8B-B14F-4D97-AF65-F5344CB8AC3E}">
        <p14:creationId xmlns:p14="http://schemas.microsoft.com/office/powerpoint/2010/main" val="330415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123C6D-F922-4317-BAFF-2F603654B11C}" type="slidenum">
              <a:rPr lang="en-US" smtClean="0"/>
              <a:pPr/>
              <a:t>‹#›</a:t>
            </a:fld>
            <a:endParaRPr lang="en-US" dirty="0"/>
          </a:p>
        </p:txBody>
      </p:sp>
    </p:spTree>
    <p:extLst>
      <p:ext uri="{BB962C8B-B14F-4D97-AF65-F5344CB8AC3E}">
        <p14:creationId xmlns:p14="http://schemas.microsoft.com/office/powerpoint/2010/main" val="230598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648927-2277-486D-ABD8-0E6B2E3290A6}" type="slidenum">
              <a:rPr lang="en-US" smtClean="0"/>
              <a:pPr/>
              <a:t>‹#›</a:t>
            </a:fld>
            <a:endParaRPr lang="en-US"/>
          </a:p>
        </p:txBody>
      </p:sp>
    </p:spTree>
    <p:extLst>
      <p:ext uri="{BB962C8B-B14F-4D97-AF65-F5344CB8AC3E}">
        <p14:creationId xmlns:p14="http://schemas.microsoft.com/office/powerpoint/2010/main" val="29556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648927-2277-486D-ABD8-0E6B2E3290A6}" type="slidenum">
              <a:rPr lang="en-US" smtClean="0"/>
              <a:pPr/>
              <a:t>‹#›</a:t>
            </a:fld>
            <a:endParaRPr lang="en-US"/>
          </a:p>
        </p:txBody>
      </p:sp>
    </p:spTree>
    <p:extLst>
      <p:ext uri="{BB962C8B-B14F-4D97-AF65-F5344CB8AC3E}">
        <p14:creationId xmlns:p14="http://schemas.microsoft.com/office/powerpoint/2010/main" val="323712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A648927-2277-486D-ABD8-0E6B2E3290A6}" type="slidenum">
              <a:rPr lang="en-US" smtClean="0"/>
              <a:pPr/>
              <a:t>‹#›</a:t>
            </a:fld>
            <a:endParaRPr lang="en-US"/>
          </a:p>
        </p:txBody>
      </p:sp>
    </p:spTree>
    <p:extLst>
      <p:ext uri="{BB962C8B-B14F-4D97-AF65-F5344CB8AC3E}">
        <p14:creationId xmlns:p14="http://schemas.microsoft.com/office/powerpoint/2010/main" val="2831032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3451151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9/1/2022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88228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89C0F2-17E0-497A-9BBE-0C73201AAFE3}" type="slidenum">
              <a:rPr lang="en-US" smtClean="0"/>
              <a:pPr/>
              <a:t>‹#›</a:t>
            </a:fld>
            <a:endParaRPr lang="en-US" dirty="0"/>
          </a:p>
        </p:txBody>
      </p:sp>
    </p:spTree>
    <p:extLst>
      <p:ext uri="{BB962C8B-B14F-4D97-AF65-F5344CB8AC3E}">
        <p14:creationId xmlns:p14="http://schemas.microsoft.com/office/powerpoint/2010/main" val="243340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9/1/2022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240D5ECE-8B49-45CD-BE81-EF81920D1969}" type="slidenum">
              <a:rPr lang="en-US" smtClean="0"/>
              <a:pPr/>
              <a:t>‹#›</a:t>
            </a:fld>
            <a:endParaRPr lang="en-US" dirty="0"/>
          </a:p>
        </p:txBody>
      </p:sp>
    </p:spTree>
    <p:extLst>
      <p:ext uri="{BB962C8B-B14F-4D97-AF65-F5344CB8AC3E}">
        <p14:creationId xmlns:p14="http://schemas.microsoft.com/office/powerpoint/2010/main" val="3196597599"/>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notesSlide" Target="../notesSlides/notesSlide7.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5.xml"/><Relationship Id="rId5" Type="http://schemas.openxmlformats.org/officeDocument/2006/relationships/tags" Target="../tags/tag78.xml"/><Relationship Id="rId4" Type="http://schemas.openxmlformats.org/officeDocument/2006/relationships/tags" Target="../tags/tag77.xml"/></Relationships>
</file>

<file path=ppt/slides/_rels/slide11.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image" Target="../media/image20.jpeg"/><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image" Target="../media/image19.jpe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media/image18.jpeg"/><Relationship Id="rId5" Type="http://schemas.openxmlformats.org/officeDocument/2006/relationships/tags" Target="../tags/tag83.xml"/><Relationship Id="rId10" Type="http://schemas.openxmlformats.org/officeDocument/2006/relationships/notesSlide" Target="../notesSlides/notesSlide8.xml"/><Relationship Id="rId4" Type="http://schemas.openxmlformats.org/officeDocument/2006/relationships/tags" Target="../tags/tag82.xml"/><Relationship Id="rId9"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1.gif"/><Relationship Id="rId3" Type="http://schemas.openxmlformats.org/officeDocument/2006/relationships/tags" Target="../tags/tag89.xml"/><Relationship Id="rId7" Type="http://schemas.openxmlformats.org/officeDocument/2006/relationships/notesSlide" Target="../notesSlides/notesSlide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5.xml"/><Relationship Id="rId5" Type="http://schemas.openxmlformats.org/officeDocument/2006/relationships/tags" Target="../tags/tag91.xml"/><Relationship Id="rId4" Type="http://schemas.openxmlformats.org/officeDocument/2006/relationships/tags" Target="../tags/tag90.xml"/></Relationships>
</file>

<file path=ppt/slides/_rels/slide13.xml.rels><?xml version="1.0" encoding="UTF-8" standalone="yes"?>
<Relationships xmlns="http://schemas.openxmlformats.org/package/2006/relationships"><Relationship Id="rId8" Type="http://schemas.openxmlformats.org/officeDocument/2006/relationships/tags" Target="../tags/tag99.xml"/><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image" Target="../media/image22.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tags" Target="../tags/tag97.xml"/><Relationship Id="rId11" Type="http://schemas.openxmlformats.org/officeDocument/2006/relationships/notesSlide" Target="../notesSlides/notesSlide10.xml"/><Relationship Id="rId5" Type="http://schemas.openxmlformats.org/officeDocument/2006/relationships/tags" Target="../tags/tag96.xml"/><Relationship Id="rId10" Type="http://schemas.openxmlformats.org/officeDocument/2006/relationships/slideLayout" Target="../slideLayouts/slideLayout5.xml"/><Relationship Id="rId4" Type="http://schemas.openxmlformats.org/officeDocument/2006/relationships/tags" Target="../tags/tag95.xml"/><Relationship Id="rId9" Type="http://schemas.openxmlformats.org/officeDocument/2006/relationships/tags" Target="../tags/tag100.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03.xml"/><Relationship Id="rId7" Type="http://schemas.openxmlformats.org/officeDocument/2006/relationships/notesSlide" Target="../notesSlides/notesSlide11.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5.xml"/><Relationship Id="rId5" Type="http://schemas.openxmlformats.org/officeDocument/2006/relationships/tags" Target="../tags/tag105.xml"/><Relationship Id="rId4" Type="http://schemas.openxmlformats.org/officeDocument/2006/relationships/tags" Target="../tags/tag104.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08.xml"/><Relationship Id="rId7" Type="http://schemas.openxmlformats.org/officeDocument/2006/relationships/slideLayout" Target="../slideLayouts/slideLayout5.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tags" Target="../tags/tag119.xml"/><Relationship Id="rId3" Type="http://schemas.openxmlformats.org/officeDocument/2006/relationships/tags" Target="../tags/tag114.xml"/><Relationship Id="rId7" Type="http://schemas.openxmlformats.org/officeDocument/2006/relationships/tags" Target="../tags/tag118.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11" Type="http://schemas.openxmlformats.org/officeDocument/2006/relationships/image" Target="../media/image25.wmf"/><Relationship Id="rId5" Type="http://schemas.openxmlformats.org/officeDocument/2006/relationships/tags" Target="../tags/tag116.xml"/><Relationship Id="rId10" Type="http://schemas.openxmlformats.org/officeDocument/2006/relationships/notesSlide" Target="../notesSlides/notesSlide13.xml"/><Relationship Id="rId4" Type="http://schemas.openxmlformats.org/officeDocument/2006/relationships/tags" Target="../tags/tag115.xml"/><Relationship Id="rId9"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26.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notesSlide" Target="../notesSlides/notesSlide14.xml"/><Relationship Id="rId5" Type="http://schemas.openxmlformats.org/officeDocument/2006/relationships/slideLayout" Target="../slideLayouts/slideLayout5.xml"/><Relationship Id="rId4" Type="http://schemas.openxmlformats.org/officeDocument/2006/relationships/tags" Target="../tags/tag123.xml"/></Relationships>
</file>

<file path=ppt/slides/_rels/slide18.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5.xml"/><Relationship Id="rId5" Type="http://schemas.openxmlformats.org/officeDocument/2006/relationships/tags" Target="../tags/tag128.xml"/><Relationship Id="rId4" Type="http://schemas.openxmlformats.org/officeDocument/2006/relationships/tags" Target="../tags/tag127.xml"/></Relationships>
</file>

<file path=ppt/slides/_rels/slide1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27.png"/><Relationship Id="rId5" Type="http://schemas.openxmlformats.org/officeDocument/2006/relationships/slideLayout" Target="../slideLayouts/slideLayout5.xml"/><Relationship Id="rId4" Type="http://schemas.openxmlformats.org/officeDocument/2006/relationships/tags" Target="../tags/tag132.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tags" Target="../tags/tag6.xml"/></Relationships>
</file>

<file path=ppt/slides/_rels/slide20.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tags" Target="../tags/tag135.xml"/><Relationship Id="rId7" Type="http://schemas.openxmlformats.org/officeDocument/2006/relationships/image" Target="../media/image28.jpe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5.xml"/><Relationship Id="rId5" Type="http://schemas.openxmlformats.org/officeDocument/2006/relationships/tags" Target="../tags/tag137.xml"/><Relationship Id="rId4" Type="http://schemas.openxmlformats.org/officeDocument/2006/relationships/tags" Target="../tags/tag136.xml"/></Relationships>
</file>

<file path=ppt/slides/_rels/slide21.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image" Target="../media/image30.png"/><Relationship Id="rId5" Type="http://schemas.openxmlformats.org/officeDocument/2006/relationships/slideLayout" Target="../slideLayouts/slideLayout5.xml"/><Relationship Id="rId4" Type="http://schemas.openxmlformats.org/officeDocument/2006/relationships/tags" Target="../tags/tag141.xml"/></Relationships>
</file>

<file path=ppt/slides/_rels/slide22.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slideLayout" Target="../slideLayouts/slideLayout5.xml"/><Relationship Id="rId4" Type="http://schemas.openxmlformats.org/officeDocument/2006/relationships/tags" Target="../tags/tag145.xml"/></Relationships>
</file>

<file path=ppt/slides/_rels/slide23.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notesSlide" Target="../notesSlides/notesSlide15.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5.xml"/><Relationship Id="rId5" Type="http://schemas.openxmlformats.org/officeDocument/2006/relationships/tags" Target="../tags/tag150.xml"/><Relationship Id="rId4" Type="http://schemas.openxmlformats.org/officeDocument/2006/relationships/tags" Target="../tags/tag149.xml"/></Relationships>
</file>

<file path=ppt/slides/_rels/slide24.xml.rels><?xml version="1.0" encoding="UTF-8" standalone="yes"?>
<Relationships xmlns="http://schemas.openxmlformats.org/package/2006/relationships"><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5.xml"/><Relationship Id="rId5" Type="http://schemas.openxmlformats.org/officeDocument/2006/relationships/tags" Target="../tags/tag155.xml"/><Relationship Id="rId4" Type="http://schemas.openxmlformats.org/officeDocument/2006/relationships/tags" Target="../tags/tag154.xml"/></Relationships>
</file>

<file path=ppt/slides/_rels/slide25.xml.rels><?xml version="1.0" encoding="UTF-8" standalone="yes"?>
<Relationships xmlns="http://schemas.openxmlformats.org/package/2006/relationships"><Relationship Id="rId3" Type="http://schemas.openxmlformats.org/officeDocument/2006/relationships/tags" Target="../tags/tag158.xml"/><Relationship Id="rId7" Type="http://schemas.openxmlformats.org/officeDocument/2006/relationships/image" Target="../media/image31.png"/><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notesSlide" Target="../notesSlides/notesSlide16.xml"/><Relationship Id="rId5" Type="http://schemas.openxmlformats.org/officeDocument/2006/relationships/slideLayout" Target="../slideLayouts/slideLayout5.xml"/><Relationship Id="rId4" Type="http://schemas.openxmlformats.org/officeDocument/2006/relationships/tags" Target="../tags/tag159.xml"/></Relationships>
</file>

<file path=ppt/slides/_rels/slide26.xml.rels><?xml version="1.0" encoding="UTF-8" standalone="yes"?>
<Relationships xmlns="http://schemas.openxmlformats.org/package/2006/relationships"><Relationship Id="rId3" Type="http://schemas.openxmlformats.org/officeDocument/2006/relationships/tags" Target="../tags/tag162.xml"/><Relationship Id="rId7" Type="http://schemas.openxmlformats.org/officeDocument/2006/relationships/image" Target="../media/image32.png"/><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notesSlide" Target="../notesSlides/notesSlide17.xml"/><Relationship Id="rId5" Type="http://schemas.openxmlformats.org/officeDocument/2006/relationships/slideLayout" Target="../slideLayouts/slideLayout5.xml"/><Relationship Id="rId4" Type="http://schemas.openxmlformats.org/officeDocument/2006/relationships/tags" Target="../tags/tag163.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166.xml"/><Relationship Id="rId7" Type="http://schemas.openxmlformats.org/officeDocument/2006/relationships/notesSlide" Target="../notesSlides/notesSlide18.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slideLayout" Target="../slideLayouts/slideLayout5.xml"/><Relationship Id="rId5" Type="http://schemas.openxmlformats.org/officeDocument/2006/relationships/tags" Target="../tags/tag168.xml"/><Relationship Id="rId4" Type="http://schemas.openxmlformats.org/officeDocument/2006/relationships/tags" Target="../tags/tag167.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4.w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tags" Target="../tags/tag10.xml"/></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tags" Target="../tags/tag28.xml"/><Relationship Id="rId26" Type="http://schemas.openxmlformats.org/officeDocument/2006/relationships/image" Target="../media/image9.wmf"/><Relationship Id="rId3" Type="http://schemas.openxmlformats.org/officeDocument/2006/relationships/tags" Target="../tags/tag13.xml"/><Relationship Id="rId21" Type="http://schemas.openxmlformats.org/officeDocument/2006/relationships/notesSlide" Target="../notesSlides/notesSlide2.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tags" Target="../tags/tag27.xml"/><Relationship Id="rId25" Type="http://schemas.openxmlformats.org/officeDocument/2006/relationships/image" Target="../media/image8.wmf"/><Relationship Id="rId2" Type="http://schemas.openxmlformats.org/officeDocument/2006/relationships/tags" Target="../tags/tag12.xml"/><Relationship Id="rId16" Type="http://schemas.openxmlformats.org/officeDocument/2006/relationships/tags" Target="../tags/tag26.xml"/><Relationship Id="rId20"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24" Type="http://schemas.openxmlformats.org/officeDocument/2006/relationships/image" Target="../media/image7.wmf"/><Relationship Id="rId5" Type="http://schemas.openxmlformats.org/officeDocument/2006/relationships/tags" Target="../tags/tag15.xml"/><Relationship Id="rId15" Type="http://schemas.openxmlformats.org/officeDocument/2006/relationships/tags" Target="../tags/tag25.xml"/><Relationship Id="rId23" Type="http://schemas.openxmlformats.org/officeDocument/2006/relationships/image" Target="../media/image6.gif"/><Relationship Id="rId10" Type="http://schemas.openxmlformats.org/officeDocument/2006/relationships/tags" Target="../tags/tag20.xml"/><Relationship Id="rId19" Type="http://schemas.openxmlformats.org/officeDocument/2006/relationships/tags" Target="../tags/tag29.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 Id="rId22" Type="http://schemas.openxmlformats.org/officeDocument/2006/relationships/image" Target="../media/image5.wmf"/></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32.xml"/><Relationship Id="rId7" Type="http://schemas.openxmlformats.org/officeDocument/2006/relationships/image" Target="../media/image10.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Layout" Target="../slideLayouts/slideLayout5.xml"/><Relationship Id="rId11" Type="http://schemas.openxmlformats.org/officeDocument/2006/relationships/image" Target="../media/image14.wmf"/><Relationship Id="rId5" Type="http://schemas.openxmlformats.org/officeDocument/2006/relationships/tags" Target="../tags/tag34.xml"/><Relationship Id="rId10" Type="http://schemas.openxmlformats.org/officeDocument/2006/relationships/image" Target="../media/image13.wmf"/><Relationship Id="rId4" Type="http://schemas.openxmlformats.org/officeDocument/2006/relationships/tags" Target="../tags/tag33.xml"/><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5.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18" Type="http://schemas.openxmlformats.org/officeDocument/2006/relationships/slideLayout" Target="../slideLayouts/slideLayout5.xml"/><Relationship Id="rId3" Type="http://schemas.openxmlformats.org/officeDocument/2006/relationships/tags" Target="../tags/tag49.xml"/><Relationship Id="rId21" Type="http://schemas.openxmlformats.org/officeDocument/2006/relationships/image" Target="../media/image16.wmf"/><Relationship Id="rId7" Type="http://schemas.openxmlformats.org/officeDocument/2006/relationships/tags" Target="../tags/tag53.xml"/><Relationship Id="rId12" Type="http://schemas.openxmlformats.org/officeDocument/2006/relationships/tags" Target="../tags/tag58.xml"/><Relationship Id="rId17" Type="http://schemas.openxmlformats.org/officeDocument/2006/relationships/tags" Target="../tags/tag63.xml"/><Relationship Id="rId2" Type="http://schemas.openxmlformats.org/officeDocument/2006/relationships/tags" Target="../tags/tag48.xml"/><Relationship Id="rId16" Type="http://schemas.openxmlformats.org/officeDocument/2006/relationships/tags" Target="../tags/tag62.xml"/><Relationship Id="rId20" Type="http://schemas.openxmlformats.org/officeDocument/2006/relationships/image" Target="../media/image15.jpe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tags" Target="../tags/tag61.xml"/><Relationship Id="rId10" Type="http://schemas.openxmlformats.org/officeDocument/2006/relationships/tags" Target="../tags/tag56.xml"/><Relationship Id="rId19" Type="http://schemas.openxmlformats.org/officeDocument/2006/relationships/notesSlide" Target="../notesSlides/notesSlide4.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tags" Target="../tags/tag60.xml"/></Relationships>
</file>

<file path=ppt/slides/_rels/slide8.xml.rels><?xml version="1.0" encoding="UTF-8" standalone="yes"?>
<Relationships xmlns="http://schemas.openxmlformats.org/package/2006/relationships"><Relationship Id="rId8" Type="http://schemas.openxmlformats.org/officeDocument/2006/relationships/hyperlink" Target="https://www.cbsnews.com/news/wannacry-ransomware-attacks-wannacry-virus-losses/#:~:text=Global%20financial%20and%20economic%20losses,incidents%20involving%20so%2Dcalled%20ransomware." TargetMode="External"/><Relationship Id="rId3" Type="http://schemas.openxmlformats.org/officeDocument/2006/relationships/tags" Target="../tags/tag66.xml"/><Relationship Id="rId7" Type="http://schemas.openxmlformats.org/officeDocument/2006/relationships/notesSlide" Target="../notesSlides/notesSlide5.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5.xml"/><Relationship Id="rId5" Type="http://schemas.openxmlformats.org/officeDocument/2006/relationships/tags" Target="../tags/tag68.xml"/><Relationship Id="rId4" Type="http://schemas.openxmlformats.org/officeDocument/2006/relationships/tags" Target="../tags/tag67.xml"/></Relationships>
</file>

<file path=ppt/slides/_rels/slide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tags" Target="../tags/tag71.xml"/><Relationship Id="rId7" Type="http://schemas.openxmlformats.org/officeDocument/2006/relationships/notesSlide" Target="../notesSlides/notesSlide6.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A23FDFCE-9111-244B-D6FA-C2D01B982A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9144000" cy="6858000"/>
          </a:xfrm>
        </p:spPr>
      </p:pic>
      <p:sp>
        <p:nvSpPr>
          <p:cNvPr id="21" name="Rectangle 20">
            <a:extLst>
              <a:ext uri="{FF2B5EF4-FFF2-40B4-BE49-F238E27FC236}">
                <a16:creationId xmlns:a16="http://schemas.microsoft.com/office/drawing/2014/main" id="{44FC4910-BFA1-221B-851C-33C42041BE76}"/>
              </a:ext>
            </a:extLst>
          </p:cNvPr>
          <p:cNvSpPr/>
          <p:nvPr/>
        </p:nvSpPr>
        <p:spPr>
          <a:xfrm>
            <a:off x="1474036" y="2726821"/>
            <a:ext cx="6195928" cy="1107996"/>
          </a:xfrm>
          <a:prstGeom prst="rect">
            <a:avLst/>
          </a:prstGeom>
          <a:noFill/>
        </p:spPr>
        <p:txBody>
          <a:bodyPr wrap="square" lIns="91440" tIns="45720" rIns="91440" bIns="4572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Cybersecurity</a:t>
            </a:r>
          </a:p>
        </p:txBody>
      </p:sp>
    </p:spTree>
    <p:custDataLst>
      <p:tags r:id="rId1"/>
    </p:custDataLst>
    <p:extLst>
      <p:ext uri="{BB962C8B-B14F-4D97-AF65-F5344CB8AC3E}">
        <p14:creationId xmlns:p14="http://schemas.microsoft.com/office/powerpoint/2010/main" val="360922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cs typeface="Century Gothic"/>
              </a:rPr>
              <a:t>Top trojan horse attacks</a:t>
            </a:r>
            <a:endParaRPr lang="en-US" sz="2800" dirty="0">
              <a:latin typeface="Century Gothic"/>
              <a:cs typeface="Century Gothic"/>
            </a:endParaRPr>
          </a:p>
        </p:txBody>
      </p:sp>
      <p:sp>
        <p:nvSpPr>
          <p:cNvPr id="12" name="Content Placeholder 2"/>
          <p:cNvSpPr>
            <a:spLocks noGrp="1"/>
          </p:cNvSpPr>
          <p:nvPr>
            <p:ph sz="half" idx="2"/>
            <p:custDataLst>
              <p:tags r:id="rId3"/>
            </p:custDataLst>
          </p:nvPr>
        </p:nvSpPr>
        <p:spPr>
          <a:xfrm>
            <a:off x="609600" y="1219200"/>
            <a:ext cx="8305800" cy="5105400"/>
          </a:xfrm>
        </p:spPr>
        <p:txBody>
          <a:bodyPr>
            <a:normAutofit fontScale="77500" lnSpcReduction="20000"/>
          </a:bodyPr>
          <a:lstStyle/>
          <a:p>
            <a:pPr algn="l">
              <a:buFont typeface="Wingdings" panose="05000000000000000000" pitchFamily="2" charset="2"/>
              <a:buChar char="Ø"/>
            </a:pPr>
            <a:r>
              <a:rPr lang="en-US" sz="2400" b="1" i="0" dirty="0">
                <a:solidFill>
                  <a:srgbClr val="DDDDDD"/>
                </a:solidFill>
                <a:effectLst/>
                <a:latin typeface="Roboto" panose="02000000000000000000" pitchFamily="2" charset="0"/>
              </a:rPr>
              <a:t> </a:t>
            </a:r>
            <a:r>
              <a:rPr lang="en-US" sz="2400" i="0" dirty="0" err="1">
                <a:effectLst/>
              </a:rPr>
              <a:t>Emotet</a:t>
            </a:r>
            <a:r>
              <a:rPr lang="en-US" sz="2400" dirty="0"/>
              <a:t> </a:t>
            </a:r>
            <a:r>
              <a:rPr lang="en-US" sz="2400" i="0" dirty="0">
                <a:effectLst/>
              </a:rPr>
              <a:t>(2018): The King of Malware</a:t>
            </a:r>
          </a:p>
          <a:p>
            <a:pPr lvl="1">
              <a:buFont typeface="Arial" panose="020B0604020202020204" pitchFamily="34" charset="0"/>
              <a:buChar char="•"/>
            </a:pPr>
            <a:r>
              <a:rPr lang="en-US" sz="2100" i="0" dirty="0">
                <a:effectLst/>
              </a:rPr>
              <a:t>first detected in 2014 and primarily targets the banking and health institutions </a:t>
            </a:r>
          </a:p>
          <a:p>
            <a:pPr lvl="1">
              <a:buFont typeface="Arial" panose="020B0604020202020204" pitchFamily="34" charset="0"/>
              <a:buChar char="•"/>
            </a:pPr>
            <a:r>
              <a:rPr lang="en-US" sz="2100" i="0" dirty="0">
                <a:effectLst/>
              </a:rPr>
              <a:t>became famous in 2018 after infecting the Fürstenfeldbruck hospital in Germany forcing them to shut down 450 computers  </a:t>
            </a:r>
          </a:p>
          <a:p>
            <a:pPr marL="457207" lvl="1" indent="0" eaLnBrk="1" hangingPunct="1">
              <a:buNone/>
            </a:pPr>
            <a:endParaRPr lang="en-US" sz="1600" b="0" dirty="0">
              <a:cs typeface="Century"/>
            </a:endParaRPr>
          </a:p>
          <a:p>
            <a:pPr lvl="1" eaLnBrk="1" hangingPunct="1">
              <a:buFont typeface="Wingdings" panose="05000000000000000000" pitchFamily="2" charset="2"/>
              <a:buChar char="Ø"/>
            </a:pPr>
            <a:endParaRPr lang="en-US" sz="1600" b="0" dirty="0">
              <a:cs typeface="Century"/>
            </a:endParaRPr>
          </a:p>
          <a:p>
            <a:pPr algn="l">
              <a:buFont typeface="Wingdings" panose="05000000000000000000" pitchFamily="2" charset="2"/>
              <a:buChar char="Ø"/>
            </a:pPr>
            <a:r>
              <a:rPr lang="en-US" sz="2400" i="0" dirty="0">
                <a:effectLst/>
              </a:rPr>
              <a:t>Storm Worm</a:t>
            </a:r>
            <a:r>
              <a:rPr lang="en-US" sz="2400" dirty="0"/>
              <a:t> </a:t>
            </a:r>
            <a:r>
              <a:rPr lang="en-US" sz="2400" i="0" dirty="0">
                <a:effectLst/>
              </a:rPr>
              <a:t>(2007)</a:t>
            </a:r>
          </a:p>
          <a:p>
            <a:pPr lvl="1">
              <a:buFont typeface="Arial" panose="020B0604020202020204" pitchFamily="34" charset="0"/>
              <a:buChar char="•"/>
            </a:pPr>
            <a:r>
              <a:rPr lang="en-US" sz="2100" b="0" i="0" dirty="0">
                <a:effectLst/>
              </a:rPr>
              <a:t>As severe storms swept over Europe in January 2007, thousands of users received a malicious email disguised as a weather bulletin containing updates </a:t>
            </a:r>
          </a:p>
          <a:p>
            <a:pPr lvl="1">
              <a:buFont typeface="Arial" panose="020B0604020202020204" pitchFamily="34" charset="0"/>
              <a:buChar char="•"/>
            </a:pPr>
            <a:r>
              <a:rPr lang="en-US" sz="2100" b="0" i="0" dirty="0">
                <a:effectLst/>
              </a:rPr>
              <a:t>spread to as many as 1 million computers in Europe and America. </a:t>
            </a:r>
          </a:p>
          <a:p>
            <a:pPr lvl="1">
              <a:buFont typeface="Arial" panose="020B0604020202020204" pitchFamily="34" charset="0"/>
              <a:buChar char="•"/>
            </a:pPr>
            <a:r>
              <a:rPr lang="en-US" sz="2100" b="0" i="0" dirty="0">
                <a:effectLst/>
              </a:rPr>
              <a:t>once infected, it would download a package of executable files on the affected systems. </a:t>
            </a:r>
          </a:p>
          <a:p>
            <a:pPr lvl="1">
              <a:buFont typeface="Arial" panose="020B0604020202020204" pitchFamily="34" charset="0"/>
              <a:buChar char="•"/>
            </a:pPr>
            <a:r>
              <a:rPr lang="en-US" sz="2100" b="0" i="0" dirty="0">
                <a:effectLst/>
              </a:rPr>
              <a:t>These files were used to carry out various functions, including stealing sensitive user information, delivering spam emails to spread the malware, and launching </a:t>
            </a:r>
            <a:r>
              <a:rPr lang="en-US" sz="2100" i="0" u="none" strike="noStrike" dirty="0">
                <a:effectLst/>
              </a:rPr>
              <a:t>Distributed-Denial-of-Service (DDoS) attacks</a:t>
            </a:r>
            <a:r>
              <a:rPr lang="en-US" sz="2100" i="0" dirty="0">
                <a:effectLst/>
              </a:rPr>
              <a:t>.</a:t>
            </a:r>
            <a:endParaRPr lang="en-US" sz="2100" dirty="0">
              <a:cs typeface="Century"/>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10</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fontScale="975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ustDataLst>
      <p:tags r:id="rId1"/>
    </p:custDataLst>
    <p:extLst>
      <p:ext uri="{BB962C8B-B14F-4D97-AF65-F5344CB8AC3E}">
        <p14:creationId xmlns:p14="http://schemas.microsoft.com/office/powerpoint/2010/main" val="39914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Social Engineering</a:t>
            </a:r>
          </a:p>
        </p:txBody>
      </p:sp>
      <p:sp>
        <p:nvSpPr>
          <p:cNvPr id="13" name="Content Placeholder 2"/>
          <p:cNvSpPr>
            <a:spLocks noGrp="1"/>
          </p:cNvSpPr>
          <p:nvPr>
            <p:ph sz="half" idx="2"/>
            <p:custDataLst>
              <p:tags r:id="rId3"/>
            </p:custDataLst>
          </p:nvPr>
        </p:nvSpPr>
        <p:spPr>
          <a:xfrm>
            <a:off x="457200" y="1219200"/>
            <a:ext cx="8305800" cy="1295400"/>
          </a:xfrm>
        </p:spPr>
        <p:txBody>
          <a:bodyPr/>
          <a:lstStyle/>
          <a:p>
            <a:pPr algn="just" eaLnBrk="1" hangingPunct="1">
              <a:buFont typeface="Wingdings" panose="05000000000000000000" pitchFamily="2" charset="2"/>
              <a:buChar char="Ø"/>
            </a:pPr>
            <a:r>
              <a:rPr lang="en-US" sz="1600" b="0" dirty="0">
                <a:cs typeface="Century"/>
              </a:rPr>
              <a:t>Social engineering: manipulates people into performing actions or divulging confidential information. Similar to a confidence trick or simple fraud, the term applies to the use of deception to gain information, commit fraud, or access computer systems.</a:t>
            </a:r>
          </a:p>
          <a:p>
            <a:pPr eaLnBrk="1" hangingPunct="1"/>
            <a:endParaRPr lang="en-US" dirty="0">
              <a:latin typeface="Arial" charset="0"/>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11</a:t>
            </a:fld>
            <a:endParaRPr lang="en-US" dirty="0">
              <a:latin typeface="Calibri" pitchFamily="34" charset="0"/>
            </a:endParaRPr>
          </a:p>
        </p:txBody>
      </p:sp>
      <p:sp>
        <p:nvSpPr>
          <p:cNvPr id="12"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r>
              <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t>
            </a:r>
          </a:p>
        </p:txBody>
      </p:sp>
      <p:sp>
        <p:nvSpPr>
          <p:cNvPr id="16" name="Rectangle 4"/>
          <p:cNvSpPr>
            <a:spLocks noChangeArrowheads="1"/>
          </p:cNvSpPr>
          <p:nvPr>
            <p:custDataLst>
              <p:tags r:id="rId6"/>
            </p:custDataLst>
          </p:nvPr>
        </p:nvSpPr>
        <p:spPr bwMode="auto">
          <a:xfrm>
            <a:off x="585903" y="2571647"/>
            <a:ext cx="1906375" cy="1418870"/>
          </a:xfrm>
          <a:prstGeom prst="rect">
            <a:avLst/>
          </a:prstGeom>
          <a:solidFill>
            <a:srgbClr val="D22AEE"/>
          </a:solidFill>
          <a:ln w="9360">
            <a:solidFill>
              <a:srgbClr val="FFFFFF"/>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solidFill>
                  <a:srgbClr val="FFFFFF"/>
                </a:solidFill>
                <a:latin typeface="Century"/>
                <a:cs typeface="Century"/>
              </a:rPr>
              <a:t>Email:</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entury"/>
                <a:cs typeface="Century"/>
              </a:rPr>
              <a:t>ABC Bank has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entury"/>
                <a:cs typeface="Century"/>
              </a:rPr>
              <a:t>noticed a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entury"/>
                <a:cs typeface="Century"/>
              </a:rPr>
              <a:t>problem with</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entury"/>
                <a:cs typeface="Century"/>
              </a:rPr>
              <a:t>your account…</a:t>
            </a:r>
          </a:p>
        </p:txBody>
      </p:sp>
      <p:pic>
        <p:nvPicPr>
          <p:cNvPr id="18"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71252" y="4000042"/>
            <a:ext cx="1921026" cy="235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9" name="AutoShape 7"/>
          <p:cNvSpPr>
            <a:spLocks noChangeArrowheads="1"/>
          </p:cNvSpPr>
          <p:nvPr>
            <p:custDataLst>
              <p:tags r:id="rId7"/>
            </p:custDataLst>
          </p:nvPr>
        </p:nvSpPr>
        <p:spPr bwMode="auto">
          <a:xfrm>
            <a:off x="2669375" y="4968718"/>
            <a:ext cx="1371600" cy="1447800"/>
          </a:xfrm>
          <a:prstGeom prst="wedgeRoundRectCallout">
            <a:avLst>
              <a:gd name="adj1" fmla="val -62060"/>
              <a:gd name="adj2" fmla="val -22832"/>
              <a:gd name="adj3" fmla="val 16667"/>
            </a:avLst>
          </a:prstGeom>
          <a:solidFill>
            <a:srgbClr val="CC9900"/>
          </a:solidFill>
          <a:ln w="9360">
            <a:solidFill>
              <a:srgbClr val="FFFFFF"/>
            </a:solidFill>
            <a:miter lim="800000"/>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entury"/>
                <a:cs typeface="Century"/>
              </a:rPr>
              <a:t>and have some lovely software patches!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dirty="0">
              <a:solidFill>
                <a:srgbClr val="FFFFFF"/>
              </a:solidFill>
            </a:endParaRPr>
          </a:p>
        </p:txBody>
      </p:sp>
      <p:sp>
        <p:nvSpPr>
          <p:cNvPr id="20" name="AutoShape 6"/>
          <p:cNvSpPr>
            <a:spLocks noChangeArrowheads="1"/>
          </p:cNvSpPr>
          <p:nvPr>
            <p:custDataLst>
              <p:tags r:id="rId8"/>
            </p:custDataLst>
          </p:nvPr>
        </p:nvSpPr>
        <p:spPr bwMode="auto">
          <a:xfrm>
            <a:off x="2564600" y="3352800"/>
            <a:ext cx="1447800" cy="1219200"/>
          </a:xfrm>
          <a:prstGeom prst="wedgeRoundRectCallout">
            <a:avLst>
              <a:gd name="adj1" fmla="val -52688"/>
              <a:gd name="adj2" fmla="val 83229"/>
              <a:gd name="adj3" fmla="val 16667"/>
            </a:avLst>
          </a:prstGeom>
          <a:solidFill>
            <a:srgbClr val="CC9900"/>
          </a:solidFill>
          <a:ln w="9360">
            <a:solidFill>
              <a:srgbClr val="FFFFFF"/>
            </a:solidFill>
            <a:miter lim="800000"/>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latin typeface="Century"/>
                <a:cs typeface="Century"/>
              </a:rPr>
              <a:t>I have come to repair your machine…</a:t>
            </a:r>
          </a:p>
        </p:txBody>
      </p:sp>
      <p:pic>
        <p:nvPicPr>
          <p:cNvPr id="7" name="Picture 6">
            <a:extLst>
              <a:ext uri="{FF2B5EF4-FFF2-40B4-BE49-F238E27FC236}">
                <a16:creationId xmlns:a16="http://schemas.microsoft.com/office/drawing/2014/main" id="{15D848B3-F07E-1C45-6C98-1CC72CBCE40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52433" y="3281082"/>
            <a:ext cx="3522742" cy="1604805"/>
          </a:xfrm>
          <a:prstGeom prst="rect">
            <a:avLst/>
          </a:prstGeom>
        </p:spPr>
      </p:pic>
      <p:pic>
        <p:nvPicPr>
          <p:cNvPr id="9" name="Picture 8">
            <a:extLst>
              <a:ext uri="{FF2B5EF4-FFF2-40B4-BE49-F238E27FC236}">
                <a16:creationId xmlns:a16="http://schemas.microsoft.com/office/drawing/2014/main" id="{B47D89B8-8077-DFEB-475F-FBB1308EE02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752433" y="5197318"/>
            <a:ext cx="3522742" cy="1219200"/>
          </a:xfrm>
          <a:prstGeom prst="rect">
            <a:avLst/>
          </a:prstGeom>
        </p:spPr>
      </p:pic>
    </p:spTree>
    <p:custDataLst>
      <p:tags r:id="rId1"/>
    </p:custDataLst>
    <p:extLst>
      <p:ext uri="{BB962C8B-B14F-4D97-AF65-F5344CB8AC3E}">
        <p14:creationId xmlns:p14="http://schemas.microsoft.com/office/powerpoint/2010/main" val="1491215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Phishing: Counterfeit Email</a:t>
            </a:r>
          </a:p>
        </p:txBody>
      </p:sp>
      <p:sp>
        <p:nvSpPr>
          <p:cNvPr id="12" name="Content Placeholder 2"/>
          <p:cNvSpPr>
            <a:spLocks noGrp="1"/>
          </p:cNvSpPr>
          <p:nvPr>
            <p:ph sz="half" idx="2"/>
            <p:custDataLst>
              <p:tags r:id="rId3"/>
            </p:custDataLst>
          </p:nvPr>
        </p:nvSpPr>
        <p:spPr>
          <a:xfrm>
            <a:off x="685800" y="2133600"/>
            <a:ext cx="3352800" cy="2590800"/>
          </a:xfrm>
        </p:spPr>
        <p:txBody>
          <a:bodyPr>
            <a:normAutofit/>
          </a:bodyPr>
          <a:lstStyle/>
          <a:p>
            <a:pPr>
              <a:lnSpc>
                <a:spcPct val="90000"/>
              </a:lnSpc>
              <a:buFont typeface="Wingdings" panose="05000000000000000000" pitchFamily="2" charset="2"/>
              <a:buChar char="Ø"/>
            </a:pPr>
            <a:r>
              <a:rPr lang="en-US" sz="2000" b="0" dirty="0">
                <a:solidFill>
                  <a:srgbClr val="FFFFFF"/>
                </a:solidFill>
                <a:cs typeface="Century"/>
              </a:rPr>
              <a:t>Phishing: </a:t>
            </a:r>
            <a:r>
              <a:rPr lang="en-US" sz="2000" b="0" dirty="0">
                <a:cs typeface="Century"/>
              </a:rPr>
              <a:t>A seemingly trustworthy entity asks for sensitive information such as SSN, credit card numbers, login IDs or passwords via e-mail.</a:t>
            </a:r>
          </a:p>
          <a:p>
            <a:pPr eaLnBrk="1" hangingPunct="1">
              <a:lnSpc>
                <a:spcPct val="90000"/>
              </a:lnSpc>
            </a:pPr>
            <a:endParaRPr lang="en-US" b="0" dirty="0">
              <a:solidFill>
                <a:srgbClr val="FFFFFF"/>
              </a:solidFill>
              <a:latin typeface="Arial" charset="0"/>
            </a:endParaRPr>
          </a:p>
          <a:p>
            <a:pPr eaLnBrk="1" hangingPunct="1">
              <a:lnSpc>
                <a:spcPct val="90000"/>
              </a:lnSpc>
            </a:pPr>
            <a:endParaRPr lang="en-US" sz="2800" dirty="0">
              <a:latin typeface="Arial" charset="0"/>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12</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Picture 2">
            <a:extLst>
              <a:ext uri="{FF2B5EF4-FFF2-40B4-BE49-F238E27FC236}">
                <a16:creationId xmlns:a16="http://schemas.microsoft.com/office/drawing/2014/main" id="{5C480ACE-CF19-7735-9FAA-D8AF96A423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43399" y="1498585"/>
            <a:ext cx="4051845" cy="3773783"/>
          </a:xfrm>
          <a:prstGeom prst="rect">
            <a:avLst/>
          </a:prstGeom>
        </p:spPr>
      </p:pic>
    </p:spTree>
    <p:custDataLst>
      <p:tags r:id="rId1"/>
    </p:custDataLst>
    <p:extLst>
      <p:ext uri="{BB962C8B-B14F-4D97-AF65-F5344CB8AC3E}">
        <p14:creationId xmlns:p14="http://schemas.microsoft.com/office/powerpoint/2010/main" val="272655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Pharming: Counterfeit Web Pages</a:t>
            </a:r>
          </a:p>
        </p:txBody>
      </p:sp>
      <p:sp>
        <p:nvSpPr>
          <p:cNvPr id="12" name="Content Placeholder 2"/>
          <p:cNvSpPr>
            <a:spLocks noGrp="1"/>
          </p:cNvSpPr>
          <p:nvPr>
            <p:ph sz="half" idx="2"/>
            <p:custDataLst>
              <p:tags r:id="rId3"/>
            </p:custDataLst>
          </p:nvPr>
        </p:nvSpPr>
        <p:spPr>
          <a:xfrm>
            <a:off x="1295400" y="5029200"/>
            <a:ext cx="7086600" cy="1371600"/>
          </a:xfrm>
        </p:spPr>
        <p:txBody>
          <a:bodyPr>
            <a:noAutofit/>
          </a:bodyPr>
          <a:lstStyle/>
          <a:p>
            <a:pPr eaLnBrk="1" hangingPunct="1">
              <a:lnSpc>
                <a:spcPct val="80000"/>
              </a:lnSpc>
              <a:buFont typeface="Wingdings" panose="05000000000000000000" pitchFamily="2" charset="2"/>
              <a:buChar char="Ø"/>
            </a:pPr>
            <a:r>
              <a:rPr lang="en-US" b="0" dirty="0">
                <a:cs typeface="Century"/>
              </a:rPr>
              <a:t>The link provided in the e-mail leads to a counterfeit webpage which collects important information and submits it to the owner.</a:t>
            </a:r>
          </a:p>
          <a:p>
            <a:pPr eaLnBrk="1" hangingPunct="1">
              <a:lnSpc>
                <a:spcPct val="80000"/>
              </a:lnSpc>
              <a:buFont typeface="Wingdings" panose="05000000000000000000" pitchFamily="2" charset="2"/>
              <a:buChar char="Ø"/>
            </a:pPr>
            <a:r>
              <a:rPr lang="en-US" b="0" dirty="0">
                <a:cs typeface="Century"/>
              </a:rPr>
              <a:t>The counterfeit web page looks like the real thing </a:t>
            </a:r>
          </a:p>
          <a:p>
            <a:pPr eaLnBrk="1" hangingPunct="1">
              <a:lnSpc>
                <a:spcPct val="80000"/>
              </a:lnSpc>
              <a:buFont typeface="Wingdings" panose="05000000000000000000" pitchFamily="2" charset="2"/>
              <a:buChar char="Ø"/>
            </a:pPr>
            <a:r>
              <a:rPr lang="en-US" sz="1800" b="0" dirty="0">
                <a:cs typeface="Century"/>
              </a:rPr>
              <a:t>Extracts account information</a:t>
            </a:r>
          </a:p>
          <a:p>
            <a:pPr eaLnBrk="1" hangingPunct="1">
              <a:lnSpc>
                <a:spcPct val="80000"/>
              </a:lnSpc>
            </a:pPr>
            <a:endParaRPr lang="en-US" b="0" dirty="0">
              <a:latin typeface="Arial" charset="0"/>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13</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fontScale="975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3"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1252538"/>
            <a:ext cx="4267200" cy="31712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 name="Oval Callout 1"/>
          <p:cNvSpPr/>
          <p:nvPr>
            <p:custDataLst>
              <p:tags r:id="rId6"/>
            </p:custDataLst>
          </p:nvPr>
        </p:nvSpPr>
        <p:spPr>
          <a:xfrm>
            <a:off x="685800" y="3124200"/>
            <a:ext cx="1981200" cy="457200"/>
          </a:xfrm>
          <a:prstGeom prst="wedgeEllipseCallout">
            <a:avLst>
              <a:gd name="adj1" fmla="val 61110"/>
              <a:gd name="adj2" fmla="val 58113"/>
            </a:avLst>
          </a:prstGeom>
          <a:solidFill>
            <a:srgbClr val="CCFFCC">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entury"/>
                <a:cs typeface="Century"/>
              </a:rPr>
              <a:t>Misspelled</a:t>
            </a:r>
          </a:p>
        </p:txBody>
      </p:sp>
      <p:sp>
        <p:nvSpPr>
          <p:cNvPr id="3" name="Oval Callout 2"/>
          <p:cNvSpPr/>
          <p:nvPr>
            <p:custDataLst>
              <p:tags r:id="rId7"/>
            </p:custDataLst>
          </p:nvPr>
        </p:nvSpPr>
        <p:spPr>
          <a:xfrm>
            <a:off x="7162800" y="1905000"/>
            <a:ext cx="1676400" cy="1676400"/>
          </a:xfrm>
          <a:prstGeom prst="wedgeEllipseCallout">
            <a:avLst>
              <a:gd name="adj1" fmla="val -142446"/>
              <a:gd name="adj2" fmla="val 32194"/>
            </a:avLst>
          </a:prstGeom>
          <a:solidFill>
            <a:srgbClr val="CCFFCC">
              <a:alpha val="4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Century"/>
                <a:cs typeface="Century"/>
              </a:rPr>
              <a:t>Wiping over, but </a:t>
            </a:r>
            <a:r>
              <a:rPr lang="en-US" sz="1400" u="sng" dirty="0">
                <a:solidFill>
                  <a:schemeClr val="tx1"/>
                </a:solidFill>
                <a:latin typeface="Century"/>
                <a:cs typeface="Century"/>
              </a:rPr>
              <a:t>not clicking </a:t>
            </a:r>
            <a:r>
              <a:rPr lang="en-US" sz="1400" dirty="0">
                <a:solidFill>
                  <a:schemeClr val="tx1"/>
                </a:solidFill>
                <a:latin typeface="Century"/>
                <a:cs typeface="Century"/>
              </a:rPr>
              <a:t>the link may reveal a different address</a:t>
            </a:r>
            <a:r>
              <a:rPr lang="en-US" sz="1400" dirty="0">
                <a:solidFill>
                  <a:srgbClr val="FF0000"/>
                </a:solidFill>
                <a:latin typeface="Century"/>
                <a:cs typeface="Century"/>
              </a:rPr>
              <a:t>.</a:t>
            </a:r>
          </a:p>
        </p:txBody>
      </p:sp>
      <p:sp>
        <p:nvSpPr>
          <p:cNvPr id="6" name="Oval Callout 5"/>
          <p:cNvSpPr/>
          <p:nvPr>
            <p:custDataLst>
              <p:tags r:id="rId8"/>
            </p:custDataLst>
          </p:nvPr>
        </p:nvSpPr>
        <p:spPr>
          <a:xfrm>
            <a:off x="7086600" y="3657600"/>
            <a:ext cx="1828800" cy="533400"/>
          </a:xfrm>
          <a:prstGeom prst="wedgeEllipseCallout">
            <a:avLst>
              <a:gd name="adj1" fmla="val -91650"/>
              <a:gd name="adj2" fmla="val -44512"/>
            </a:avLst>
          </a:prstGeom>
          <a:solidFill>
            <a:srgbClr val="CCFFCC">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Century"/>
                <a:cs typeface="Century"/>
              </a:rPr>
              <a:t>With whom?</a:t>
            </a:r>
          </a:p>
        </p:txBody>
      </p:sp>
      <p:sp>
        <p:nvSpPr>
          <p:cNvPr id="7" name="Oval Callout 6"/>
          <p:cNvSpPr/>
          <p:nvPr>
            <p:custDataLst>
              <p:tags r:id="rId9"/>
            </p:custDataLst>
          </p:nvPr>
        </p:nvSpPr>
        <p:spPr>
          <a:xfrm>
            <a:off x="762000" y="3962400"/>
            <a:ext cx="1905000" cy="612648"/>
          </a:xfrm>
          <a:prstGeom prst="wedgeEllipseCallout">
            <a:avLst>
              <a:gd name="adj1" fmla="val 163820"/>
              <a:gd name="adj2" fmla="val -238"/>
            </a:avLst>
          </a:prstGeom>
          <a:solidFill>
            <a:srgbClr val="CCFFCC">
              <a:alpha val="51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Century"/>
                <a:cs typeface="Century"/>
              </a:rPr>
              <a:t>Copyright date is old</a:t>
            </a:r>
          </a:p>
        </p:txBody>
      </p:sp>
    </p:spTree>
    <p:custDataLst>
      <p:tags r:id="rId1"/>
    </p:custDataLst>
    <p:extLst>
      <p:ext uri="{BB962C8B-B14F-4D97-AF65-F5344CB8AC3E}">
        <p14:creationId xmlns:p14="http://schemas.microsoft.com/office/powerpoint/2010/main" val="333829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Botnet</a:t>
            </a:r>
          </a:p>
        </p:txBody>
      </p:sp>
      <p:sp>
        <p:nvSpPr>
          <p:cNvPr id="12" name="Content Placeholder 36"/>
          <p:cNvSpPr>
            <a:spLocks noGrp="1"/>
          </p:cNvSpPr>
          <p:nvPr>
            <p:ph sz="half" idx="2"/>
            <p:custDataLst>
              <p:tags r:id="rId3"/>
            </p:custDataLst>
          </p:nvPr>
        </p:nvSpPr>
        <p:spPr>
          <a:xfrm>
            <a:off x="457200" y="1219200"/>
            <a:ext cx="8534400" cy="1295400"/>
          </a:xfrm>
        </p:spPr>
        <p:txBody>
          <a:bodyPr>
            <a:normAutofit lnSpcReduction="10000"/>
          </a:bodyPr>
          <a:lstStyle/>
          <a:p>
            <a:pPr marL="420624" indent="-384048" eaLnBrk="1" fontAlgn="auto" hangingPunct="1">
              <a:spcAft>
                <a:spcPts val="0"/>
              </a:spcAft>
              <a:buFont typeface="Wingdings" panose="05000000000000000000" pitchFamily="2" charset="2"/>
              <a:buChar char="Ø"/>
              <a:defRPr/>
            </a:pPr>
            <a:r>
              <a:rPr lang="en-US" b="0" dirty="0">
                <a:ea typeface="+mn-ea"/>
              </a:rPr>
              <a:t>A botnet is a number of compromised computers used to create and send spam or viruses or flood a network with messages as a denial of service attack.</a:t>
            </a:r>
          </a:p>
          <a:p>
            <a:pPr marL="420624" indent="-384048" eaLnBrk="1" fontAlgn="auto" hangingPunct="1">
              <a:spcAft>
                <a:spcPts val="0"/>
              </a:spcAft>
              <a:buFont typeface="Wingdings" panose="05000000000000000000" pitchFamily="2" charset="2"/>
              <a:buChar char="Ø"/>
              <a:defRPr/>
            </a:pPr>
            <a:r>
              <a:rPr lang="en-US" b="0" dirty="0">
                <a:ea typeface="+mn-ea"/>
              </a:rPr>
              <a:t>The compromised computers are called zombies.</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14</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2" name="Picture 1"/>
          <p:cNvPicPr>
            <a:picLocks noChangeAspect="1"/>
          </p:cNvPicPr>
          <p:nvPr/>
        </p:nvPicPr>
        <p:blipFill>
          <a:blip r:embed="rId8"/>
          <a:stretch>
            <a:fillRect/>
          </a:stretch>
        </p:blipFill>
        <p:spPr>
          <a:xfrm>
            <a:off x="1600200" y="2514600"/>
            <a:ext cx="6049796" cy="3724660"/>
          </a:xfrm>
          <a:prstGeom prst="rect">
            <a:avLst/>
          </a:prstGeom>
        </p:spPr>
      </p:pic>
    </p:spTree>
    <p:custDataLst>
      <p:tags r:id="rId1"/>
    </p:custDataLst>
    <p:extLst>
      <p:ext uri="{BB962C8B-B14F-4D97-AF65-F5344CB8AC3E}">
        <p14:creationId xmlns:p14="http://schemas.microsoft.com/office/powerpoint/2010/main" val="327682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Man In The Middle Attack</a:t>
            </a:r>
          </a:p>
        </p:txBody>
      </p:sp>
      <p:sp>
        <p:nvSpPr>
          <p:cNvPr id="12" name="Content Placeholder 2"/>
          <p:cNvSpPr>
            <a:spLocks noGrp="1"/>
          </p:cNvSpPr>
          <p:nvPr>
            <p:ph sz="half" idx="2"/>
            <p:custDataLst>
              <p:tags r:id="rId3"/>
            </p:custDataLst>
          </p:nvPr>
        </p:nvSpPr>
        <p:spPr>
          <a:xfrm>
            <a:off x="457200" y="1295400"/>
            <a:ext cx="7938044" cy="1371600"/>
          </a:xfrm>
        </p:spPr>
        <p:txBody>
          <a:bodyPr>
            <a:normAutofit/>
          </a:bodyPr>
          <a:lstStyle/>
          <a:p>
            <a:pPr algn="just" eaLnBrk="1" hangingPunct="1">
              <a:lnSpc>
                <a:spcPct val="80000"/>
              </a:lnSpc>
              <a:buFont typeface="Wingdings" panose="05000000000000000000" pitchFamily="2" charset="2"/>
              <a:buChar char="Ø"/>
            </a:pPr>
            <a:r>
              <a:rPr lang="en-US" sz="1950" b="0" dirty="0">
                <a:cs typeface="Century"/>
              </a:rPr>
              <a:t>An attacker pretends to be your final destination on the network. When a person tries to connect to a specific destination, an attacker can mislead him to a different service and pretend to be that network access point or server. </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15</a:t>
            </a:fld>
            <a:endParaRPr lang="en-US" dirty="0">
              <a:latin typeface="Calibri" pitchFamily="34" charset="0"/>
            </a:endParaRPr>
          </a:p>
        </p:txBody>
      </p:sp>
      <p:sp>
        <p:nvSpPr>
          <p:cNvPr id="2" name="TextBox 1"/>
          <p:cNvSpPr txBox="1"/>
          <p:nvPr>
            <p:custDataLst>
              <p:tags r:id="rId5"/>
            </p:custDataLst>
          </p:nvPr>
        </p:nvSpPr>
        <p:spPr>
          <a:xfrm>
            <a:off x="4010618" y="75202"/>
            <a:ext cx="184666" cy="369332"/>
          </a:xfrm>
          <a:prstGeom prst="rect">
            <a:avLst/>
          </a:prstGeom>
          <a:noFill/>
        </p:spPr>
        <p:txBody>
          <a:bodyPr wrap="none" rtlCol="0">
            <a:spAutoFit/>
          </a:bodyPr>
          <a:lstStyle/>
          <a:p>
            <a:endParaRPr lang="en-US" dirty="0"/>
          </a:p>
        </p:txBody>
      </p:sp>
      <p:sp>
        <p:nvSpPr>
          <p:cNvPr id="11" name="Title 1"/>
          <p:cNvSpPr txBox="1">
            <a:spLocks/>
          </p:cNvSpPr>
          <p:nvPr>
            <p:custDataLst>
              <p:tags r:id="rId6"/>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3" name="Picture 2"/>
          <p:cNvPicPr>
            <a:picLocks noChangeAspect="1"/>
          </p:cNvPicPr>
          <p:nvPr/>
        </p:nvPicPr>
        <p:blipFill>
          <a:blip r:embed="rId9"/>
          <a:stretch>
            <a:fillRect/>
          </a:stretch>
        </p:blipFill>
        <p:spPr>
          <a:xfrm>
            <a:off x="2895600" y="3200400"/>
            <a:ext cx="4330700" cy="2984500"/>
          </a:xfrm>
          <a:prstGeom prst="rect">
            <a:avLst/>
          </a:prstGeom>
        </p:spPr>
      </p:pic>
    </p:spTree>
    <p:custDataLst>
      <p:tags r:id="rId1"/>
    </p:custDataLst>
    <p:extLst>
      <p:ext uri="{BB962C8B-B14F-4D97-AF65-F5344CB8AC3E}">
        <p14:creationId xmlns:p14="http://schemas.microsoft.com/office/powerpoint/2010/main" val="1736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Rootkit</a:t>
            </a:r>
          </a:p>
        </p:txBody>
      </p:sp>
      <p:sp>
        <p:nvSpPr>
          <p:cNvPr id="12" name="Content Placeholder 2"/>
          <p:cNvSpPr>
            <a:spLocks noGrp="1"/>
          </p:cNvSpPr>
          <p:nvPr>
            <p:ph sz="half" idx="2"/>
            <p:custDataLst>
              <p:tags r:id="rId3"/>
            </p:custDataLst>
          </p:nvPr>
        </p:nvSpPr>
        <p:spPr>
          <a:xfrm>
            <a:off x="1219200" y="1676400"/>
            <a:ext cx="3886200" cy="4267200"/>
          </a:xfrm>
        </p:spPr>
        <p:txBody>
          <a:bodyPr>
            <a:normAutofit/>
          </a:bodyPr>
          <a:lstStyle/>
          <a:p>
            <a:pPr marL="420624" indent="-384048" eaLnBrk="1" fontAlgn="auto" hangingPunct="1">
              <a:spcAft>
                <a:spcPts val="0"/>
              </a:spcAft>
              <a:buFont typeface="Wingdings 2"/>
              <a:buChar char=""/>
              <a:defRPr/>
            </a:pPr>
            <a:r>
              <a:rPr lang="en-US" sz="2000" b="0" dirty="0">
                <a:ea typeface="+mn-ea"/>
              </a:rPr>
              <a:t>Upon penetrating a computer, a hacker may install a collection of programs, called a rootkit.</a:t>
            </a:r>
          </a:p>
          <a:p>
            <a:pPr marL="420624" indent="-384048" eaLnBrk="1" fontAlgn="auto" hangingPunct="1">
              <a:spcAft>
                <a:spcPts val="0"/>
              </a:spcAft>
              <a:buFont typeface="Wingdings 2"/>
              <a:buChar char=""/>
              <a:defRPr/>
            </a:pPr>
            <a:r>
              <a:rPr lang="en-US" sz="2000" b="0" dirty="0">
                <a:ea typeface="+mn-ea"/>
              </a:rPr>
              <a:t>May enable:</a:t>
            </a:r>
          </a:p>
          <a:p>
            <a:pPr marL="722376" lvl="1" indent="-274320" eaLnBrk="1" fontAlgn="auto" hangingPunct="1">
              <a:spcAft>
                <a:spcPts val="0"/>
              </a:spcAft>
              <a:buFont typeface="Wingdings 2"/>
              <a:buChar char=""/>
              <a:defRPr/>
            </a:pPr>
            <a:r>
              <a:rPr lang="en-US" sz="1600" b="0" dirty="0">
                <a:ea typeface="+mn-ea"/>
              </a:rPr>
              <a:t>Easy access for the hacker (and others)into the enterprise</a:t>
            </a:r>
          </a:p>
          <a:p>
            <a:pPr marL="722376" lvl="1" indent="-274320" eaLnBrk="1" fontAlgn="auto" hangingPunct="1">
              <a:spcAft>
                <a:spcPts val="0"/>
              </a:spcAft>
              <a:buFont typeface="Wingdings 2"/>
              <a:buChar char=""/>
              <a:defRPr/>
            </a:pPr>
            <a:r>
              <a:rPr lang="en-US" sz="1600" b="0" dirty="0">
                <a:ea typeface="+mn-ea"/>
              </a:rPr>
              <a:t>Keystroke logger</a:t>
            </a:r>
          </a:p>
          <a:p>
            <a:pPr marL="420624" indent="-384048" eaLnBrk="1" fontAlgn="auto" hangingPunct="1">
              <a:spcAft>
                <a:spcPts val="0"/>
              </a:spcAft>
              <a:buFont typeface="Wingdings 2"/>
              <a:buChar char=""/>
              <a:defRPr/>
            </a:pPr>
            <a:r>
              <a:rPr lang="en-US" sz="2000" b="0" dirty="0">
                <a:ea typeface="+mn-ea"/>
              </a:rPr>
              <a:t>Eliminates evidence of break-in.</a:t>
            </a:r>
          </a:p>
          <a:p>
            <a:pPr marL="420624" indent="-384048" eaLnBrk="1" fontAlgn="auto" hangingPunct="1">
              <a:spcAft>
                <a:spcPts val="0"/>
              </a:spcAft>
              <a:buFont typeface="Wingdings 2"/>
              <a:buChar char=""/>
              <a:defRPr/>
            </a:pPr>
            <a:r>
              <a:rPr lang="en-US" sz="2000" b="0" dirty="0">
                <a:ea typeface="+mn-ea"/>
              </a:rPr>
              <a:t>Modifies the operating system.</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16</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13" name="Rectangle 1"/>
          <p:cNvSpPr>
            <a:spLocks noChangeArrowheads="1"/>
          </p:cNvSpPr>
          <p:nvPr>
            <p:custDataLst>
              <p:tags r:id="rId6"/>
            </p:custDataLst>
          </p:nvPr>
        </p:nvSpPr>
        <p:spPr bwMode="auto">
          <a:xfrm>
            <a:off x="4786063" y="4904625"/>
            <a:ext cx="4191000" cy="609600"/>
          </a:xfrm>
          <a:prstGeom prst="rect">
            <a:avLst/>
          </a:prstGeom>
          <a:solidFill>
            <a:srgbClr val="000000"/>
          </a:solidFill>
          <a:ln w="9360">
            <a:solidFill>
              <a:srgbClr val="000000"/>
            </a:solidFill>
            <a:miter lim="800000"/>
            <a:headEnd/>
            <a:tailEnd/>
          </a:ln>
        </p:spPr>
        <p:txBody>
          <a:bodyPr wrap="none" anchor="ctr"/>
          <a:lstStyle/>
          <a:p>
            <a:endParaRPr lang="en-US" dirty="0"/>
          </a:p>
        </p:txBody>
      </p:sp>
      <p:pic>
        <p:nvPicPr>
          <p:cNvPr id="14"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51037" y="994717"/>
            <a:ext cx="3706398" cy="397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 name="Text Box 5"/>
          <p:cNvSpPr txBox="1">
            <a:spLocks noChangeArrowheads="1"/>
          </p:cNvSpPr>
          <p:nvPr>
            <p:custDataLst>
              <p:tags r:id="rId7"/>
            </p:custDataLst>
          </p:nvPr>
        </p:nvSpPr>
        <p:spPr bwMode="auto">
          <a:xfrm rot="540000">
            <a:off x="4822133" y="4754360"/>
            <a:ext cx="2380798" cy="64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dirty="0">
                <a:solidFill>
                  <a:srgbClr val="FFFF99"/>
                </a:solidFill>
              </a:rPr>
              <a:t>     Backdoor entry</a:t>
            </a:r>
          </a:p>
          <a:p>
            <a:pPr eaLnBrk="1" hangingPunct="1"/>
            <a:r>
              <a:rPr lang="en-US" dirty="0">
                <a:solidFill>
                  <a:srgbClr val="FFFF99"/>
                </a:solidFill>
              </a:rPr>
              <a:t>     Keystroke Logger</a:t>
            </a:r>
          </a:p>
        </p:txBody>
      </p:sp>
      <p:sp>
        <p:nvSpPr>
          <p:cNvPr id="16" name="Text Box 6"/>
          <p:cNvSpPr txBox="1">
            <a:spLocks noChangeArrowheads="1"/>
          </p:cNvSpPr>
          <p:nvPr>
            <p:custDataLst>
              <p:tags r:id="rId8"/>
            </p:custDataLst>
          </p:nvPr>
        </p:nvSpPr>
        <p:spPr bwMode="auto">
          <a:xfrm rot="19980000">
            <a:off x="7245520" y="4959919"/>
            <a:ext cx="14144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dirty="0">
                <a:solidFill>
                  <a:srgbClr val="FFFF99"/>
                </a:solidFill>
              </a:rPr>
              <a:t>Hidden user</a:t>
            </a:r>
          </a:p>
        </p:txBody>
      </p:sp>
    </p:spTree>
    <p:custDataLst>
      <p:tags r:id="rId1"/>
    </p:custDataLst>
    <p:extLst>
      <p:ext uri="{BB962C8B-B14F-4D97-AF65-F5344CB8AC3E}">
        <p14:creationId xmlns:p14="http://schemas.microsoft.com/office/powerpoint/2010/main" val="359504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Password Cracking</a:t>
            </a:r>
          </a:p>
        </p:txBody>
      </p:sp>
      <p:sp>
        <p:nvSpPr>
          <p:cNvPr id="4" name="Slide Number Placeholder 3"/>
          <p:cNvSpPr>
            <a:spLocks noGrp="1"/>
          </p:cNvSpPr>
          <p:nvPr>
            <p:ph type="sldNum" sz="quarter" idx="12"/>
            <p:custDataLst>
              <p:tags r:id="rId3"/>
            </p:custDataLst>
          </p:nvPr>
        </p:nvSpPr>
        <p:spPr/>
        <p:txBody>
          <a:bodyPr/>
          <a:lstStyle/>
          <a:p>
            <a:fld id="{CA648927-2277-486D-ABD8-0E6B2E3290A6}" type="slidenum">
              <a:rPr lang="en-US" smtClean="0">
                <a:latin typeface="Calibri" pitchFamily="34" charset="0"/>
              </a:rPr>
              <a:pPr/>
              <a:t>17</a:t>
            </a:fld>
            <a:endParaRPr lang="en-US" dirty="0">
              <a:latin typeface="Calibri" pitchFamily="34" charset="0"/>
            </a:endParaRPr>
          </a:p>
        </p:txBody>
      </p:sp>
      <p:sp>
        <p:nvSpPr>
          <p:cNvPr id="11" name="Title 1"/>
          <p:cNvSpPr txBox="1">
            <a:spLocks/>
          </p:cNvSpPr>
          <p:nvPr>
            <p:custDataLst>
              <p:tags r:id="rId4"/>
            </p:custDataLst>
          </p:nvPr>
        </p:nvSpPr>
        <p:spPr>
          <a:xfrm>
            <a:off x="457200" y="274638"/>
            <a:ext cx="8382000" cy="1143000"/>
          </a:xfrm>
          <a:prstGeom prst="rect">
            <a:avLst/>
          </a:prstGeom>
          <a:ln>
            <a:miter lim="800000"/>
            <a:headEnd/>
            <a:tailEnd/>
          </a:ln>
        </p:spPr>
        <p:txBody>
          <a:bodyPr vert="horz" lIns="91440" tIns="45720" rIns="91440" bIns="45720" rtlCol="0" anchor="ctr">
            <a:normAutofit fontScale="975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8" name="Picture 7">
            <a:extLst>
              <a:ext uri="{FF2B5EF4-FFF2-40B4-BE49-F238E27FC236}">
                <a16:creationId xmlns:a16="http://schemas.microsoft.com/office/drawing/2014/main" id="{842EF11D-E136-10CF-DD81-202BCA96EB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0987" y="1615383"/>
            <a:ext cx="8148303" cy="5006218"/>
          </a:xfrm>
          <a:prstGeom prst="rect">
            <a:avLst/>
          </a:prstGeom>
        </p:spPr>
      </p:pic>
    </p:spTree>
    <p:custDataLst>
      <p:tags r:id="rId1"/>
    </p:custDataLst>
    <p:extLst>
      <p:ext uri="{BB962C8B-B14F-4D97-AF65-F5344CB8AC3E}">
        <p14:creationId xmlns:p14="http://schemas.microsoft.com/office/powerpoint/2010/main" val="101484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Identifying Security Compromises</a:t>
            </a:r>
          </a:p>
        </p:txBody>
      </p:sp>
      <p:sp>
        <p:nvSpPr>
          <p:cNvPr id="12" name="Content Placeholder 2"/>
          <p:cNvSpPr>
            <a:spLocks noGrp="1"/>
          </p:cNvSpPr>
          <p:nvPr>
            <p:ph sz="half" idx="2"/>
            <p:custDataLst>
              <p:tags r:id="rId3"/>
            </p:custDataLst>
          </p:nvPr>
        </p:nvSpPr>
        <p:spPr>
          <a:xfrm>
            <a:off x="914400" y="1371600"/>
            <a:ext cx="7467600" cy="4525963"/>
          </a:xfrm>
        </p:spPr>
        <p:txBody>
          <a:bodyPr>
            <a:normAutofit/>
          </a:bodyPr>
          <a:lstStyle/>
          <a:p>
            <a:pPr marL="420624" indent="-384048" eaLnBrk="1" fontAlgn="auto" hangingPunct="1">
              <a:spcAft>
                <a:spcPts val="0"/>
              </a:spcAft>
              <a:buFont typeface="Wingdings 2"/>
              <a:buChar char=""/>
              <a:defRPr/>
            </a:pPr>
            <a:r>
              <a:rPr lang="en-US" b="0" dirty="0"/>
              <a:t>Symptoms:</a:t>
            </a:r>
          </a:p>
          <a:p>
            <a:pPr marL="722376" lvl="1" indent="-274320" eaLnBrk="1" fontAlgn="auto" hangingPunct="1">
              <a:spcAft>
                <a:spcPts val="0"/>
              </a:spcAft>
              <a:buFont typeface="Wingdings 2"/>
              <a:buChar char=""/>
              <a:defRPr/>
            </a:pPr>
            <a:r>
              <a:rPr lang="en-US" b="0" dirty="0"/>
              <a:t>Antivirus software detects a problem.</a:t>
            </a:r>
          </a:p>
          <a:p>
            <a:pPr marL="722376" lvl="1" indent="-274320">
              <a:buFont typeface="Wingdings 2"/>
              <a:buChar char=""/>
              <a:defRPr/>
            </a:pPr>
            <a:r>
              <a:rPr lang="en-US" b="0" dirty="0"/>
              <a:t>Disk space disappears unexpectedly.</a:t>
            </a:r>
          </a:p>
          <a:p>
            <a:pPr marL="722376" lvl="1" indent="-274320">
              <a:buFont typeface="Wingdings 2"/>
              <a:buChar char=""/>
              <a:defRPr/>
            </a:pPr>
            <a:r>
              <a:rPr lang="en-US" b="0" dirty="0"/>
              <a:t>Pop-ups suddenly appear, sometimes selling security software.</a:t>
            </a:r>
          </a:p>
          <a:p>
            <a:pPr marL="722376" lvl="1" indent="-274320" eaLnBrk="1" fontAlgn="auto" hangingPunct="1">
              <a:spcAft>
                <a:spcPts val="0"/>
              </a:spcAft>
              <a:buFont typeface="Wingdings 2"/>
              <a:buChar char=""/>
              <a:defRPr/>
            </a:pPr>
            <a:r>
              <a:rPr lang="en-US" b="0" dirty="0"/>
              <a:t>Files or transactions appear that should not be there.</a:t>
            </a:r>
          </a:p>
          <a:p>
            <a:pPr marL="722376" lvl="1" indent="-274320" eaLnBrk="1" fontAlgn="auto" hangingPunct="1">
              <a:spcAft>
                <a:spcPts val="0"/>
              </a:spcAft>
              <a:buFont typeface="Wingdings 2"/>
              <a:buChar char=""/>
              <a:defRPr/>
            </a:pPr>
            <a:r>
              <a:rPr lang="en-US" b="0" dirty="0"/>
              <a:t>The computer slows down to a crawl.</a:t>
            </a:r>
          </a:p>
          <a:p>
            <a:pPr marL="722376" lvl="1" indent="-274320" eaLnBrk="1" fontAlgn="auto" hangingPunct="1">
              <a:spcAft>
                <a:spcPts val="0"/>
              </a:spcAft>
              <a:buFont typeface="Wingdings 2"/>
              <a:buChar char=""/>
              <a:defRPr/>
            </a:pPr>
            <a:r>
              <a:rPr lang="en-US" b="0" dirty="0"/>
              <a:t>Unusual messages, sounds, or displays on your monitor.</a:t>
            </a:r>
          </a:p>
          <a:p>
            <a:pPr marL="722376" lvl="1" indent="-274320" eaLnBrk="1" fontAlgn="auto" hangingPunct="1">
              <a:spcAft>
                <a:spcPts val="0"/>
              </a:spcAft>
              <a:buFont typeface="Wingdings 2"/>
              <a:buChar char=""/>
              <a:defRPr/>
            </a:pPr>
            <a:r>
              <a:rPr lang="en-US" b="0" dirty="0"/>
              <a:t>Stolen laptop: 1 stolen every 53 seconds; 97% never recovered.</a:t>
            </a:r>
          </a:p>
          <a:p>
            <a:pPr marL="722376" lvl="1" indent="-274320" eaLnBrk="1" fontAlgn="auto" hangingPunct="1">
              <a:spcAft>
                <a:spcPts val="0"/>
              </a:spcAft>
              <a:buFont typeface="Wingdings 2"/>
              <a:buChar char=""/>
              <a:defRPr/>
            </a:pPr>
            <a:r>
              <a:rPr lang="en-US" b="0" dirty="0"/>
              <a:t>The mouse pointer moves by itself.</a:t>
            </a:r>
          </a:p>
          <a:p>
            <a:pPr marL="722376" lvl="1" indent="-274320" eaLnBrk="1" fontAlgn="auto" hangingPunct="1">
              <a:spcAft>
                <a:spcPts val="0"/>
              </a:spcAft>
              <a:buFont typeface="Wingdings 2"/>
              <a:buChar char=""/>
              <a:defRPr/>
            </a:pPr>
            <a:r>
              <a:rPr lang="en-US" b="0" dirty="0"/>
              <a:t>The computer spontaneously shuts down or reboots.</a:t>
            </a:r>
          </a:p>
          <a:p>
            <a:pPr marL="722376" lvl="1" indent="-274320">
              <a:buFont typeface="Wingdings 2"/>
              <a:buChar char=""/>
              <a:defRPr/>
            </a:pPr>
            <a:r>
              <a:rPr lang="en-US" b="0" dirty="0"/>
              <a:t>Often unrecognized or ignored problems.</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18</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fontScale="975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ustDataLst>
      <p:tags r:id="rId1"/>
    </p:custDataLst>
    <p:extLst>
      <p:ext uri="{BB962C8B-B14F-4D97-AF65-F5344CB8AC3E}">
        <p14:creationId xmlns:p14="http://schemas.microsoft.com/office/powerpoint/2010/main" val="105091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Malware detection</a:t>
            </a:r>
          </a:p>
        </p:txBody>
      </p:sp>
      <p:sp>
        <p:nvSpPr>
          <p:cNvPr id="4" name="Slide Number Placeholder 3"/>
          <p:cNvSpPr>
            <a:spLocks noGrp="1"/>
          </p:cNvSpPr>
          <p:nvPr>
            <p:ph type="sldNum" sz="quarter" idx="12"/>
            <p:custDataLst>
              <p:tags r:id="rId3"/>
            </p:custDataLst>
          </p:nvPr>
        </p:nvSpPr>
        <p:spPr/>
        <p:txBody>
          <a:bodyPr/>
          <a:lstStyle/>
          <a:p>
            <a:fld id="{CA648927-2277-486D-ABD8-0E6B2E3290A6}" type="slidenum">
              <a:rPr lang="en-US" smtClean="0">
                <a:latin typeface="Calibri" pitchFamily="34" charset="0"/>
              </a:rPr>
              <a:pPr/>
              <a:t>19</a:t>
            </a:fld>
            <a:endParaRPr lang="en-US" dirty="0">
              <a:latin typeface="Calibri" pitchFamily="34" charset="0"/>
            </a:endParaRPr>
          </a:p>
        </p:txBody>
      </p:sp>
      <p:sp>
        <p:nvSpPr>
          <p:cNvPr id="6" name="Rectangle 5"/>
          <p:cNvSpPr/>
          <p:nvPr>
            <p:custDataLst>
              <p:tags r:id="rId4"/>
            </p:custDataLst>
          </p:nvPr>
        </p:nvSpPr>
        <p:spPr>
          <a:xfrm>
            <a:off x="1066800" y="1143000"/>
            <a:ext cx="7543800" cy="3693319"/>
          </a:xfrm>
          <a:prstGeom prst="rect">
            <a:avLst/>
          </a:prstGeom>
        </p:spPr>
        <p:txBody>
          <a:bodyPr wrap="square">
            <a:spAutoFit/>
          </a:bodyPr>
          <a:lstStyle/>
          <a:p>
            <a:pPr marL="457200" indent="-457200">
              <a:lnSpc>
                <a:spcPct val="90000"/>
              </a:lnSpc>
              <a:buFont typeface="Wingdings" panose="05000000000000000000" pitchFamily="2" charset="2"/>
              <a:buChar char="Ø"/>
            </a:pPr>
            <a:r>
              <a:rPr lang="en-US" sz="2000" dirty="0">
                <a:cs typeface="Century"/>
              </a:rPr>
              <a:t>Spyware symptoms:</a:t>
            </a:r>
          </a:p>
          <a:p>
            <a:pPr marL="800100" lvl="1" indent="-342900">
              <a:lnSpc>
                <a:spcPct val="90000"/>
              </a:lnSpc>
              <a:buFont typeface="Arial"/>
              <a:buChar char="•"/>
            </a:pPr>
            <a:r>
              <a:rPr lang="en-US" sz="2000" dirty="0">
                <a:cs typeface="Century"/>
              </a:rPr>
              <a:t>Changes to your browser homepage/start page.</a:t>
            </a:r>
          </a:p>
          <a:p>
            <a:pPr marL="800100" lvl="1" indent="-342900">
              <a:lnSpc>
                <a:spcPct val="90000"/>
              </a:lnSpc>
              <a:buFont typeface="Arial"/>
              <a:buChar char="•"/>
            </a:pPr>
            <a:r>
              <a:rPr lang="en-US" sz="2000" dirty="0">
                <a:cs typeface="Century"/>
              </a:rPr>
              <a:t>Ending up on a strange site when conducting a search.</a:t>
            </a:r>
          </a:p>
          <a:p>
            <a:pPr marL="800100" lvl="1" indent="-342900">
              <a:lnSpc>
                <a:spcPct val="90000"/>
              </a:lnSpc>
              <a:buFont typeface="Arial"/>
              <a:buChar char="•"/>
            </a:pPr>
            <a:r>
              <a:rPr lang="en-US" sz="2000" dirty="0">
                <a:cs typeface="Century"/>
              </a:rPr>
              <a:t>System-based firewall is turned off automatically.</a:t>
            </a:r>
          </a:p>
          <a:p>
            <a:pPr marL="800100" lvl="1" indent="-342900">
              <a:lnSpc>
                <a:spcPct val="90000"/>
              </a:lnSpc>
              <a:buFont typeface="Arial"/>
              <a:buChar char="•"/>
            </a:pPr>
            <a:r>
              <a:rPr lang="en-US" sz="2000" dirty="0">
                <a:cs typeface="Century"/>
              </a:rPr>
              <a:t>Lots of network activity while not particularly active.</a:t>
            </a:r>
          </a:p>
          <a:p>
            <a:pPr marL="800100" lvl="1" indent="-342900">
              <a:lnSpc>
                <a:spcPct val="90000"/>
              </a:lnSpc>
              <a:buFont typeface="Arial"/>
              <a:buChar char="•"/>
            </a:pPr>
            <a:r>
              <a:rPr lang="en-US" sz="2000" dirty="0">
                <a:cs typeface="Century"/>
              </a:rPr>
              <a:t>Excessive pop-up windows.</a:t>
            </a:r>
          </a:p>
          <a:p>
            <a:pPr marL="800100" lvl="1" indent="-342900">
              <a:lnSpc>
                <a:spcPct val="90000"/>
              </a:lnSpc>
              <a:buFont typeface="Arial"/>
              <a:buChar char="•"/>
            </a:pPr>
            <a:r>
              <a:rPr lang="en-US" sz="2000" dirty="0">
                <a:cs typeface="Century"/>
              </a:rPr>
              <a:t>New icons, programs, favorites which you did not add.</a:t>
            </a:r>
          </a:p>
          <a:p>
            <a:pPr marL="800100" lvl="1" indent="-342900">
              <a:lnSpc>
                <a:spcPct val="90000"/>
              </a:lnSpc>
              <a:buFont typeface="Arial"/>
              <a:buChar char="•"/>
            </a:pPr>
            <a:r>
              <a:rPr lang="en-US" sz="2000" dirty="0">
                <a:cs typeface="Century"/>
              </a:rPr>
              <a:t>Frequent firewall alerts about unknown  programs when trying to access the Internet.</a:t>
            </a:r>
          </a:p>
          <a:p>
            <a:pPr marL="800100" lvl="1" indent="-342900">
              <a:lnSpc>
                <a:spcPct val="90000"/>
              </a:lnSpc>
              <a:buFont typeface="Arial"/>
              <a:buChar char="•"/>
            </a:pPr>
            <a:r>
              <a:rPr lang="en-US" sz="2000" dirty="0">
                <a:cs typeface="Century"/>
              </a:rPr>
              <a:t>Poor system performance.</a:t>
            </a:r>
          </a:p>
          <a:p>
            <a:pPr marL="457200" indent="-457200">
              <a:lnSpc>
                <a:spcPct val="90000"/>
              </a:lnSpc>
              <a:buFont typeface="Arial"/>
              <a:buChar char="•"/>
            </a:pPr>
            <a:endParaRPr lang="en-US" sz="2000" dirty="0">
              <a:latin typeface="Century"/>
              <a:cs typeface="Century"/>
            </a:endParaRPr>
          </a:p>
        </p:txBody>
      </p:sp>
      <p:pic>
        <p:nvPicPr>
          <p:cNvPr id="11" name="Picture 10"/>
          <p:cNvPicPr>
            <a:picLocks noChangeAspect="1"/>
          </p:cNvPicPr>
          <p:nvPr/>
        </p:nvPicPr>
        <p:blipFill>
          <a:blip r:embed="rId6"/>
          <a:stretch>
            <a:fillRect/>
          </a:stretch>
        </p:blipFill>
        <p:spPr>
          <a:xfrm>
            <a:off x="2514600" y="4684649"/>
            <a:ext cx="4343400" cy="2060702"/>
          </a:xfrm>
          <a:prstGeom prst="rect">
            <a:avLst/>
          </a:prstGeom>
        </p:spPr>
      </p:pic>
    </p:spTree>
    <p:custDataLst>
      <p:tags r:id="rId1"/>
    </p:custDataLst>
    <p:extLst>
      <p:ext uri="{BB962C8B-B14F-4D97-AF65-F5344CB8AC3E}">
        <p14:creationId xmlns:p14="http://schemas.microsoft.com/office/powerpoint/2010/main" val="124424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Importance of Cybersecurity</a:t>
            </a:r>
          </a:p>
        </p:txBody>
      </p:sp>
      <p:sp>
        <p:nvSpPr>
          <p:cNvPr id="9" name="Content Placeholder 8"/>
          <p:cNvSpPr>
            <a:spLocks noGrp="1"/>
          </p:cNvSpPr>
          <p:nvPr>
            <p:ph sz="half" idx="2"/>
            <p:custDataLst>
              <p:tags r:id="rId3"/>
            </p:custDataLst>
          </p:nvPr>
        </p:nvSpPr>
        <p:spPr>
          <a:xfrm>
            <a:off x="990600" y="1143001"/>
            <a:ext cx="7696200" cy="4724400"/>
          </a:xfrm>
        </p:spPr>
        <p:txBody>
          <a:bodyPr>
            <a:normAutofit fontScale="92500" lnSpcReduction="20000"/>
          </a:bodyPr>
          <a:lstStyle/>
          <a:p>
            <a:pPr marL="420624" indent="-384048">
              <a:buFont typeface="Wingdings 2"/>
              <a:buChar char=""/>
              <a:defRPr/>
            </a:pPr>
            <a:r>
              <a:rPr lang="en-US" dirty="0"/>
              <a:t>The internet allows an attacker to work from anywhere on the planet.</a:t>
            </a:r>
          </a:p>
          <a:p>
            <a:pPr marL="420624" indent="-384048">
              <a:buFont typeface="Wingdings 2"/>
              <a:buChar char=""/>
              <a:defRPr/>
            </a:pPr>
            <a:endParaRPr lang="en-US" dirty="0"/>
          </a:p>
          <a:p>
            <a:pPr marL="420624" indent="-384048">
              <a:buFont typeface="Wingdings 2"/>
              <a:buChar char=""/>
              <a:defRPr/>
            </a:pPr>
            <a:r>
              <a:rPr lang="en-US" dirty="0"/>
              <a:t>Risks caused by poor security knowledge and practice:</a:t>
            </a:r>
          </a:p>
          <a:p>
            <a:pPr marL="722376" lvl="1" indent="-274320">
              <a:buFont typeface="Wingdings 2"/>
              <a:buChar char=""/>
              <a:defRPr/>
            </a:pPr>
            <a:r>
              <a:rPr lang="en-US" dirty="0"/>
              <a:t>Identity Theft</a:t>
            </a:r>
          </a:p>
          <a:p>
            <a:pPr marL="722376" lvl="1" indent="-274320">
              <a:buFont typeface="Wingdings 2"/>
              <a:buChar char=""/>
              <a:defRPr/>
            </a:pPr>
            <a:r>
              <a:rPr lang="en-US" dirty="0"/>
              <a:t>Monetary Theft</a:t>
            </a:r>
          </a:p>
          <a:p>
            <a:pPr marL="722376" lvl="1" indent="-274320">
              <a:buFont typeface="Wingdings 2"/>
              <a:buChar char=""/>
              <a:defRPr/>
            </a:pPr>
            <a:r>
              <a:rPr lang="en-US" dirty="0"/>
              <a:t>Legal Ramifications (for yourself and your organization)</a:t>
            </a:r>
          </a:p>
          <a:p>
            <a:pPr marL="722376" lvl="1" indent="-274320">
              <a:buFont typeface="Wingdings 2"/>
              <a:buChar char=""/>
              <a:defRPr/>
            </a:pPr>
            <a:r>
              <a:rPr lang="en-US" dirty="0"/>
              <a:t>Sanctions or termination if policies are not followed</a:t>
            </a:r>
          </a:p>
          <a:p>
            <a:pPr marL="420624" indent="-384048">
              <a:buFont typeface="Wingdings 2"/>
              <a:buChar char=""/>
              <a:defRPr/>
            </a:pPr>
            <a:endParaRPr lang="en-US" dirty="0"/>
          </a:p>
          <a:p>
            <a:pPr marL="420624" indent="-384048">
              <a:buFont typeface="Wingdings 2"/>
              <a:buChar char=""/>
              <a:defRPr/>
            </a:pPr>
            <a:r>
              <a:rPr lang="en-US" dirty="0"/>
              <a:t>According to the SANS Institute, the top vectors for vulnerabilities available to a cyber criminal are:</a:t>
            </a:r>
          </a:p>
          <a:p>
            <a:pPr marL="722376" lvl="1" indent="-274320">
              <a:buFont typeface="Wingdings 2"/>
              <a:buChar char=""/>
              <a:defRPr/>
            </a:pPr>
            <a:r>
              <a:rPr lang="en-US" dirty="0"/>
              <a:t>Web Browser</a:t>
            </a:r>
          </a:p>
          <a:p>
            <a:pPr marL="722376" lvl="1" indent="-274320">
              <a:buFont typeface="Wingdings 2"/>
              <a:buChar char=""/>
              <a:defRPr/>
            </a:pPr>
            <a:r>
              <a:rPr lang="en-US" dirty="0"/>
              <a:t>IM Clients</a:t>
            </a:r>
          </a:p>
          <a:p>
            <a:pPr marL="722376" lvl="1" indent="-274320">
              <a:buFont typeface="Wingdings 2"/>
              <a:buChar char=""/>
              <a:defRPr/>
            </a:pPr>
            <a:r>
              <a:rPr lang="en-US" dirty="0"/>
              <a:t>Web Applications</a:t>
            </a:r>
          </a:p>
          <a:p>
            <a:pPr marL="722376" lvl="1" indent="-274320">
              <a:buFont typeface="Wingdings 2"/>
              <a:buChar char=""/>
              <a:defRPr/>
            </a:pPr>
            <a:r>
              <a:rPr lang="en-US" dirty="0"/>
              <a:t>Excessive User Rights</a:t>
            </a:r>
          </a:p>
          <a:p>
            <a:pPr marL="420624" indent="-384048">
              <a:buFont typeface="Wingdings 2"/>
              <a:buChar char=""/>
              <a:defRPr/>
            </a:pPr>
            <a:endParaRPr lang="en-US" dirty="0"/>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a:t>
            </a:fld>
            <a:endParaRPr lang="en-US" dirty="0">
              <a:latin typeface="Calibri" pitchFamily="34" charset="0"/>
            </a:endParaRPr>
          </a:p>
        </p:txBody>
      </p:sp>
      <p:pic>
        <p:nvPicPr>
          <p:cNvPr id="11"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64844" y="4419601"/>
            <a:ext cx="1930400" cy="1447800"/>
          </a:xfrm>
          <a:prstGeom prst="rect">
            <a:avLst/>
          </a:prstGeom>
          <a:noFill/>
          <a:ln>
            <a:noFill/>
          </a:ln>
          <a:effectLst>
            <a:outerShdw blurRad="63500" sx="102000" sy="102000" algn="ctr" rotWithShape="0">
              <a:prstClr val="black">
                <a:alpha val="40000"/>
              </a:prstClr>
            </a:outerShdw>
            <a:softEdge rad="3175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Tree>
    <p:custDataLst>
      <p:tags r:id="rId1"/>
    </p:custDataLst>
    <p:extLst>
      <p:ext uri="{BB962C8B-B14F-4D97-AF65-F5344CB8AC3E}">
        <p14:creationId xmlns:p14="http://schemas.microsoft.com/office/powerpoint/2010/main" val="2131874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Best Practices to avoid these threats</a:t>
            </a:r>
          </a:p>
        </p:txBody>
      </p:sp>
      <p:sp>
        <p:nvSpPr>
          <p:cNvPr id="11" name="Content Placeholder 2"/>
          <p:cNvSpPr>
            <a:spLocks noGrp="1"/>
          </p:cNvSpPr>
          <p:nvPr>
            <p:ph sz="half" idx="2"/>
            <p:custDataLst>
              <p:tags r:id="rId3"/>
            </p:custDataLst>
          </p:nvPr>
        </p:nvSpPr>
        <p:spPr>
          <a:xfrm>
            <a:off x="838200" y="1295400"/>
            <a:ext cx="8077200" cy="1524000"/>
          </a:xfrm>
        </p:spPr>
        <p:txBody>
          <a:bodyPr/>
          <a:lstStyle/>
          <a:p>
            <a:pPr eaLnBrk="1" hangingPunct="1">
              <a:buFont typeface="Wingdings 2" charset="0"/>
              <a:buNone/>
            </a:pPr>
            <a:r>
              <a:rPr lang="en-US" dirty="0">
                <a:latin typeface="Arial" charset="0"/>
              </a:rPr>
              <a:t>    </a:t>
            </a:r>
            <a:r>
              <a:rPr lang="en-US" b="0" dirty="0">
                <a:ln w="12700">
                  <a:solidFill>
                    <a:schemeClr val="tx2">
                      <a:satMod val="155000"/>
                    </a:schemeClr>
                  </a:solidFill>
                  <a:prstDash val="solid"/>
                </a:ln>
                <a:solidFill>
                  <a:srgbClr val="000000"/>
                </a:solidFill>
                <a:effectLst>
                  <a:outerShdw blurRad="41275" dist="20320" dir="1800000" algn="tl" rotWithShape="0">
                    <a:srgbClr val="000000">
                      <a:alpha val="40000"/>
                    </a:srgbClr>
                  </a:outerShdw>
                </a:effectLst>
                <a:cs typeface="Century"/>
              </a:rPr>
              <a:t>Defense in depth </a:t>
            </a:r>
            <a:r>
              <a:rPr lang="en-US" b="0" dirty="0">
                <a:cs typeface="Century"/>
              </a:rPr>
              <a:t>uses multiple layers of defense to address technical, personnel and operational issues.</a:t>
            </a:r>
          </a:p>
          <a:p>
            <a:pPr eaLnBrk="1" hangingPunct="1"/>
            <a:endParaRPr lang="en-US" dirty="0">
              <a:latin typeface="Arial" charset="0"/>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20</a:t>
            </a:fld>
            <a:endParaRPr lang="en-US" dirty="0">
              <a:latin typeface="Calibri" pitchFamily="34" charset="0"/>
            </a:endParaRPr>
          </a:p>
        </p:txBody>
      </p:sp>
      <p:pic>
        <p:nvPicPr>
          <p:cNvPr id="1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884" y="2438400"/>
            <a:ext cx="4411416" cy="3273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1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2438400"/>
            <a:ext cx="3505200" cy="3273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6" name="Rectangle 5"/>
          <p:cNvSpPr/>
          <p:nvPr>
            <p:custDataLst>
              <p:tags r:id="rId5"/>
            </p:custDataLst>
          </p:nvPr>
        </p:nvSpPr>
        <p:spPr>
          <a:xfrm>
            <a:off x="5181600" y="5410200"/>
            <a:ext cx="3352800" cy="228600"/>
          </a:xfrm>
          <a:prstGeom prst="rect">
            <a:avLst/>
          </a:prstGeom>
          <a:solidFill>
            <a:srgbClr val="4D3768"/>
          </a:solidFill>
          <a:ln>
            <a:solidFill>
              <a:srgbClr val="4D3768"/>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User Account Controls</a:t>
            </a:r>
          </a:p>
        </p:txBody>
      </p:sp>
    </p:spTree>
    <p:custDataLst>
      <p:tags r:id="rId1"/>
    </p:custDataLst>
    <p:extLst>
      <p:ext uri="{BB962C8B-B14F-4D97-AF65-F5344CB8AC3E}">
        <p14:creationId xmlns:p14="http://schemas.microsoft.com/office/powerpoint/2010/main" val="230695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Anti-virus and Anti-spyware Software</a:t>
            </a:r>
          </a:p>
        </p:txBody>
      </p:sp>
      <p:sp>
        <p:nvSpPr>
          <p:cNvPr id="4" name="Slide Number Placeholder 3"/>
          <p:cNvSpPr>
            <a:spLocks noGrp="1"/>
          </p:cNvSpPr>
          <p:nvPr>
            <p:ph type="sldNum" sz="quarter" idx="12"/>
            <p:custDataLst>
              <p:tags r:id="rId3"/>
            </p:custDataLst>
          </p:nvPr>
        </p:nvSpPr>
        <p:spPr/>
        <p:txBody>
          <a:bodyPr/>
          <a:lstStyle/>
          <a:p>
            <a:fld id="{CA648927-2277-486D-ABD8-0E6B2E3290A6}" type="slidenum">
              <a:rPr lang="en-US" smtClean="0">
                <a:latin typeface="Calibri" pitchFamily="34" charset="0"/>
              </a:rPr>
              <a:pPr/>
              <a:t>21</a:t>
            </a:fld>
            <a:endParaRPr lang="en-US" dirty="0">
              <a:latin typeface="Calibri" pitchFamily="34" charset="0"/>
            </a:endParaRPr>
          </a:p>
        </p:txBody>
      </p:sp>
      <p:sp>
        <p:nvSpPr>
          <p:cNvPr id="6" name="Rectangle 5"/>
          <p:cNvSpPr/>
          <p:nvPr>
            <p:custDataLst>
              <p:tags r:id="rId4"/>
            </p:custDataLst>
          </p:nvPr>
        </p:nvSpPr>
        <p:spPr>
          <a:xfrm>
            <a:off x="1447800" y="1524001"/>
            <a:ext cx="6629400" cy="2585323"/>
          </a:xfrm>
          <a:prstGeom prst="rect">
            <a:avLst/>
          </a:prstGeom>
        </p:spPr>
        <p:txBody>
          <a:bodyPr wrap="square">
            <a:spAutoFit/>
          </a:bodyPr>
          <a:lstStyle/>
          <a:p>
            <a:pPr marL="285750" indent="-285750" algn="just">
              <a:buFont typeface="Courier New" panose="02070309020205020404" pitchFamily="49" charset="0"/>
              <a:buChar char="o"/>
            </a:pPr>
            <a:r>
              <a:rPr lang="en-US" dirty="0">
                <a:cs typeface="Segoe UI" panose="020B0502040204020203" pitchFamily="34" charset="0"/>
              </a:rPr>
              <a:t>Anti-virus software detects certain types of malware and can destroy it before any damage is done.</a:t>
            </a:r>
          </a:p>
          <a:p>
            <a:pPr marL="285750" indent="-285750" algn="just">
              <a:buFont typeface="Courier New" panose="02070309020205020404" pitchFamily="49" charset="0"/>
              <a:buChar char="o"/>
            </a:pPr>
            <a:r>
              <a:rPr lang="en-US" dirty="0">
                <a:cs typeface="Segoe UI" panose="020B0502040204020203" pitchFamily="34" charset="0"/>
              </a:rPr>
              <a:t>Install and maintain anti-virus and anti-spyware software.</a:t>
            </a:r>
          </a:p>
          <a:p>
            <a:pPr marL="285750" indent="-285750" algn="just">
              <a:buFont typeface="Courier New" panose="02070309020205020404" pitchFamily="49" charset="0"/>
              <a:buChar char="o"/>
            </a:pPr>
            <a:r>
              <a:rPr lang="en-US" dirty="0">
                <a:cs typeface="Segoe UI" panose="020B0502040204020203" pitchFamily="34" charset="0"/>
              </a:rPr>
              <a:t>Be sure to keep anti-virus software updated.</a:t>
            </a:r>
          </a:p>
          <a:p>
            <a:pPr marL="285750" indent="-285750" algn="just">
              <a:buFont typeface="Courier New" panose="02070309020205020404" pitchFamily="49" charset="0"/>
              <a:buChar char="o"/>
            </a:pPr>
            <a:r>
              <a:rPr lang="en-US" dirty="0">
                <a:cs typeface="Segoe UI" panose="020B0502040204020203" pitchFamily="34" charset="0"/>
              </a:rPr>
              <a:t>Many free and commercial options exist.</a:t>
            </a:r>
          </a:p>
          <a:p>
            <a:pPr marL="285750" indent="-285750" algn="just">
              <a:buFont typeface="Courier New" panose="02070309020205020404" pitchFamily="49" charset="0"/>
              <a:buChar char="o"/>
            </a:pPr>
            <a:r>
              <a:rPr lang="en-US" dirty="0">
                <a:cs typeface="Segoe UI" panose="020B0502040204020203" pitchFamily="34" charset="0"/>
              </a:rPr>
              <a:t>Contact your Technology Support Professional for assistance.</a:t>
            </a:r>
          </a:p>
          <a:p>
            <a:pPr marL="285750" indent="-285750" algn="just">
              <a:buFont typeface="Courier New" panose="02070309020205020404" pitchFamily="49" charset="0"/>
              <a:buChar char="o"/>
            </a:pPr>
            <a:endParaRPr lang="en-US" dirty="0"/>
          </a:p>
        </p:txBody>
      </p:sp>
      <p:pic>
        <p:nvPicPr>
          <p:cNvPr id="16" name="Picture 15"/>
          <p:cNvPicPr>
            <a:picLocks noChangeAspect="1"/>
          </p:cNvPicPr>
          <p:nvPr/>
        </p:nvPicPr>
        <p:blipFill>
          <a:blip r:embed="rId6"/>
          <a:stretch>
            <a:fillRect/>
          </a:stretch>
        </p:blipFill>
        <p:spPr>
          <a:xfrm>
            <a:off x="2286000" y="3973789"/>
            <a:ext cx="4572000" cy="2413635"/>
          </a:xfrm>
          <a:prstGeom prst="rect">
            <a:avLst/>
          </a:prstGeom>
        </p:spPr>
      </p:pic>
    </p:spTree>
    <p:custDataLst>
      <p:tags r:id="rId1"/>
    </p:custDataLst>
    <p:extLst>
      <p:ext uri="{BB962C8B-B14F-4D97-AF65-F5344CB8AC3E}">
        <p14:creationId xmlns:p14="http://schemas.microsoft.com/office/powerpoint/2010/main" val="29009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Protect your Operating System</a:t>
            </a:r>
          </a:p>
        </p:txBody>
      </p:sp>
      <p:sp>
        <p:nvSpPr>
          <p:cNvPr id="11" name="Content Placeholder 2"/>
          <p:cNvSpPr>
            <a:spLocks noGrp="1"/>
          </p:cNvSpPr>
          <p:nvPr>
            <p:ph sz="half" idx="2"/>
            <p:custDataLst>
              <p:tags r:id="rId3"/>
            </p:custDataLst>
          </p:nvPr>
        </p:nvSpPr>
        <p:spPr>
          <a:xfrm>
            <a:off x="457200" y="1524000"/>
            <a:ext cx="8305800" cy="1828800"/>
          </a:xfrm>
        </p:spPr>
        <p:txBody>
          <a:bodyPr>
            <a:noAutofit/>
          </a:bodyPr>
          <a:lstStyle/>
          <a:p>
            <a:pPr marL="420624" indent="-384048" eaLnBrk="1" fontAlgn="auto" hangingPunct="1">
              <a:spcAft>
                <a:spcPts val="0"/>
              </a:spcAft>
              <a:buFont typeface="Wingdings 2"/>
              <a:buChar char=""/>
              <a:defRPr/>
            </a:pPr>
            <a:r>
              <a:rPr lang="en-US" sz="1600" b="0" dirty="0">
                <a:ea typeface="+mn-ea"/>
              </a:rPr>
              <a:t>Microsoft regularly issues patches or updates to solve security problems in their software. If these are not applied, it leaves your computer vulnerable to hackers.</a:t>
            </a:r>
          </a:p>
          <a:p>
            <a:pPr marL="420624" indent="-384048" eaLnBrk="1" fontAlgn="auto" hangingPunct="1">
              <a:spcAft>
                <a:spcPts val="0"/>
              </a:spcAft>
              <a:buFont typeface="Wingdings 2"/>
              <a:buChar char=""/>
              <a:defRPr/>
            </a:pPr>
            <a:r>
              <a:rPr lang="en-US" sz="1600" b="0" dirty="0">
                <a:ea typeface="+mn-ea"/>
              </a:rPr>
              <a:t>The Windows Update feature built into Windows can be set up to automatically download and install updates. </a:t>
            </a:r>
          </a:p>
          <a:p>
            <a:pPr marL="420624" indent="-384048" eaLnBrk="1" fontAlgn="auto" hangingPunct="1">
              <a:spcAft>
                <a:spcPts val="0"/>
              </a:spcAft>
              <a:buFont typeface="Wingdings 2"/>
              <a:buChar char=""/>
              <a:defRPr/>
            </a:pPr>
            <a:r>
              <a:rPr lang="en-US" sz="1600" b="0" dirty="0">
                <a:ea typeface="+mn-ea"/>
              </a:rPr>
              <a:t>Avoid logging in as administrator</a:t>
            </a:r>
          </a:p>
          <a:p>
            <a:pPr marL="420624" indent="-384048" eaLnBrk="1" fontAlgn="auto" hangingPunct="1">
              <a:spcAft>
                <a:spcPts val="0"/>
              </a:spcAft>
              <a:buFont typeface="Wingdings 2"/>
              <a:buChar char=""/>
              <a:defRPr/>
            </a:pPr>
            <a:r>
              <a:rPr lang="en-US" sz="1600" b="0" dirty="0"/>
              <a:t>Apple provides regular updates to its operating system and software applications. </a:t>
            </a:r>
          </a:p>
          <a:p>
            <a:pPr marL="420624" indent="-384048" eaLnBrk="1" fontAlgn="auto" hangingPunct="1">
              <a:spcAft>
                <a:spcPts val="0"/>
              </a:spcAft>
              <a:buFont typeface="Wingdings 2"/>
              <a:buChar char=""/>
              <a:defRPr/>
            </a:pPr>
            <a:r>
              <a:rPr lang="en-US" sz="1600" b="0" dirty="0">
                <a:ea typeface="+mn-ea"/>
              </a:rPr>
              <a:t>Apply Apple updates using the App Store application.</a:t>
            </a:r>
          </a:p>
          <a:p>
            <a:pPr marL="36576" eaLnBrk="1" fontAlgn="auto" hangingPunct="1">
              <a:spcAft>
                <a:spcPts val="0"/>
              </a:spcAft>
              <a:defRPr/>
            </a:pPr>
            <a:endParaRPr lang="en-US" sz="1600" b="0" dirty="0">
              <a:ea typeface="+mn-ea"/>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22</a:t>
            </a:fld>
            <a:endParaRPr lang="en-US" dirty="0">
              <a:latin typeface="Calibri" pitchFamily="34" charset="0"/>
            </a:endParaRPr>
          </a:p>
        </p:txBody>
      </p:sp>
    </p:spTree>
    <p:custDataLst>
      <p:tags r:id="rId1"/>
    </p:custDataLst>
    <p:extLst>
      <p:ext uri="{BB962C8B-B14F-4D97-AF65-F5344CB8AC3E}">
        <p14:creationId xmlns:p14="http://schemas.microsoft.com/office/powerpoint/2010/main" val="2455832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Use Strong Passwords</a:t>
            </a:r>
          </a:p>
        </p:txBody>
      </p:sp>
      <p:sp>
        <p:nvSpPr>
          <p:cNvPr id="7" name="Text Placeholder 6"/>
          <p:cNvSpPr>
            <a:spLocks noGrp="1"/>
          </p:cNvSpPr>
          <p:nvPr>
            <p:ph type="body" idx="1"/>
            <p:custDataLst>
              <p:tags r:id="rId3"/>
            </p:custDataLst>
          </p:nvPr>
        </p:nvSpPr>
        <p:spPr>
          <a:xfrm>
            <a:off x="914400" y="1535113"/>
            <a:ext cx="7696200" cy="639762"/>
          </a:xfrm>
        </p:spPr>
        <p:txBody>
          <a:bodyPr>
            <a:normAutofit fontScale="92500"/>
          </a:bodyPr>
          <a:lstStyle/>
          <a:p>
            <a:r>
              <a:rPr lang="en-US" b="0" dirty="0"/>
              <a:t>Make passwords easy to remember but hard to guess</a:t>
            </a:r>
          </a:p>
        </p:txBody>
      </p:sp>
      <p:sp>
        <p:nvSpPr>
          <p:cNvPr id="9" name="Content Placeholder 8"/>
          <p:cNvSpPr>
            <a:spLocks noGrp="1"/>
          </p:cNvSpPr>
          <p:nvPr>
            <p:ph sz="half" idx="2"/>
            <p:custDataLst>
              <p:tags r:id="rId4"/>
            </p:custDataLst>
          </p:nvPr>
        </p:nvSpPr>
        <p:spPr>
          <a:xfrm>
            <a:off x="990600" y="2174875"/>
            <a:ext cx="7543800" cy="3692525"/>
          </a:xfrm>
        </p:spPr>
        <p:txBody>
          <a:bodyPr>
            <a:normAutofit fontScale="92500" lnSpcReduction="20000"/>
          </a:bodyPr>
          <a:lstStyle/>
          <a:p>
            <a:pPr>
              <a:buFont typeface="Wingdings" panose="05000000000000000000" pitchFamily="2" charset="2"/>
              <a:buChar char="Ø"/>
            </a:pPr>
            <a:r>
              <a:rPr lang="en-US" dirty="0">
                <a:latin typeface="+mn-lt"/>
              </a:rPr>
              <a:t>USG standards:</a:t>
            </a:r>
          </a:p>
          <a:p>
            <a:pPr>
              <a:buFont typeface="Wingdings" panose="05000000000000000000" pitchFamily="2" charset="2"/>
              <a:buChar char="Ø"/>
            </a:pPr>
            <a:r>
              <a:rPr lang="en-US" dirty="0">
                <a:latin typeface="+mn-lt"/>
              </a:rPr>
              <a:t>Be at least ten characters in length </a:t>
            </a:r>
          </a:p>
          <a:p>
            <a:pPr>
              <a:buFont typeface="Wingdings" panose="05000000000000000000" pitchFamily="2" charset="2"/>
              <a:buChar char="Ø"/>
            </a:pPr>
            <a:r>
              <a:rPr lang="en-US" dirty="0">
                <a:latin typeface="+mn-lt"/>
              </a:rPr>
              <a:t>Must contain characters from at least two of the following four types of characters: </a:t>
            </a:r>
          </a:p>
          <a:p>
            <a:pPr lvl="1">
              <a:buFont typeface="Arial" panose="020B0604020202020204" pitchFamily="34" charset="0"/>
              <a:buChar char="•"/>
            </a:pPr>
            <a:r>
              <a:rPr lang="en-US" dirty="0">
                <a:latin typeface="+mn-lt"/>
              </a:rPr>
              <a:t>English upper case (A-Z)</a:t>
            </a:r>
          </a:p>
          <a:p>
            <a:pPr lvl="1">
              <a:buFont typeface="Arial" panose="020B0604020202020204" pitchFamily="34" charset="0"/>
              <a:buChar char="•"/>
            </a:pPr>
            <a:r>
              <a:rPr lang="en-US" dirty="0">
                <a:latin typeface="+mn-lt"/>
              </a:rPr>
              <a:t>English lower case (a-z)</a:t>
            </a:r>
          </a:p>
          <a:p>
            <a:pPr lvl="1">
              <a:buFont typeface="Arial" panose="020B0604020202020204" pitchFamily="34" charset="0"/>
              <a:buChar char="•"/>
            </a:pPr>
            <a:r>
              <a:rPr lang="en-US" dirty="0">
                <a:latin typeface="+mn-lt"/>
              </a:rPr>
              <a:t>Numbers (0-9)</a:t>
            </a:r>
          </a:p>
          <a:p>
            <a:pPr lvl="1">
              <a:buFont typeface="Arial" panose="020B0604020202020204" pitchFamily="34" charset="0"/>
              <a:buChar char="•"/>
            </a:pPr>
            <a:r>
              <a:rPr lang="en-US" dirty="0">
                <a:latin typeface="+mn-lt"/>
              </a:rPr>
              <a:t>Non-alphanumeric special characters ($, !, %, ^, …)</a:t>
            </a:r>
          </a:p>
          <a:p>
            <a:pPr>
              <a:buFont typeface="Wingdings" panose="05000000000000000000" pitchFamily="2" charset="2"/>
              <a:buChar char="Ø"/>
            </a:pPr>
            <a:r>
              <a:rPr lang="en-US" dirty="0">
                <a:latin typeface="+mn-lt"/>
              </a:rPr>
              <a:t>Must not contain the user’s name or part of the user’s name </a:t>
            </a:r>
          </a:p>
          <a:p>
            <a:pPr>
              <a:buFont typeface="Wingdings" panose="05000000000000000000" pitchFamily="2" charset="2"/>
              <a:buChar char="Ø"/>
            </a:pPr>
            <a:r>
              <a:rPr lang="en-US" dirty="0">
                <a:latin typeface="+mn-lt"/>
              </a:rPr>
              <a:t>Must not contain easily accessible or guessable personal information about the user or user’s family, such as birthdays, children’s names, addresses, etc.</a:t>
            </a:r>
          </a:p>
        </p:txBody>
      </p:sp>
      <p:sp>
        <p:nvSpPr>
          <p:cNvPr id="4" name="Slide Number Placeholder 3"/>
          <p:cNvSpPr>
            <a:spLocks noGrp="1"/>
          </p:cNvSpPr>
          <p:nvPr>
            <p:ph type="sldNum" sz="quarter" idx="12"/>
            <p:custDataLst>
              <p:tags r:id="rId5"/>
            </p:custDataLst>
          </p:nvPr>
        </p:nvSpPr>
        <p:spPr/>
        <p:txBody>
          <a:bodyPr/>
          <a:lstStyle/>
          <a:p>
            <a:fld id="{CA648927-2277-486D-ABD8-0E6B2E3290A6}" type="slidenum">
              <a:rPr lang="en-US" smtClean="0">
                <a:latin typeface="Calibri" pitchFamily="34" charset="0"/>
              </a:rPr>
              <a:pPr/>
              <a:t>23</a:t>
            </a:fld>
            <a:endParaRPr lang="en-US" dirty="0">
              <a:latin typeface="Calibri" pitchFamily="34" charset="0"/>
            </a:endParaRPr>
          </a:p>
        </p:txBody>
      </p:sp>
    </p:spTree>
    <p:custDataLst>
      <p:tags r:id="rId1"/>
    </p:custDataLst>
    <p:extLst>
      <p:ext uri="{BB962C8B-B14F-4D97-AF65-F5344CB8AC3E}">
        <p14:creationId xmlns:p14="http://schemas.microsoft.com/office/powerpoint/2010/main" val="187070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Creating Strong Passwords</a:t>
            </a:r>
          </a:p>
        </p:txBody>
      </p:sp>
      <p:sp>
        <p:nvSpPr>
          <p:cNvPr id="9" name="Content Placeholder 8"/>
          <p:cNvSpPr>
            <a:spLocks noGrp="1"/>
          </p:cNvSpPr>
          <p:nvPr>
            <p:ph sz="half" idx="2"/>
            <p:custDataLst>
              <p:tags r:id="rId3"/>
            </p:custDataLst>
          </p:nvPr>
        </p:nvSpPr>
        <p:spPr>
          <a:xfrm>
            <a:off x="990600" y="1219201"/>
            <a:ext cx="7543800" cy="4648200"/>
          </a:xfrm>
        </p:spPr>
        <p:txBody>
          <a:bodyPr>
            <a:normAutofit/>
          </a:bodyPr>
          <a:lstStyle/>
          <a:p>
            <a:pPr>
              <a:buFont typeface="Wingdings" panose="05000000000000000000" pitchFamily="2" charset="2"/>
              <a:buChar char="Ø"/>
            </a:pPr>
            <a:r>
              <a:rPr lang="en-US" dirty="0"/>
              <a:t>A familiar quote can be a good start:</a:t>
            </a:r>
          </a:p>
          <a:p>
            <a:endParaRPr lang="en-US" dirty="0"/>
          </a:p>
          <a:p>
            <a:endParaRPr lang="en-US" dirty="0"/>
          </a:p>
          <a:p>
            <a:endParaRPr lang="en-US" dirty="0"/>
          </a:p>
          <a:p>
            <a:endParaRPr lang="en-US" dirty="0"/>
          </a:p>
          <a:p>
            <a:pPr>
              <a:buFont typeface="Wingdings" panose="05000000000000000000" pitchFamily="2" charset="2"/>
              <a:buChar char="Ø"/>
            </a:pPr>
            <a:r>
              <a:rPr lang="en-US" dirty="0"/>
              <a:t>Using the organization standard as a guide, choose the first character of each word:</a:t>
            </a:r>
          </a:p>
          <a:p>
            <a:pPr lvl="2">
              <a:buFont typeface="Arial" panose="020B0604020202020204" pitchFamily="34" charset="0"/>
              <a:buChar char="•"/>
            </a:pPr>
            <a:r>
              <a:rPr lang="en-US" dirty="0"/>
              <a:t>LIASMWTFOS</a:t>
            </a:r>
          </a:p>
          <a:p>
            <a:pPr>
              <a:buFont typeface="Wingdings" panose="05000000000000000000" pitchFamily="2" charset="2"/>
              <a:buChar char="Ø"/>
            </a:pPr>
            <a:r>
              <a:rPr lang="en-US" dirty="0"/>
              <a:t>Now add complexity the standard requires:</a:t>
            </a:r>
          </a:p>
          <a:p>
            <a:pPr lvl="2">
              <a:buFont typeface="Arial" panose="020B0604020202020204" pitchFamily="34" charset="0"/>
              <a:buChar char="•"/>
            </a:pPr>
            <a:r>
              <a:rPr lang="en-US" dirty="0"/>
              <a:t> </a:t>
            </a:r>
            <a:r>
              <a:rPr lang="en-US" dirty="0">
                <a:latin typeface="Courier"/>
                <a:cs typeface="Courier"/>
              </a:rPr>
              <a:t>L</a:t>
            </a:r>
            <a:r>
              <a:rPr lang="en-US" dirty="0">
                <a:solidFill>
                  <a:srgbClr val="FF0000"/>
                </a:solidFill>
                <a:latin typeface="Courier"/>
                <a:cs typeface="Courier"/>
              </a:rPr>
              <a:t>1</a:t>
            </a:r>
            <a:r>
              <a:rPr lang="en-US" dirty="0">
                <a:latin typeface="Courier"/>
                <a:cs typeface="Courier"/>
              </a:rPr>
              <a:t>A</a:t>
            </a:r>
            <a:r>
              <a:rPr lang="en-US" dirty="0">
                <a:solidFill>
                  <a:srgbClr val="FF0000"/>
                </a:solidFill>
                <a:latin typeface="Courier"/>
                <a:cs typeface="Courier"/>
              </a:rPr>
              <a:t>$mw</a:t>
            </a:r>
            <a:r>
              <a:rPr lang="en-US" dirty="0">
                <a:latin typeface="Courier"/>
                <a:cs typeface="Courier"/>
              </a:rPr>
              <a:t>TF</a:t>
            </a:r>
            <a:r>
              <a:rPr lang="en-US" dirty="0">
                <a:solidFill>
                  <a:srgbClr val="FF0000"/>
                </a:solidFill>
                <a:latin typeface="Courier"/>
                <a:cs typeface="Courier"/>
              </a:rPr>
              <a:t>0</a:t>
            </a:r>
            <a:r>
              <a:rPr lang="en-US" dirty="0">
                <a:latin typeface="Courier"/>
                <a:cs typeface="Courier"/>
              </a:rPr>
              <a:t>S </a:t>
            </a:r>
            <a:r>
              <a:rPr lang="en-US" dirty="0">
                <a:solidFill>
                  <a:srgbClr val="FF0000"/>
                </a:solidFill>
              </a:rPr>
              <a:t>(10 </a:t>
            </a:r>
            <a:r>
              <a:rPr lang="en-US" dirty="0"/>
              <a:t>characters</a:t>
            </a:r>
            <a:r>
              <a:rPr lang="en-US" dirty="0">
                <a:solidFill>
                  <a:srgbClr val="FF0000"/>
                </a:solidFill>
              </a:rPr>
              <a:t>, 2 </a:t>
            </a:r>
            <a:r>
              <a:rPr lang="en-US" dirty="0">
                <a:solidFill>
                  <a:srgbClr val="000000"/>
                </a:solidFill>
              </a:rPr>
              <a:t>numerals</a:t>
            </a:r>
            <a:r>
              <a:rPr lang="en-US" dirty="0">
                <a:solidFill>
                  <a:srgbClr val="FF0000"/>
                </a:solidFill>
              </a:rPr>
              <a:t>, 1 </a:t>
            </a:r>
            <a:r>
              <a:rPr lang="en-US" dirty="0">
                <a:solidFill>
                  <a:srgbClr val="000000"/>
                </a:solidFill>
              </a:rPr>
              <a:t>symbol</a:t>
            </a:r>
            <a:r>
              <a:rPr lang="en-US" dirty="0">
                <a:solidFill>
                  <a:srgbClr val="FF0000"/>
                </a:solidFill>
              </a:rPr>
              <a:t>, </a:t>
            </a:r>
            <a:r>
              <a:rPr lang="en-US" dirty="0">
                <a:solidFill>
                  <a:srgbClr val="000000"/>
                </a:solidFill>
              </a:rPr>
              <a:t>mixed English case</a:t>
            </a:r>
            <a:r>
              <a:rPr lang="en-US" dirty="0">
                <a:solidFill>
                  <a:srgbClr val="FF0000"/>
                </a:solidFill>
              </a:rPr>
              <a:t>: password satisfies all 4 types).</a:t>
            </a:r>
          </a:p>
          <a:p>
            <a:pPr>
              <a:buFont typeface="Wingdings" panose="05000000000000000000" pitchFamily="2" charset="2"/>
              <a:buChar char="Ø"/>
            </a:pPr>
            <a:r>
              <a:rPr lang="en-US" dirty="0"/>
              <a:t>Or be more creative!</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24</a:t>
            </a:fld>
            <a:endParaRPr lang="en-US" dirty="0">
              <a:latin typeface="Calibri" pitchFamily="34" charset="0"/>
            </a:endParaRPr>
          </a:p>
        </p:txBody>
      </p:sp>
      <p:sp>
        <p:nvSpPr>
          <p:cNvPr id="3" name="TextBox 2"/>
          <p:cNvSpPr txBox="1"/>
          <p:nvPr>
            <p:custDataLst>
              <p:tags r:id="rId5"/>
            </p:custDataLst>
          </p:nvPr>
        </p:nvSpPr>
        <p:spPr>
          <a:xfrm>
            <a:off x="1752600" y="2057400"/>
            <a:ext cx="5410200" cy="1477328"/>
          </a:xfrm>
          <a:prstGeom prst="rect">
            <a:avLst/>
          </a:prstGeom>
          <a:noFill/>
        </p:spPr>
        <p:txBody>
          <a:bodyPr wrap="square" rtlCol="0">
            <a:spAutoFit/>
          </a:bodyPr>
          <a:lstStyle/>
          <a:p>
            <a:r>
              <a:rPr lang="en-US" dirty="0"/>
              <a:t>“</a:t>
            </a:r>
            <a:r>
              <a:rPr lang="en-US" dirty="0">
                <a:solidFill>
                  <a:srgbClr val="FF0000"/>
                </a:solidFill>
              </a:rPr>
              <a:t>L</a:t>
            </a:r>
            <a:r>
              <a:rPr lang="en-US" dirty="0"/>
              <a:t>OVE </a:t>
            </a:r>
            <a:r>
              <a:rPr lang="en-US" dirty="0">
                <a:solidFill>
                  <a:srgbClr val="FF0000"/>
                </a:solidFill>
              </a:rPr>
              <a:t>I</a:t>
            </a:r>
            <a:r>
              <a:rPr lang="en-US" dirty="0"/>
              <a:t>S </a:t>
            </a:r>
            <a:r>
              <a:rPr lang="en-US" dirty="0">
                <a:solidFill>
                  <a:srgbClr val="FF0000"/>
                </a:solidFill>
              </a:rPr>
              <a:t>A</a:t>
            </a:r>
            <a:r>
              <a:rPr lang="en-US" dirty="0"/>
              <a:t> </a:t>
            </a:r>
            <a:r>
              <a:rPr lang="en-US" dirty="0">
                <a:solidFill>
                  <a:srgbClr val="FF0000"/>
                </a:solidFill>
              </a:rPr>
              <a:t>S</a:t>
            </a:r>
            <a:r>
              <a:rPr lang="en-US" dirty="0"/>
              <a:t>MOKE </a:t>
            </a:r>
            <a:r>
              <a:rPr lang="en-US" dirty="0">
                <a:solidFill>
                  <a:srgbClr val="FF0000"/>
                </a:solidFill>
              </a:rPr>
              <a:t>M</a:t>
            </a:r>
            <a:r>
              <a:rPr lang="en-US" dirty="0"/>
              <a:t>ADE </a:t>
            </a:r>
            <a:r>
              <a:rPr lang="en-US" dirty="0">
                <a:solidFill>
                  <a:srgbClr val="FF0000"/>
                </a:solidFill>
              </a:rPr>
              <a:t>W</a:t>
            </a:r>
            <a:r>
              <a:rPr lang="en-US" dirty="0"/>
              <a:t>ITH </a:t>
            </a:r>
            <a:r>
              <a:rPr lang="en-US" dirty="0">
                <a:solidFill>
                  <a:srgbClr val="FF0000"/>
                </a:solidFill>
              </a:rPr>
              <a:t>T</a:t>
            </a:r>
            <a:r>
              <a:rPr lang="en-US" dirty="0"/>
              <a:t>HE </a:t>
            </a:r>
            <a:r>
              <a:rPr lang="en-US" dirty="0">
                <a:solidFill>
                  <a:srgbClr val="FF0000"/>
                </a:solidFill>
              </a:rPr>
              <a:t>F</a:t>
            </a:r>
            <a:r>
              <a:rPr lang="en-US" dirty="0"/>
              <a:t>UME </a:t>
            </a:r>
            <a:r>
              <a:rPr lang="en-US" dirty="0">
                <a:solidFill>
                  <a:srgbClr val="FF0000"/>
                </a:solidFill>
              </a:rPr>
              <a:t>O</a:t>
            </a:r>
            <a:r>
              <a:rPr lang="en-US" dirty="0"/>
              <a:t>F </a:t>
            </a:r>
            <a:r>
              <a:rPr lang="en-US" dirty="0">
                <a:solidFill>
                  <a:srgbClr val="FF0000"/>
                </a:solidFill>
              </a:rPr>
              <a:t>S</a:t>
            </a:r>
            <a:r>
              <a:rPr lang="en-US" dirty="0"/>
              <a:t>IGHS”</a:t>
            </a:r>
          </a:p>
          <a:p>
            <a:pPr algn="ctr"/>
            <a:r>
              <a:rPr lang="en-US" dirty="0">
                <a:latin typeface="Brush Script MT Italic"/>
                <a:cs typeface="Brush Script MT Italic"/>
              </a:rPr>
              <a:t>William Shakespeare</a:t>
            </a:r>
          </a:p>
          <a:p>
            <a:pPr algn="ctr"/>
            <a:endParaRPr lang="en-US" dirty="0">
              <a:latin typeface="Brush Script MT Italic"/>
              <a:cs typeface="Brush Script MT Italic"/>
            </a:endParaRPr>
          </a:p>
          <a:p>
            <a:pPr algn="ctr"/>
            <a:endParaRPr lang="en-US" dirty="0">
              <a:latin typeface="Brush Script MT Italic"/>
              <a:cs typeface="Brush Script MT Italic"/>
            </a:endParaRPr>
          </a:p>
        </p:txBody>
      </p:sp>
    </p:spTree>
    <p:custDataLst>
      <p:tags r:id="rId1"/>
    </p:custDataLst>
    <p:extLst>
      <p:ext uri="{BB962C8B-B14F-4D97-AF65-F5344CB8AC3E}">
        <p14:creationId xmlns:p14="http://schemas.microsoft.com/office/powerpoint/2010/main" val="7906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484710" y="452718"/>
            <a:ext cx="9345090" cy="1400530"/>
          </a:xfrm>
        </p:spPr>
        <p:txBody>
          <a:bodyPr>
            <a:normAutofit/>
          </a:bodyPr>
          <a:lstStyle/>
          <a:p>
            <a:r>
              <a:rPr lang="en-US" sz="2800" dirty="0">
                <a:latin typeface="Century Gothic"/>
                <a:cs typeface="Century Gothic"/>
              </a:rPr>
              <a:t>Avoid Social Engineering </a:t>
            </a:r>
            <a:br>
              <a:rPr lang="en-US" sz="2800" dirty="0">
                <a:latin typeface="Century Gothic"/>
                <a:cs typeface="Century Gothic"/>
              </a:rPr>
            </a:br>
            <a:r>
              <a:rPr lang="en-US" sz="2800" dirty="0">
                <a:latin typeface="Century Gothic"/>
                <a:cs typeface="Century Gothic"/>
              </a:rPr>
              <a:t>and Malicious Software</a:t>
            </a:r>
          </a:p>
        </p:txBody>
      </p:sp>
      <p:sp>
        <p:nvSpPr>
          <p:cNvPr id="9" name="Content Placeholder 8"/>
          <p:cNvSpPr>
            <a:spLocks noGrp="1"/>
          </p:cNvSpPr>
          <p:nvPr>
            <p:ph sz="half" idx="2"/>
            <p:custDataLst>
              <p:tags r:id="rId3"/>
            </p:custDataLst>
          </p:nvPr>
        </p:nvSpPr>
        <p:spPr>
          <a:xfrm>
            <a:off x="990600" y="1524001"/>
            <a:ext cx="7696200" cy="4343400"/>
          </a:xfrm>
        </p:spPr>
        <p:txBody>
          <a:bodyPr/>
          <a:lstStyle/>
          <a:p>
            <a:pPr>
              <a:buFont typeface="Wingdings" panose="05000000000000000000" pitchFamily="2" charset="2"/>
              <a:buChar char="Ø"/>
            </a:pPr>
            <a:r>
              <a:rPr lang="en-US" dirty="0">
                <a:cs typeface="Century"/>
              </a:rPr>
              <a:t>Do not open email attachments unless you are expecting the email with the attachment and you trust the sender. </a:t>
            </a:r>
          </a:p>
          <a:p>
            <a:pPr>
              <a:buFont typeface="Wingdings" panose="05000000000000000000" pitchFamily="2" charset="2"/>
              <a:buChar char="Ø"/>
            </a:pPr>
            <a:r>
              <a:rPr lang="en-US" dirty="0">
                <a:cs typeface="Century"/>
              </a:rPr>
              <a:t>Do not click on links in emails unless you are absolutely sure of their validity.</a:t>
            </a:r>
          </a:p>
          <a:p>
            <a:pPr>
              <a:buFont typeface="Wingdings" panose="05000000000000000000" pitchFamily="2" charset="2"/>
              <a:buChar char="Ø"/>
            </a:pPr>
            <a:r>
              <a:rPr lang="en-US" dirty="0">
                <a:cs typeface="Century"/>
              </a:rPr>
              <a:t>Only visit and/or download software from web pages you trust.</a:t>
            </a:r>
          </a:p>
          <a:p>
            <a:endParaRPr lang="en-US" dirty="0">
              <a:latin typeface="Arial" charset="0"/>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25</a:t>
            </a:fld>
            <a:endParaRPr lang="en-US" dirty="0">
              <a:latin typeface="Calibri" pitchFamily="34" charset="0"/>
            </a:endParaRPr>
          </a:p>
        </p:txBody>
      </p:sp>
      <p:pic>
        <p:nvPicPr>
          <p:cNvPr id="2" name="Picture 1"/>
          <p:cNvPicPr>
            <a:picLocks noChangeAspect="1"/>
          </p:cNvPicPr>
          <p:nvPr/>
        </p:nvPicPr>
        <p:blipFill>
          <a:blip r:embed="rId7"/>
          <a:stretch>
            <a:fillRect/>
          </a:stretch>
        </p:blipFill>
        <p:spPr>
          <a:xfrm>
            <a:off x="3891642" y="3505201"/>
            <a:ext cx="1894115" cy="2362200"/>
          </a:xfrm>
          <a:prstGeom prst="rect">
            <a:avLst/>
          </a:prstGeom>
        </p:spPr>
      </p:pic>
    </p:spTree>
    <p:custDataLst>
      <p:tags r:id="rId1"/>
    </p:custDataLst>
    <p:extLst>
      <p:ext uri="{BB962C8B-B14F-4D97-AF65-F5344CB8AC3E}">
        <p14:creationId xmlns:p14="http://schemas.microsoft.com/office/powerpoint/2010/main" val="2925131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Avoid Stupid Hacker Tricks</a:t>
            </a:r>
          </a:p>
        </p:txBody>
      </p:sp>
      <p:sp>
        <p:nvSpPr>
          <p:cNvPr id="9" name="Content Placeholder 8"/>
          <p:cNvSpPr>
            <a:spLocks noGrp="1"/>
          </p:cNvSpPr>
          <p:nvPr>
            <p:ph sz="half" idx="2"/>
            <p:custDataLst>
              <p:tags r:id="rId3"/>
            </p:custDataLst>
          </p:nvPr>
        </p:nvSpPr>
        <p:spPr>
          <a:xfrm>
            <a:off x="990600" y="1371601"/>
            <a:ext cx="7620000" cy="4495800"/>
          </a:xfrm>
        </p:spPr>
        <p:txBody>
          <a:bodyPr>
            <a:normAutofit/>
          </a:bodyPr>
          <a:lstStyle/>
          <a:p>
            <a:pPr marL="420624" indent="-384048">
              <a:buFont typeface="Wingdings 2"/>
              <a:buChar char=""/>
              <a:defRPr/>
            </a:pPr>
            <a:r>
              <a:rPr lang="en-US" dirty="0"/>
              <a:t>Be sure to have a good firewall or pop-up blocker installed. </a:t>
            </a:r>
          </a:p>
          <a:p>
            <a:pPr marL="420624" indent="-384048">
              <a:buFont typeface="Wingdings 2"/>
              <a:buChar char=""/>
              <a:defRPr/>
            </a:pPr>
            <a:r>
              <a:rPr lang="en-US" dirty="0"/>
              <a:t>Pop-up blockers do not always block ALL pop-ups so always close a pop-up window using the ‘X’ in the upper corner. </a:t>
            </a:r>
          </a:p>
          <a:p>
            <a:pPr marL="420624" indent="-384048">
              <a:buFont typeface="Wingdings 2"/>
              <a:buChar char=""/>
              <a:defRPr/>
            </a:pPr>
            <a:r>
              <a:rPr lang="en-US" dirty="0"/>
              <a:t>Never click “yes,” “accept” or even “cancel.”</a:t>
            </a:r>
          </a:p>
          <a:p>
            <a:pPr marL="420624" indent="-384048">
              <a:buFont typeface="Wingdings 2"/>
              <a:buChar char=""/>
              <a:defRPr/>
            </a:pPr>
            <a:endParaRPr lang="en-US" dirty="0"/>
          </a:p>
          <a:p>
            <a:pPr marL="420624" indent="-384048">
              <a:buFont typeface="Wingdings 2"/>
              <a:buChar char=""/>
              <a:defRPr/>
            </a:pPr>
            <a:endParaRPr lang="en-US" dirty="0"/>
          </a:p>
          <a:p>
            <a:pPr marL="36576" indent="0">
              <a:buNone/>
              <a:defRPr/>
            </a:pPr>
            <a:endParaRPr lang="en-US" dirty="0"/>
          </a:p>
          <a:p>
            <a:pPr marL="36576" indent="0">
              <a:buNone/>
              <a:defRPr/>
            </a:pPr>
            <a:endParaRPr lang="en-US" dirty="0"/>
          </a:p>
          <a:p>
            <a:pPr marL="420624" indent="-384048">
              <a:buFont typeface="Wingdings 2"/>
              <a:buChar char=""/>
              <a:defRPr/>
            </a:pPr>
            <a:r>
              <a:rPr lang="en-US" dirty="0"/>
              <a:t>Infected USB drives are often left unattended by hackers in public places.</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26</a:t>
            </a:fld>
            <a:endParaRPr lang="en-US" dirty="0">
              <a:latin typeface="Calibri" pitchFamily="34" charset="0"/>
            </a:endParaRPr>
          </a:p>
        </p:txBody>
      </p:sp>
      <p:pic>
        <p:nvPicPr>
          <p:cNvPr id="13" name="Picture 7" descr="mess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1682" y="3200400"/>
            <a:ext cx="2257835" cy="1039236"/>
          </a:xfrm>
          <a:prstGeom prst="rect">
            <a:avLst/>
          </a:prstGeom>
          <a:noFill/>
          <a:ln>
            <a:noFill/>
          </a:ln>
          <a:effectLst>
            <a:outerShdw blurRad="266700" dir="2940000" sx="96000" sy="96000" algn="ctr" rotWithShape="0">
              <a:srgbClr val="000000">
                <a:alpha val="30000"/>
              </a:srgbClr>
            </a:outerShdw>
            <a:softEdge rad="12700"/>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3235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cs typeface="Century Gothic"/>
              </a:rPr>
              <a:t>Backup Important Information</a:t>
            </a:r>
            <a:endParaRPr lang="en-US" sz="2800" dirty="0">
              <a:latin typeface="Century Gothic"/>
              <a:cs typeface="Century Gothic"/>
            </a:endParaRPr>
          </a:p>
        </p:txBody>
      </p:sp>
      <p:sp>
        <p:nvSpPr>
          <p:cNvPr id="11" name="Content Placeholder 2"/>
          <p:cNvSpPr>
            <a:spLocks noGrp="1"/>
          </p:cNvSpPr>
          <p:nvPr>
            <p:ph sz="half" idx="2"/>
            <p:custDataLst>
              <p:tags r:id="rId3"/>
            </p:custDataLst>
          </p:nvPr>
        </p:nvSpPr>
        <p:spPr>
          <a:xfrm>
            <a:off x="1600200" y="1600201"/>
            <a:ext cx="7162800" cy="3886200"/>
          </a:xfrm>
        </p:spPr>
        <p:txBody>
          <a:bodyPr>
            <a:normAutofit/>
          </a:bodyPr>
          <a:lstStyle/>
          <a:p>
            <a:pPr marL="420624" indent="-384048" eaLnBrk="1" fontAlgn="auto" hangingPunct="1">
              <a:spcAft>
                <a:spcPts val="0"/>
              </a:spcAft>
              <a:buFont typeface="Wingdings 2"/>
              <a:buChar char=""/>
              <a:defRPr/>
            </a:pPr>
            <a:r>
              <a:rPr lang="en-US" b="0" dirty="0">
                <a:ea typeface="+mn-ea"/>
              </a:rPr>
              <a:t>No security measure is 100% reliable.</a:t>
            </a:r>
          </a:p>
          <a:p>
            <a:pPr marL="420624" indent="-384048" eaLnBrk="1" fontAlgn="auto" hangingPunct="1">
              <a:spcAft>
                <a:spcPts val="0"/>
              </a:spcAft>
              <a:buFont typeface="Wingdings 2"/>
              <a:buChar char=""/>
              <a:defRPr/>
            </a:pPr>
            <a:r>
              <a:rPr lang="en-US" b="0" dirty="0"/>
              <a:t>Even the best hardware fails.</a:t>
            </a:r>
            <a:endParaRPr lang="en-US" b="0" dirty="0">
              <a:ea typeface="+mn-ea"/>
            </a:endParaRPr>
          </a:p>
          <a:p>
            <a:pPr marL="420624" indent="-384048" eaLnBrk="1" fontAlgn="auto" hangingPunct="1">
              <a:spcAft>
                <a:spcPts val="0"/>
              </a:spcAft>
              <a:buFont typeface="Wingdings 2"/>
              <a:buChar char=""/>
              <a:defRPr/>
            </a:pPr>
            <a:r>
              <a:rPr lang="en-US" b="0" dirty="0">
                <a:ea typeface="+mn-ea"/>
              </a:rPr>
              <a:t>What information is important to you?</a:t>
            </a:r>
          </a:p>
          <a:p>
            <a:pPr marL="420624" indent="-384048" eaLnBrk="1" fontAlgn="auto" hangingPunct="1">
              <a:spcAft>
                <a:spcPts val="0"/>
              </a:spcAft>
              <a:buFont typeface="Wingdings 2"/>
              <a:buChar char=""/>
              <a:defRPr/>
            </a:pPr>
            <a:r>
              <a:rPr lang="en-US" b="0" dirty="0">
                <a:ea typeface="+mn-ea"/>
              </a:rPr>
              <a:t>Is your backup:</a:t>
            </a:r>
          </a:p>
          <a:p>
            <a:pPr marL="1255713" lvl="2" indent="-341313">
              <a:lnSpc>
                <a:spcPct val="15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0" dirty="0">
                <a:ea typeface="+mn-ea"/>
              </a:rPr>
              <a:t>Recent?</a:t>
            </a:r>
          </a:p>
          <a:p>
            <a:pPr marL="1255713" lvl="2" indent="-341313">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0" dirty="0">
                <a:ea typeface="+mn-ea"/>
              </a:rPr>
              <a:t>Off-site &amp; Secure?</a:t>
            </a:r>
          </a:p>
          <a:p>
            <a:pPr marL="1255713" lvl="2" indent="-341313">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0" dirty="0">
                <a:ea typeface="+mn-ea"/>
              </a:rPr>
              <a:t>Process Documented?</a:t>
            </a:r>
          </a:p>
          <a:p>
            <a:pPr marL="1255713" lvl="2" indent="-341313">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0" dirty="0">
                <a:ea typeface="+mn-ea"/>
              </a:rPr>
              <a:t>Encrypted?</a:t>
            </a:r>
          </a:p>
          <a:p>
            <a:pPr marL="1255713" lvl="2" indent="-341313">
              <a:lnSpc>
                <a:spcPct val="90000"/>
              </a:lnSpc>
              <a:spcBef>
                <a:spcPts val="7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b="0" dirty="0">
                <a:ea typeface="+mn-ea"/>
              </a:rPr>
              <a:t>Tested?</a:t>
            </a:r>
          </a:p>
          <a:p>
            <a:pPr marL="36576" eaLnBrk="1" fontAlgn="auto" hangingPunct="1">
              <a:spcAft>
                <a:spcPts val="0"/>
              </a:spcAft>
              <a:defRPr/>
            </a:pPr>
            <a:endParaRPr lang="en-US" dirty="0">
              <a:ea typeface="+mn-ea"/>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27</a:t>
            </a:fld>
            <a:endParaRPr lang="en-US" dirty="0">
              <a:latin typeface="Calibri" pitchFamily="34" charset="0"/>
            </a:endParaRPr>
          </a:p>
        </p:txBody>
      </p:sp>
      <p:sp>
        <p:nvSpPr>
          <p:cNvPr id="13" name="Lock"/>
          <p:cNvSpPr>
            <a:spLocks noEditPoints="1" noChangeArrowheads="1"/>
          </p:cNvSpPr>
          <p:nvPr>
            <p:custDataLst>
              <p:tags r:id="rId5"/>
            </p:custDataLst>
          </p:nvPr>
        </p:nvSpPr>
        <p:spPr bwMode="auto">
          <a:xfrm>
            <a:off x="1219200" y="3581400"/>
            <a:ext cx="990600" cy="1219200"/>
          </a:xfrm>
          <a:custGeom>
            <a:avLst/>
            <a:gdLst>
              <a:gd name="T0" fmla="*/ 2147483647 w 21600"/>
              <a:gd name="T1" fmla="*/ 0 h 21600"/>
              <a:gd name="T2" fmla="*/ 2147483647 w 21600"/>
              <a:gd name="T3" fmla="*/ 2147483647 h 21600"/>
              <a:gd name="T4" fmla="*/ 2147483647 w 21600"/>
              <a:gd name="T5" fmla="*/ 2147483647 h 21600"/>
              <a:gd name="T6" fmla="*/ 0 w 21600"/>
              <a:gd name="T7" fmla="*/ 2147483647 h 21600"/>
              <a:gd name="T8" fmla="*/ 0 60000 65536"/>
              <a:gd name="T9" fmla="*/ 0 60000 65536"/>
              <a:gd name="T10" fmla="*/ 0 60000 65536"/>
              <a:gd name="T11" fmla="*/ 0 60000 65536"/>
              <a:gd name="T12" fmla="*/ 744 w 21600"/>
              <a:gd name="T13" fmla="*/ 9904 h 21600"/>
              <a:gd name="T14" fmla="*/ 21134 w 21600"/>
              <a:gd name="T15" fmla="*/ 15335 h 21600"/>
            </a:gdLst>
            <a:ahLst/>
            <a:cxnLst>
              <a:cxn ang="T8">
                <a:pos x="T0" y="T1"/>
              </a:cxn>
              <a:cxn ang="T9">
                <a:pos x="T2" y="T3"/>
              </a:cxn>
              <a:cxn ang="T10">
                <a:pos x="T4" y="T5"/>
              </a:cxn>
              <a:cxn ang="T11">
                <a:pos x="T6" y="T7"/>
              </a:cxn>
            </a:cxnLst>
            <a:rect l="T12" t="T13" r="T14" b="T15"/>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a:lstStyle/>
          <a:p>
            <a:endParaRPr lang="en-US"/>
          </a:p>
        </p:txBody>
      </p:sp>
      <p:pic>
        <p:nvPicPr>
          <p:cNvPr id="6" name="Picture 5"/>
          <p:cNvPicPr>
            <a:picLocks noChangeAspect="1"/>
          </p:cNvPicPr>
          <p:nvPr/>
        </p:nvPicPr>
        <p:blipFill>
          <a:blip r:embed="rId8"/>
          <a:stretch>
            <a:fillRect/>
          </a:stretch>
        </p:blipFill>
        <p:spPr>
          <a:xfrm>
            <a:off x="5334000" y="3352800"/>
            <a:ext cx="2273300" cy="2273300"/>
          </a:xfrm>
          <a:prstGeom prst="rect">
            <a:avLst/>
          </a:prstGeom>
        </p:spPr>
      </p:pic>
    </p:spTree>
    <p:custDataLst>
      <p:tags r:id="rId1"/>
    </p:custDataLst>
    <p:extLst>
      <p:ext uri="{BB962C8B-B14F-4D97-AF65-F5344CB8AC3E}">
        <p14:creationId xmlns:p14="http://schemas.microsoft.com/office/powerpoint/2010/main" val="331815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Cybersecurity is Safety</a:t>
            </a:r>
          </a:p>
        </p:txBody>
      </p:sp>
      <p:sp>
        <p:nvSpPr>
          <p:cNvPr id="9" name="Content Placeholder 8"/>
          <p:cNvSpPr>
            <a:spLocks noGrp="1"/>
          </p:cNvSpPr>
          <p:nvPr>
            <p:ph sz="half" idx="2"/>
            <p:custDataLst>
              <p:tags r:id="rId3"/>
            </p:custDataLst>
          </p:nvPr>
        </p:nvSpPr>
        <p:spPr>
          <a:xfrm>
            <a:off x="990600" y="1828799"/>
            <a:ext cx="7620000" cy="4038601"/>
          </a:xfrm>
        </p:spPr>
        <p:txBody>
          <a:bodyPr/>
          <a:lstStyle/>
          <a:p>
            <a:pPr>
              <a:lnSpc>
                <a:spcPct val="90000"/>
              </a:lnSpc>
              <a:spcBef>
                <a:spcPct val="40000"/>
              </a:spcBef>
              <a:buFont typeface="Wingdings" panose="05000000000000000000" pitchFamily="2" charset="2"/>
              <a:buChar char="Ø"/>
            </a:pPr>
            <a:r>
              <a:rPr lang="en-US" b="1" dirty="0">
                <a:solidFill>
                  <a:schemeClr val="tx2"/>
                </a:solidFill>
                <a:cs typeface="Century"/>
              </a:rPr>
              <a:t>Security:</a:t>
            </a:r>
            <a:r>
              <a:rPr lang="en-US" dirty="0">
                <a:cs typeface="Century"/>
              </a:rPr>
              <a:t>  We must protect our computers and data in the same way that we secure the doors to our homes. </a:t>
            </a:r>
          </a:p>
          <a:p>
            <a:pPr>
              <a:lnSpc>
                <a:spcPct val="90000"/>
              </a:lnSpc>
              <a:spcBef>
                <a:spcPct val="40000"/>
              </a:spcBef>
              <a:buFont typeface="Wingdings" panose="05000000000000000000" pitchFamily="2" charset="2"/>
              <a:buChar char="Ø"/>
            </a:pPr>
            <a:r>
              <a:rPr lang="en-US" b="1" dirty="0">
                <a:solidFill>
                  <a:schemeClr val="tx2"/>
                </a:solidFill>
                <a:cs typeface="Century"/>
              </a:rPr>
              <a:t>Safety:</a:t>
            </a:r>
            <a:r>
              <a:rPr lang="en-US" dirty="0">
                <a:cs typeface="Century"/>
              </a:rPr>
              <a:t>  We must behave in ways that protect us against risks and threats that come with technology.</a:t>
            </a:r>
          </a:p>
          <a:p>
            <a:pPr marL="0" indent="0">
              <a:lnSpc>
                <a:spcPct val="90000"/>
              </a:lnSpc>
            </a:pPr>
            <a:endParaRPr lang="en-US" sz="2000" dirty="0">
              <a:cs typeface="Century"/>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3</a:t>
            </a:fld>
            <a:endParaRPr lang="en-US" dirty="0">
              <a:latin typeface="Calibri" pitchFamily="34" charset="0"/>
            </a:endParaRPr>
          </a:p>
        </p:txBody>
      </p:sp>
      <p:pic>
        <p:nvPicPr>
          <p:cNvPr id="11" name="Picture 2" descr="C:\Documents and Settings\dorr0001\Local Settings\Temporary Internet Files\Content.IE5\AFQRYTSD\MC900340614[1].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8400" y="3962400"/>
            <a:ext cx="2329458"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23745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a:xfrm>
            <a:off x="1219200" y="274638"/>
            <a:ext cx="7467600" cy="639762"/>
          </a:xfrm>
        </p:spPr>
        <p:txBody>
          <a:bodyPr>
            <a:normAutofit/>
          </a:bodyPr>
          <a:lstStyle/>
          <a:p>
            <a:r>
              <a:rPr lang="en-US" sz="2800" dirty="0">
                <a:solidFill>
                  <a:schemeClr val="tx1"/>
                </a:solidFill>
                <a:cs typeface="Century Gothic"/>
              </a:rPr>
              <a:t>User Awareness</a:t>
            </a:r>
          </a:p>
        </p:txBody>
      </p:sp>
      <p:sp>
        <p:nvSpPr>
          <p:cNvPr id="4" name="Slide Number Placeholder 3"/>
          <p:cNvSpPr>
            <a:spLocks noGrp="1"/>
          </p:cNvSpPr>
          <p:nvPr>
            <p:ph type="sldNum" sz="quarter" idx="12"/>
            <p:custDataLst>
              <p:tags r:id="rId3"/>
            </p:custDataLst>
          </p:nvPr>
        </p:nvSpPr>
        <p:spPr/>
        <p:txBody>
          <a:bodyPr/>
          <a:lstStyle/>
          <a:p>
            <a:fld id="{CA648927-2277-486D-ABD8-0E6B2E3290A6}" type="slidenum">
              <a:rPr lang="en-US" smtClean="0">
                <a:solidFill>
                  <a:schemeClr val="tx1"/>
                </a:solidFill>
                <a:latin typeface="+mj-lt"/>
              </a:rPr>
              <a:pPr/>
              <a:t>4</a:t>
            </a:fld>
            <a:endParaRPr lang="en-US" dirty="0">
              <a:solidFill>
                <a:schemeClr val="tx1"/>
              </a:solidFill>
              <a:latin typeface="+mj-lt"/>
            </a:endParaRPr>
          </a:p>
        </p:txBody>
      </p:sp>
      <p:sp>
        <p:nvSpPr>
          <p:cNvPr id="11" name="Title 1"/>
          <p:cNvSpPr txBox="1">
            <a:spLocks/>
          </p:cNvSpPr>
          <p:nvPr>
            <p:custDataLst>
              <p:tags r:id="rId4"/>
            </p:custDataLst>
          </p:nvPr>
        </p:nvSpPr>
        <p:spPr>
          <a:xfrm>
            <a:off x="-228600" y="990600"/>
            <a:ext cx="7467600" cy="621708"/>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r>
              <a:rPr lang="en-US" sz="2800" dirty="0">
                <a:ln/>
                <a:effectLst/>
                <a:latin typeface="+mj-lt"/>
                <a:cs typeface="Century"/>
              </a:rPr>
              <a:t>Cyber-Criminals</a:t>
            </a:r>
          </a:p>
        </p:txBody>
      </p:sp>
      <p:sp>
        <p:nvSpPr>
          <p:cNvPr id="12" name="Text Box 2"/>
          <p:cNvSpPr txBox="1">
            <a:spLocks noChangeArrowheads="1"/>
          </p:cNvSpPr>
          <p:nvPr>
            <p:custDataLst>
              <p:tags r:id="rId5"/>
            </p:custDataLst>
          </p:nvPr>
        </p:nvSpPr>
        <p:spPr bwMode="auto">
          <a:xfrm>
            <a:off x="2362200" y="1981200"/>
            <a:ext cx="2244823" cy="11101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sz="1600" b="1" dirty="0">
                <a:latin typeface="+mj-lt"/>
                <a:cs typeface="Century"/>
              </a:rPr>
              <a:t>Cracker:</a:t>
            </a:r>
          </a:p>
          <a:p>
            <a:pPr eaLnBrk="1" hangingPunct="1"/>
            <a:r>
              <a:rPr lang="en-US" sz="1600" dirty="0">
                <a:latin typeface="+mj-lt"/>
                <a:cs typeface="Century"/>
              </a:rPr>
              <a:t>Computer-savvy </a:t>
            </a:r>
          </a:p>
          <a:p>
            <a:pPr eaLnBrk="1" hangingPunct="1"/>
            <a:r>
              <a:rPr lang="en-US" sz="1600" dirty="0">
                <a:latin typeface="+mj-lt"/>
                <a:cs typeface="Century"/>
              </a:rPr>
              <a:t>programmer creates</a:t>
            </a:r>
          </a:p>
          <a:p>
            <a:pPr eaLnBrk="1" hangingPunct="1"/>
            <a:r>
              <a:rPr lang="en-US" sz="1600" dirty="0">
                <a:latin typeface="+mj-lt"/>
                <a:cs typeface="Century"/>
              </a:rPr>
              <a:t>attack softwar</a:t>
            </a:r>
            <a:r>
              <a:rPr lang="en-US" dirty="0">
                <a:latin typeface="+mj-lt"/>
                <a:cs typeface="Century"/>
              </a:rPr>
              <a:t>e</a:t>
            </a:r>
          </a:p>
        </p:txBody>
      </p:sp>
      <p:sp>
        <p:nvSpPr>
          <p:cNvPr id="13" name="Text Box 3"/>
          <p:cNvSpPr txBox="1">
            <a:spLocks noChangeArrowheads="1"/>
          </p:cNvSpPr>
          <p:nvPr>
            <p:custDataLst>
              <p:tags r:id="rId6"/>
            </p:custDataLst>
          </p:nvPr>
        </p:nvSpPr>
        <p:spPr bwMode="auto">
          <a:xfrm>
            <a:off x="533400" y="3429000"/>
            <a:ext cx="2133600" cy="1325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sz="1600" b="1" dirty="0">
                <a:latin typeface="+mj-lt"/>
                <a:cs typeface="Century"/>
              </a:rPr>
              <a:t>Script Kiddies</a:t>
            </a:r>
            <a:r>
              <a:rPr lang="en-US" sz="1600" dirty="0">
                <a:latin typeface="+mj-lt"/>
                <a:cs typeface="Century"/>
              </a:rPr>
              <a:t>:</a:t>
            </a:r>
          </a:p>
          <a:p>
            <a:pPr eaLnBrk="1" hangingPunct="1"/>
            <a:r>
              <a:rPr lang="en-US" sz="1600" dirty="0">
                <a:latin typeface="+mj-lt"/>
                <a:cs typeface="Century"/>
              </a:rPr>
              <a:t>Unsophisticated computer users who know how to</a:t>
            </a:r>
          </a:p>
          <a:p>
            <a:pPr eaLnBrk="1" hangingPunct="1"/>
            <a:r>
              <a:rPr lang="en-US" sz="1600" dirty="0">
                <a:latin typeface="+mj-lt"/>
                <a:cs typeface="Century"/>
              </a:rPr>
              <a:t>execute programs</a:t>
            </a:r>
          </a:p>
        </p:txBody>
      </p:sp>
      <p:sp>
        <p:nvSpPr>
          <p:cNvPr id="14" name="Rectangle 4"/>
          <p:cNvSpPr>
            <a:spLocks noChangeArrowheads="1"/>
          </p:cNvSpPr>
          <p:nvPr>
            <p:custDataLst>
              <p:tags r:id="rId7"/>
            </p:custDataLst>
          </p:nvPr>
        </p:nvSpPr>
        <p:spPr bwMode="auto">
          <a:xfrm>
            <a:off x="6248400" y="2362200"/>
            <a:ext cx="2590800" cy="3052134"/>
          </a:xfrm>
          <a:prstGeom prst="rect">
            <a:avLst/>
          </a:prstGeom>
          <a:solidFill>
            <a:srgbClr val="A3A3FF"/>
          </a:solidFill>
          <a:ln w="9360">
            <a:solidFill>
              <a:srgbClr val="FFFFFF"/>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bg1">
                    <a:lumMod val="85000"/>
                    <a:lumOff val="15000"/>
                  </a:schemeClr>
                </a:solidFill>
                <a:latin typeface="+mj-lt"/>
                <a:cs typeface="Century"/>
              </a:rPr>
              <a:t>Hacker Bulletin Board</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u="sng" dirty="0">
                <a:solidFill>
                  <a:schemeClr val="bg1">
                    <a:lumMod val="85000"/>
                    <a:lumOff val="15000"/>
                  </a:schemeClr>
                </a:solidFill>
                <a:latin typeface="+mj-lt"/>
                <a:cs typeface="Century"/>
              </a:rPr>
              <a:t>SQL Injection</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u="sng" dirty="0">
                <a:solidFill>
                  <a:schemeClr val="bg1">
                    <a:lumMod val="85000"/>
                    <a:lumOff val="15000"/>
                  </a:schemeClr>
                </a:solidFill>
                <a:latin typeface="+mj-lt"/>
                <a:cs typeface="Century"/>
              </a:rPr>
              <a:t>Buffer overflow</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u="sng" dirty="0">
                <a:solidFill>
                  <a:schemeClr val="bg1">
                    <a:lumMod val="85000"/>
                    <a:lumOff val="15000"/>
                  </a:schemeClr>
                </a:solidFill>
                <a:latin typeface="+mj-lt"/>
                <a:cs typeface="Century"/>
              </a:rPr>
              <a:t>Password Crackers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u="sng" dirty="0">
                <a:solidFill>
                  <a:schemeClr val="bg1">
                    <a:lumMod val="85000"/>
                    <a:lumOff val="15000"/>
                  </a:schemeClr>
                </a:solidFill>
                <a:latin typeface="+mj-lt"/>
                <a:cs typeface="Century"/>
              </a:rPr>
              <a:t>Password Dictionaries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u="sng" dirty="0">
              <a:solidFill>
                <a:schemeClr val="bg1">
                  <a:lumMod val="85000"/>
                  <a:lumOff val="15000"/>
                </a:schemeClr>
              </a:solidFill>
              <a:latin typeface="+mj-lt"/>
              <a:cs typeface="Century"/>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u="sng" dirty="0">
              <a:solidFill>
                <a:schemeClr val="bg1">
                  <a:lumMod val="85000"/>
                  <a:lumOff val="15000"/>
                </a:schemeClr>
              </a:solidFill>
              <a:latin typeface="+mj-lt"/>
              <a:cs typeface="Century"/>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chemeClr val="bg1">
                    <a:lumMod val="85000"/>
                    <a:lumOff val="15000"/>
                  </a:schemeClr>
                </a:solidFill>
                <a:latin typeface="+mj-lt"/>
                <a:cs typeface="Century"/>
              </a:rPr>
              <a:t>Successful attacks!</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chemeClr val="bg1">
                    <a:lumMod val="85000"/>
                    <a:lumOff val="15000"/>
                  </a:schemeClr>
                </a:solidFill>
                <a:latin typeface="+mj-lt"/>
                <a:cs typeface="Century"/>
              </a:rPr>
              <a:t>Crazyman</a:t>
            </a:r>
            <a:r>
              <a:rPr lang="en-US" dirty="0">
                <a:solidFill>
                  <a:schemeClr val="bg1">
                    <a:lumMod val="85000"/>
                    <a:lumOff val="15000"/>
                  </a:schemeClr>
                </a:solidFill>
                <a:latin typeface="+mj-lt"/>
                <a:cs typeface="Century"/>
              </a:rPr>
              <a:t> broke into …</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err="1">
                <a:solidFill>
                  <a:schemeClr val="bg1">
                    <a:lumMod val="85000"/>
                    <a:lumOff val="15000"/>
                  </a:schemeClr>
                </a:solidFill>
                <a:latin typeface="+mj-lt"/>
                <a:cs typeface="Century"/>
              </a:rPr>
              <a:t>CoolCat</a:t>
            </a:r>
            <a:r>
              <a:rPr lang="en-US" dirty="0">
                <a:solidFill>
                  <a:schemeClr val="bg1">
                    <a:lumMod val="85000"/>
                    <a:lumOff val="15000"/>
                  </a:schemeClr>
                </a:solidFill>
                <a:latin typeface="+mj-lt"/>
                <a:cs typeface="Century"/>
              </a:rPr>
              <a:t> penetrated…</a:t>
            </a:r>
          </a:p>
        </p:txBody>
      </p:sp>
      <p:sp>
        <p:nvSpPr>
          <p:cNvPr id="15" name="Text Box 5"/>
          <p:cNvSpPr txBox="1">
            <a:spLocks noChangeArrowheads="1"/>
          </p:cNvSpPr>
          <p:nvPr>
            <p:custDataLst>
              <p:tags r:id="rId8"/>
            </p:custDataLst>
          </p:nvPr>
        </p:nvSpPr>
        <p:spPr bwMode="auto">
          <a:xfrm>
            <a:off x="1295400" y="5181601"/>
            <a:ext cx="2667000" cy="13563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sz="1600" b="1" dirty="0">
                <a:latin typeface="+mj-lt"/>
                <a:cs typeface="Century"/>
              </a:rPr>
              <a:t>Criminals: </a:t>
            </a:r>
            <a:r>
              <a:rPr lang="en-US" sz="1600" dirty="0">
                <a:latin typeface="+mj-lt"/>
                <a:cs typeface="Century"/>
              </a:rPr>
              <a:t>Create &amp; sell bots -&gt; generate spam</a:t>
            </a:r>
          </a:p>
          <a:p>
            <a:pPr eaLnBrk="1" hangingPunct="1"/>
            <a:r>
              <a:rPr lang="en-US" sz="1600" dirty="0">
                <a:latin typeface="+mj-lt"/>
                <a:cs typeface="Century"/>
              </a:rPr>
              <a:t>Sell credit card numbers, etc…</a:t>
            </a:r>
          </a:p>
          <a:p>
            <a:pPr eaLnBrk="1" hangingPunct="1"/>
            <a:endParaRPr lang="en-US" dirty="0">
              <a:latin typeface="+mj-lt"/>
            </a:endParaRPr>
          </a:p>
        </p:txBody>
      </p:sp>
      <p:sp>
        <p:nvSpPr>
          <p:cNvPr id="16" name="Line 6"/>
          <p:cNvSpPr>
            <a:spLocks noChangeShapeType="1"/>
          </p:cNvSpPr>
          <p:nvPr>
            <p:custDataLst>
              <p:tags r:id="rId9"/>
            </p:custDataLst>
          </p:nvPr>
        </p:nvSpPr>
        <p:spPr bwMode="auto">
          <a:xfrm flipV="1">
            <a:off x="5562600" y="4953000"/>
            <a:ext cx="685800" cy="457200"/>
          </a:xfrm>
          <a:prstGeom prst="line">
            <a:avLst/>
          </a:prstGeom>
          <a:noFill/>
          <a:ln w="936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latin typeface="+mj-lt"/>
            </a:endParaRPr>
          </a:p>
        </p:txBody>
      </p:sp>
      <p:sp>
        <p:nvSpPr>
          <p:cNvPr id="17" name="Line 7"/>
          <p:cNvSpPr>
            <a:spLocks noChangeShapeType="1"/>
          </p:cNvSpPr>
          <p:nvPr>
            <p:custDataLst>
              <p:tags r:id="rId10"/>
            </p:custDataLst>
          </p:nvPr>
        </p:nvSpPr>
        <p:spPr bwMode="auto">
          <a:xfrm>
            <a:off x="4419600" y="2590800"/>
            <a:ext cx="1828800" cy="0"/>
          </a:xfrm>
          <a:prstGeom prst="line">
            <a:avLst/>
          </a:prstGeom>
          <a:noFill/>
          <a:ln w="936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latin typeface="+mj-lt"/>
            </a:endParaRPr>
          </a:p>
        </p:txBody>
      </p:sp>
      <p:sp>
        <p:nvSpPr>
          <p:cNvPr id="18" name="Line 8"/>
          <p:cNvSpPr>
            <a:spLocks noChangeShapeType="1"/>
          </p:cNvSpPr>
          <p:nvPr>
            <p:custDataLst>
              <p:tags r:id="rId11"/>
            </p:custDataLst>
          </p:nvPr>
        </p:nvSpPr>
        <p:spPr bwMode="auto">
          <a:xfrm flipH="1">
            <a:off x="5486399" y="3505200"/>
            <a:ext cx="762000" cy="304801"/>
          </a:xfrm>
          <a:prstGeom prst="line">
            <a:avLst/>
          </a:prstGeom>
          <a:noFill/>
          <a:ln w="936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latin typeface="+mj-lt"/>
            </a:endParaRPr>
          </a:p>
        </p:txBody>
      </p:sp>
      <p:sp>
        <p:nvSpPr>
          <p:cNvPr id="19" name="Line 9"/>
          <p:cNvSpPr>
            <a:spLocks noChangeShapeType="1"/>
          </p:cNvSpPr>
          <p:nvPr>
            <p:custDataLst>
              <p:tags r:id="rId12"/>
            </p:custDataLst>
          </p:nvPr>
        </p:nvSpPr>
        <p:spPr bwMode="auto">
          <a:xfrm>
            <a:off x="5562600" y="4343400"/>
            <a:ext cx="609600" cy="232734"/>
          </a:xfrm>
          <a:prstGeom prst="line">
            <a:avLst/>
          </a:prstGeom>
          <a:noFill/>
          <a:ln w="936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latin typeface="+mj-lt"/>
            </a:endParaRPr>
          </a:p>
        </p:txBody>
      </p:sp>
      <p:sp>
        <p:nvSpPr>
          <p:cNvPr id="20" name="Text Box 10"/>
          <p:cNvSpPr txBox="1">
            <a:spLocks noChangeArrowheads="1"/>
          </p:cNvSpPr>
          <p:nvPr>
            <p:custDataLst>
              <p:tags r:id="rId13"/>
            </p:custDataLst>
          </p:nvPr>
        </p:nvSpPr>
        <p:spPr bwMode="auto">
          <a:xfrm>
            <a:off x="6096000" y="1295400"/>
            <a:ext cx="2841140" cy="8331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sz="1600" b="1" dirty="0">
                <a:latin typeface="+mj-lt"/>
                <a:cs typeface="Century"/>
              </a:rPr>
              <a:t>System Administrators</a:t>
            </a:r>
          </a:p>
          <a:p>
            <a:pPr eaLnBrk="1" hangingPunct="1"/>
            <a:r>
              <a:rPr lang="en-US" sz="1600" dirty="0">
                <a:latin typeface="+mj-lt"/>
                <a:cs typeface="Century"/>
              </a:rPr>
              <a:t>Some scripts appear useful</a:t>
            </a:r>
          </a:p>
          <a:p>
            <a:pPr eaLnBrk="1" hangingPunct="1"/>
            <a:r>
              <a:rPr lang="en-US" sz="1600" dirty="0">
                <a:latin typeface="+mj-lt"/>
                <a:cs typeface="Century"/>
              </a:rPr>
              <a:t>to manage networks…</a:t>
            </a:r>
          </a:p>
        </p:txBody>
      </p:sp>
      <p:sp>
        <p:nvSpPr>
          <p:cNvPr id="21" name="Line 11"/>
          <p:cNvSpPr>
            <a:spLocks noChangeShapeType="1"/>
          </p:cNvSpPr>
          <p:nvPr>
            <p:custDataLst>
              <p:tags r:id="rId14"/>
            </p:custDataLst>
          </p:nvPr>
        </p:nvSpPr>
        <p:spPr bwMode="auto">
          <a:xfrm flipH="1" flipV="1">
            <a:off x="7467600" y="2133600"/>
            <a:ext cx="0" cy="228600"/>
          </a:xfrm>
          <a:prstGeom prst="line">
            <a:avLst/>
          </a:prstGeom>
          <a:noFill/>
          <a:ln w="9360">
            <a:solidFill>
              <a:schemeClr val="tx1"/>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latin typeface="+mj-lt"/>
            </a:endParaRPr>
          </a:p>
        </p:txBody>
      </p:sp>
      <p:pic>
        <p:nvPicPr>
          <p:cNvPr id="22" name="Picture 12"/>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667000" y="3810000"/>
            <a:ext cx="990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23" name="Picture 13"/>
          <p:cNvPicPr>
            <a:picLocks noChangeAspect="1" noChangeArrowheads="1"/>
          </p:cNvPicPr>
          <p:nvPr>
            <p:custDataLst>
              <p:tags r:id="rId15"/>
            </p:custDataLst>
          </p:nvPr>
        </p:nvPicPr>
        <p:blipFill>
          <a:blip r:embed="rId23">
            <a:extLst>
              <a:ext uri="{28A0092B-C50C-407E-A947-70E740481C1C}">
                <a14:useLocalDpi xmlns:a14="http://schemas.microsoft.com/office/drawing/2010/main" val="0"/>
              </a:ext>
            </a:extLst>
          </a:blip>
          <a:srcRect/>
          <a:stretch>
            <a:fillRect/>
          </a:stretch>
        </p:blipFill>
        <p:spPr bwMode="auto">
          <a:xfrm>
            <a:off x="4038600" y="5410200"/>
            <a:ext cx="1524000" cy="508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24" name="Picture 14"/>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657600" y="3810000"/>
            <a:ext cx="9652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25" name="Picture 15"/>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90600" y="2133600"/>
            <a:ext cx="1295400" cy="9947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26" name="Picture 16"/>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572000" y="3810000"/>
            <a:ext cx="9652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2" name="TextBox 1"/>
          <p:cNvSpPr txBox="1"/>
          <p:nvPr>
            <p:custDataLst>
              <p:tags r:id="rId16"/>
            </p:custDataLst>
          </p:nvPr>
        </p:nvSpPr>
        <p:spPr>
          <a:xfrm>
            <a:off x="4876800" y="2286000"/>
            <a:ext cx="839781" cy="307777"/>
          </a:xfrm>
          <a:prstGeom prst="rect">
            <a:avLst/>
          </a:prstGeom>
          <a:noFill/>
        </p:spPr>
        <p:txBody>
          <a:bodyPr wrap="none" rtlCol="0">
            <a:spAutoFit/>
          </a:bodyPr>
          <a:lstStyle/>
          <a:p>
            <a:r>
              <a:rPr lang="en-US" sz="1400" dirty="0">
                <a:latin typeface="+mj-lt"/>
                <a:cs typeface="Century"/>
              </a:rPr>
              <a:t>Posts to</a:t>
            </a:r>
          </a:p>
        </p:txBody>
      </p:sp>
      <p:sp>
        <p:nvSpPr>
          <p:cNvPr id="3" name="TextBox 2"/>
          <p:cNvSpPr txBox="1"/>
          <p:nvPr>
            <p:custDataLst>
              <p:tags r:id="rId17"/>
            </p:custDataLst>
          </p:nvPr>
        </p:nvSpPr>
        <p:spPr>
          <a:xfrm rot="20315277">
            <a:off x="5167398" y="3389796"/>
            <a:ext cx="1160895" cy="307777"/>
          </a:xfrm>
          <a:prstGeom prst="rect">
            <a:avLst/>
          </a:prstGeom>
          <a:noFill/>
        </p:spPr>
        <p:txBody>
          <a:bodyPr wrap="none" rtlCol="0">
            <a:spAutoFit/>
          </a:bodyPr>
          <a:lstStyle/>
          <a:p>
            <a:r>
              <a:rPr lang="en-US" sz="1400" dirty="0">
                <a:latin typeface="+mj-lt"/>
                <a:cs typeface="Century"/>
              </a:rPr>
              <a:t>Downloads</a:t>
            </a:r>
          </a:p>
        </p:txBody>
      </p:sp>
      <p:sp>
        <p:nvSpPr>
          <p:cNvPr id="6" name="Rectangle 5"/>
          <p:cNvSpPr/>
          <p:nvPr>
            <p:custDataLst>
              <p:tags r:id="rId18"/>
            </p:custDataLst>
          </p:nvPr>
        </p:nvSpPr>
        <p:spPr>
          <a:xfrm rot="19596969">
            <a:off x="5349396" y="4930052"/>
            <a:ext cx="839781" cy="307777"/>
          </a:xfrm>
          <a:prstGeom prst="rect">
            <a:avLst/>
          </a:prstGeom>
        </p:spPr>
        <p:txBody>
          <a:bodyPr wrap="none">
            <a:spAutoFit/>
          </a:bodyPr>
          <a:lstStyle/>
          <a:p>
            <a:r>
              <a:rPr lang="en-US" sz="1400" dirty="0">
                <a:latin typeface="+mj-lt"/>
                <a:cs typeface="Century"/>
              </a:rPr>
              <a:t>Posts to</a:t>
            </a:r>
          </a:p>
        </p:txBody>
      </p:sp>
      <p:sp>
        <p:nvSpPr>
          <p:cNvPr id="7" name="Rectangle 6"/>
          <p:cNvSpPr/>
          <p:nvPr>
            <p:custDataLst>
              <p:tags r:id="rId19"/>
            </p:custDataLst>
          </p:nvPr>
        </p:nvSpPr>
        <p:spPr>
          <a:xfrm rot="1247060">
            <a:off x="5514013" y="4175779"/>
            <a:ext cx="829612" cy="307777"/>
          </a:xfrm>
          <a:prstGeom prst="rect">
            <a:avLst/>
          </a:prstGeom>
        </p:spPr>
        <p:txBody>
          <a:bodyPr wrap="none">
            <a:spAutoFit/>
          </a:bodyPr>
          <a:lstStyle/>
          <a:p>
            <a:r>
              <a:rPr lang="en-US" sz="1400" dirty="0">
                <a:latin typeface="+mj-lt"/>
                <a:cs typeface="Century"/>
              </a:rPr>
              <a:t>Reports</a:t>
            </a:r>
          </a:p>
        </p:txBody>
      </p:sp>
    </p:spTree>
    <p:custDataLst>
      <p:tags r:id="rId1"/>
    </p:custDataLst>
    <p:extLst>
      <p:ext uri="{BB962C8B-B14F-4D97-AF65-F5344CB8AC3E}">
        <p14:creationId xmlns:p14="http://schemas.microsoft.com/office/powerpoint/2010/main" val="293970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Leading Threats</a:t>
            </a:r>
          </a:p>
        </p:txBody>
      </p:sp>
      <p:sp>
        <p:nvSpPr>
          <p:cNvPr id="19" name="Content Placeholder 2"/>
          <p:cNvSpPr>
            <a:spLocks noGrp="1"/>
          </p:cNvSpPr>
          <p:nvPr>
            <p:ph sz="half" idx="2"/>
            <p:custDataLst>
              <p:tags r:id="rId3"/>
            </p:custDataLst>
          </p:nvPr>
        </p:nvSpPr>
        <p:spPr>
          <a:xfrm>
            <a:off x="1066800" y="1600201"/>
            <a:ext cx="6858000" cy="3352800"/>
          </a:xfrm>
        </p:spPr>
        <p:txBody>
          <a:bodyPr/>
          <a:lstStyle/>
          <a:p>
            <a:pPr eaLnBrk="1" hangingPunct="1">
              <a:buFont typeface="Arial" panose="020B0604020202020204" pitchFamily="34" charset="0"/>
              <a:buChar char="•"/>
            </a:pPr>
            <a:r>
              <a:rPr lang="en-US" b="0" dirty="0">
                <a:cs typeface="Century"/>
              </a:rPr>
              <a:t>Viruses</a:t>
            </a:r>
          </a:p>
          <a:p>
            <a:pPr eaLnBrk="1" hangingPunct="1">
              <a:buFont typeface="Arial" panose="020B0604020202020204" pitchFamily="34" charset="0"/>
              <a:buChar char="•"/>
            </a:pPr>
            <a:r>
              <a:rPr lang="en-US" b="0" dirty="0">
                <a:cs typeface="Century"/>
              </a:rPr>
              <a:t>Worms</a:t>
            </a:r>
          </a:p>
          <a:p>
            <a:pPr eaLnBrk="1" hangingPunct="1">
              <a:buFont typeface="Arial" panose="020B0604020202020204" pitchFamily="34" charset="0"/>
              <a:buChar char="•"/>
            </a:pPr>
            <a:r>
              <a:rPr lang="en-US" b="0" dirty="0">
                <a:cs typeface="Century"/>
              </a:rPr>
              <a:t>Trojan Horses / Logic Bombs</a:t>
            </a:r>
          </a:p>
          <a:p>
            <a:pPr eaLnBrk="1" hangingPunct="1">
              <a:buFont typeface="Arial" panose="020B0604020202020204" pitchFamily="34" charset="0"/>
              <a:buChar char="•"/>
            </a:pPr>
            <a:r>
              <a:rPr lang="en-US" b="0" dirty="0">
                <a:cs typeface="Century"/>
              </a:rPr>
              <a:t>Social Engineering</a:t>
            </a:r>
          </a:p>
          <a:p>
            <a:pPr eaLnBrk="1" hangingPunct="1">
              <a:buFont typeface="Arial" panose="020B0604020202020204" pitchFamily="34" charset="0"/>
              <a:buChar char="•"/>
            </a:pPr>
            <a:r>
              <a:rPr lang="en-US" b="0" dirty="0">
                <a:cs typeface="Century"/>
              </a:rPr>
              <a:t>Rootkits</a:t>
            </a:r>
          </a:p>
          <a:p>
            <a:pPr eaLnBrk="1" hangingPunct="1">
              <a:buFont typeface="Arial" panose="020B0604020202020204" pitchFamily="34" charset="0"/>
              <a:buChar char="•"/>
            </a:pPr>
            <a:r>
              <a:rPr lang="en-US" b="0" dirty="0">
                <a:cs typeface="Century"/>
              </a:rPr>
              <a:t>Botnets / Zombies</a:t>
            </a:r>
          </a:p>
          <a:p>
            <a:pPr eaLnBrk="1" hangingPunct="1">
              <a:buFont typeface="Arial" panose="020B0604020202020204" pitchFamily="34" charset="0"/>
              <a:buChar char="•"/>
            </a:pPr>
            <a:endParaRPr lang="en-US" b="0" dirty="0"/>
          </a:p>
          <a:p>
            <a:pPr eaLnBrk="1" hangingPunct="1">
              <a:buFont typeface="Arial" panose="020B0604020202020204" pitchFamily="34" charset="0"/>
              <a:buChar char="•"/>
            </a:pPr>
            <a:endParaRPr lang="en-US" dirty="0"/>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5</a:t>
            </a:fld>
            <a:endParaRPr lang="en-US" dirty="0">
              <a:latin typeface="Calibri" pitchFamily="34" charset="0"/>
            </a:endParaRPr>
          </a:p>
        </p:txBody>
      </p:sp>
      <p:sp>
        <p:nvSpPr>
          <p:cNvPr id="18"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20" name="Picture 8" descr="Viru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5479" y="934085"/>
            <a:ext cx="2124075"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 name="Picture 10" descr="spy"/>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2299" y="4168776"/>
            <a:ext cx="1919288" cy="156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2" descr="C:\Documents and Settings\dorr0001\Local Settings\Temporary Internet Files\Content.IE5\YLQZCDAF\MC900240917[1].wmf"/>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55093" y="2778918"/>
            <a:ext cx="1811338" cy="1300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2" descr="C:\Documents and Settings\dorr0001\Local Settings\Temporary Internet Files\Content.IE5\YLQZCDAF\MC900359755[1].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686968" y="3989388"/>
            <a:ext cx="1770063" cy="1747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4" descr="C:\Documents and Settings\dorr0001\Local Settings\Temporary Internet Files\Content.IE5\YLQZCDAF\MC900362980[1].wmf"/>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66800" y="4575176"/>
            <a:ext cx="1887538" cy="1162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0055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Viruses</a:t>
            </a:r>
          </a:p>
        </p:txBody>
      </p:sp>
      <p:sp>
        <p:nvSpPr>
          <p:cNvPr id="12" name="Content Placeholder 2"/>
          <p:cNvSpPr>
            <a:spLocks noGrp="1"/>
          </p:cNvSpPr>
          <p:nvPr>
            <p:ph sz="half" idx="2"/>
            <p:custDataLst>
              <p:tags r:id="rId3"/>
            </p:custDataLst>
          </p:nvPr>
        </p:nvSpPr>
        <p:spPr>
          <a:xfrm>
            <a:off x="914400" y="1295400"/>
            <a:ext cx="5410200" cy="5334000"/>
          </a:xfrm>
        </p:spPr>
        <p:txBody>
          <a:bodyPr>
            <a:normAutofit/>
          </a:bodyPr>
          <a:lstStyle/>
          <a:p>
            <a:pPr marL="420624" indent="-384048" eaLnBrk="1" fontAlgn="auto" hangingPunct="1">
              <a:spcAft>
                <a:spcPts val="0"/>
              </a:spcAft>
              <a:buFont typeface="Wingdings 2"/>
              <a:buChar char=""/>
              <a:defRPr/>
            </a:pPr>
            <a:r>
              <a:rPr lang="en-US" b="0" dirty="0">
                <a:ea typeface="+mn-ea"/>
              </a:rPr>
              <a:t>A virus attaches itself to a program, file, or disk.</a:t>
            </a:r>
          </a:p>
          <a:p>
            <a:pPr marL="420624" indent="-384048" eaLnBrk="1" fontAlgn="auto" hangingPunct="1">
              <a:spcAft>
                <a:spcPts val="0"/>
              </a:spcAft>
              <a:buFont typeface="Wingdings 2"/>
              <a:buChar char=""/>
              <a:defRPr/>
            </a:pPr>
            <a:r>
              <a:rPr lang="en-US" b="0" dirty="0">
                <a:ea typeface="+mn-ea"/>
              </a:rPr>
              <a:t>When the program is executed, the virus activates and replicates itself.</a:t>
            </a:r>
          </a:p>
          <a:p>
            <a:pPr marL="420624" indent="-384048" eaLnBrk="1" fontAlgn="auto" hangingPunct="1">
              <a:spcAft>
                <a:spcPts val="0"/>
              </a:spcAft>
              <a:buFont typeface="Wingdings 2"/>
              <a:buChar char=""/>
              <a:defRPr/>
            </a:pPr>
            <a:r>
              <a:rPr lang="en-US" b="0" dirty="0">
                <a:ea typeface="+mn-ea"/>
              </a:rPr>
              <a:t>The virus may be benign or malignant but executes its payload at some point (often upon contact).</a:t>
            </a:r>
          </a:p>
          <a:p>
            <a:pPr marL="722376" lvl="1" indent="-274320" eaLnBrk="1" fontAlgn="auto" hangingPunct="1">
              <a:spcAft>
                <a:spcPts val="0"/>
              </a:spcAft>
              <a:buFont typeface="Wingdings 2"/>
              <a:buChar char=""/>
              <a:defRPr/>
            </a:pPr>
            <a:r>
              <a:rPr lang="en-US" b="0" dirty="0">
                <a:ea typeface="+mn-ea"/>
              </a:rPr>
              <a:t>Viruses can cause computer crashes and loss of data.</a:t>
            </a:r>
          </a:p>
          <a:p>
            <a:pPr marL="420624" indent="-384048" eaLnBrk="1" fontAlgn="auto" hangingPunct="1">
              <a:spcAft>
                <a:spcPts val="0"/>
              </a:spcAft>
              <a:buFont typeface="Wingdings 2"/>
              <a:buChar char=""/>
              <a:defRPr/>
            </a:pPr>
            <a:r>
              <a:rPr lang="en-US" b="0" dirty="0">
                <a:ea typeface="+mn-ea"/>
              </a:rPr>
              <a:t>In order to recover or prevent virus attacks:</a:t>
            </a:r>
          </a:p>
          <a:p>
            <a:pPr marL="722376" lvl="1" indent="-274320" eaLnBrk="1" fontAlgn="auto" hangingPunct="1">
              <a:spcAft>
                <a:spcPts val="0"/>
              </a:spcAft>
              <a:buFont typeface="Wingdings 2"/>
              <a:buChar char=""/>
              <a:defRPr/>
            </a:pPr>
            <a:r>
              <a:rPr lang="en-US" b="0" dirty="0">
                <a:ea typeface="+mn-ea"/>
              </a:rPr>
              <a:t>Avoid potentially unreliable websites/emails.</a:t>
            </a:r>
          </a:p>
          <a:p>
            <a:pPr marL="722376" lvl="1" indent="-274320" eaLnBrk="1" fontAlgn="auto" hangingPunct="1">
              <a:spcAft>
                <a:spcPts val="0"/>
              </a:spcAft>
              <a:buFont typeface="Wingdings 2"/>
              <a:buChar char=""/>
              <a:defRPr/>
            </a:pPr>
            <a:r>
              <a:rPr lang="en-US" b="0" dirty="0">
                <a:ea typeface="+mn-ea"/>
              </a:rPr>
              <a:t>System Restore.</a:t>
            </a:r>
          </a:p>
          <a:p>
            <a:pPr marL="722376" lvl="1" indent="-274320" eaLnBrk="1" fontAlgn="auto" hangingPunct="1">
              <a:spcAft>
                <a:spcPts val="0"/>
              </a:spcAft>
              <a:buFont typeface="Wingdings 2"/>
              <a:buChar char=""/>
              <a:defRPr/>
            </a:pPr>
            <a:r>
              <a:rPr lang="en-US" b="0" dirty="0">
                <a:ea typeface="+mn-ea"/>
              </a:rPr>
              <a:t>Re-install operating system.</a:t>
            </a:r>
          </a:p>
          <a:p>
            <a:pPr marL="722376" lvl="1" indent="-274320" eaLnBrk="1" fontAlgn="auto" hangingPunct="1">
              <a:spcAft>
                <a:spcPts val="0"/>
              </a:spcAft>
              <a:buFont typeface="Wingdings 2"/>
              <a:buChar char=""/>
              <a:defRPr/>
            </a:pPr>
            <a:r>
              <a:rPr lang="en-US" b="0" dirty="0">
                <a:ea typeface="+mn-ea"/>
              </a:rPr>
              <a:t>Use and maintain anti-virus software.</a:t>
            </a:r>
          </a:p>
          <a:p>
            <a:pPr marL="420624" indent="-384048" eaLnBrk="1" fontAlgn="auto" hangingPunct="1">
              <a:spcAft>
                <a:spcPts val="0"/>
              </a:spcAft>
              <a:buFont typeface="Wingdings 2"/>
              <a:buChar char=""/>
              <a:defRPr/>
            </a:pPr>
            <a:endParaRPr lang="en-US" b="0" dirty="0">
              <a:ea typeface="+mn-ea"/>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6</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pSp>
        <p:nvGrpSpPr>
          <p:cNvPr id="13" name="Group 9"/>
          <p:cNvGrpSpPr>
            <a:grpSpLocks/>
          </p:cNvGrpSpPr>
          <p:nvPr>
            <p:custDataLst>
              <p:tags r:id="rId6"/>
            </p:custDataLst>
          </p:nvPr>
        </p:nvGrpSpPr>
        <p:grpSpPr bwMode="auto">
          <a:xfrm>
            <a:off x="6754290" y="1595914"/>
            <a:ext cx="1551510" cy="3966686"/>
            <a:chOff x="6373290" y="1443514"/>
            <a:chExt cx="1551510" cy="3966686"/>
          </a:xfrm>
        </p:grpSpPr>
        <p:sp>
          <p:nvSpPr>
            <p:cNvPr id="14" name="Rectangle 5"/>
            <p:cNvSpPr>
              <a:spLocks noChangeArrowheads="1"/>
            </p:cNvSpPr>
            <p:nvPr>
              <p:custDataLst>
                <p:tags r:id="rId7"/>
              </p:custDataLst>
            </p:nvPr>
          </p:nvSpPr>
          <p:spPr bwMode="auto">
            <a:xfrm>
              <a:off x="6373290" y="1443514"/>
              <a:ext cx="1475310" cy="838200"/>
            </a:xfrm>
            <a:prstGeom prst="rect">
              <a:avLst/>
            </a:prstGeom>
            <a:solidFill>
              <a:srgbClr val="60597B"/>
            </a:solidFill>
            <a:ln w="9360">
              <a:solidFill>
                <a:srgbClr val="FFFFFF"/>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FFFFFF"/>
                  </a:solidFill>
                </a:rPr>
                <a:t>Program</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FFFFFF"/>
                  </a:solidFill>
                </a:rPr>
                <a:t>A</a:t>
              </a:r>
            </a:p>
          </p:txBody>
        </p:sp>
        <p:sp>
          <p:nvSpPr>
            <p:cNvPr id="15" name="Rectangle 6"/>
            <p:cNvSpPr>
              <a:spLocks noChangeArrowheads="1"/>
            </p:cNvSpPr>
            <p:nvPr>
              <p:custDataLst>
                <p:tags r:id="rId8"/>
              </p:custDataLst>
            </p:nvPr>
          </p:nvSpPr>
          <p:spPr bwMode="auto">
            <a:xfrm>
              <a:off x="6373290" y="2286000"/>
              <a:ext cx="1475310" cy="609600"/>
            </a:xfrm>
            <a:prstGeom prst="rect">
              <a:avLst/>
            </a:prstGeom>
            <a:solidFill>
              <a:srgbClr val="D40E3D"/>
            </a:solidFill>
            <a:ln w="9360">
              <a:solidFill>
                <a:srgbClr val="FFFFFF"/>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a:solidFill>
                    <a:srgbClr val="FFFFFF"/>
                  </a:solidFill>
                </a:rPr>
                <a:t>Extra Code</a:t>
              </a:r>
            </a:p>
          </p:txBody>
        </p:sp>
        <p:sp>
          <p:nvSpPr>
            <p:cNvPr id="16" name="Rectangle 7"/>
            <p:cNvSpPr>
              <a:spLocks noChangeArrowheads="1"/>
            </p:cNvSpPr>
            <p:nvPr>
              <p:custDataLst>
                <p:tags r:id="rId9"/>
              </p:custDataLst>
            </p:nvPr>
          </p:nvSpPr>
          <p:spPr bwMode="auto">
            <a:xfrm>
              <a:off x="6373290" y="4572000"/>
              <a:ext cx="1551510" cy="838200"/>
            </a:xfrm>
            <a:prstGeom prst="rect">
              <a:avLst/>
            </a:prstGeom>
            <a:solidFill>
              <a:srgbClr val="60597B"/>
            </a:solidFill>
            <a:ln w="9360">
              <a:solidFill>
                <a:srgbClr val="FFFFFF"/>
              </a:solidFill>
              <a:miter lim="800000"/>
              <a:headEnd/>
              <a:tailEnd/>
            </a:ln>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FFFFFF"/>
                  </a:solidFill>
                </a:rPr>
                <a:t>Program</a:t>
              </a: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FFFFFF"/>
                  </a:solidFill>
                </a:rPr>
                <a:t>B</a:t>
              </a:r>
            </a:p>
          </p:txBody>
        </p:sp>
        <p:sp>
          <p:nvSpPr>
            <p:cNvPr id="17" name="Line 8"/>
            <p:cNvSpPr>
              <a:spLocks noChangeShapeType="1"/>
            </p:cNvSpPr>
            <p:nvPr>
              <p:custDataLst>
                <p:tags r:id="rId10"/>
              </p:custDataLst>
            </p:nvPr>
          </p:nvSpPr>
          <p:spPr bwMode="auto">
            <a:xfrm>
              <a:off x="7086600" y="2885768"/>
              <a:ext cx="0" cy="685800"/>
            </a:xfrm>
            <a:prstGeom prst="line">
              <a:avLst/>
            </a:prstGeom>
            <a:noFill/>
            <a:ln w="9360">
              <a:solidFill>
                <a:srgbClr val="FFFFFF"/>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8" name="Text Box 9"/>
            <p:cNvSpPr txBox="1">
              <a:spLocks noChangeArrowheads="1"/>
            </p:cNvSpPr>
            <p:nvPr>
              <p:custDataLst>
                <p:tags r:id="rId11"/>
              </p:custDataLst>
            </p:nvPr>
          </p:nvSpPr>
          <p:spPr bwMode="auto">
            <a:xfrm>
              <a:off x="6664325" y="3506634"/>
              <a:ext cx="8445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charset="0"/>
                  <a:ea typeface="ＭＳ Ｐゴシック" charset="0"/>
                </a:defRPr>
              </a:lvl9pPr>
            </a:lstStyle>
            <a:p>
              <a:pPr eaLnBrk="1" hangingPunct="1"/>
              <a:r>
                <a:rPr lang="en-US" dirty="0">
                  <a:solidFill>
                    <a:srgbClr val="FFFFFF"/>
                  </a:solidFill>
                </a:rPr>
                <a:t>infects</a:t>
              </a:r>
            </a:p>
          </p:txBody>
        </p:sp>
        <p:sp>
          <p:nvSpPr>
            <p:cNvPr id="19" name="Line 8"/>
            <p:cNvSpPr>
              <a:spLocks noChangeShapeType="1"/>
            </p:cNvSpPr>
            <p:nvPr>
              <p:custDataLst>
                <p:tags r:id="rId12"/>
              </p:custDataLst>
            </p:nvPr>
          </p:nvSpPr>
          <p:spPr bwMode="auto">
            <a:xfrm>
              <a:off x="7086600" y="3874934"/>
              <a:ext cx="0" cy="685800"/>
            </a:xfrm>
            <a:prstGeom prst="line">
              <a:avLst/>
            </a:prstGeom>
            <a:noFill/>
            <a:ln w="9360">
              <a:solidFill>
                <a:srgbClr val="FFFFFF"/>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Tree>
    <p:custDataLst>
      <p:tags r:id="rId1"/>
    </p:custDataLst>
    <p:extLst>
      <p:ext uri="{BB962C8B-B14F-4D97-AF65-F5344CB8AC3E}">
        <p14:creationId xmlns:p14="http://schemas.microsoft.com/office/powerpoint/2010/main" val="1157171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Worms</a:t>
            </a:r>
          </a:p>
        </p:txBody>
      </p:sp>
      <p:sp>
        <p:nvSpPr>
          <p:cNvPr id="12" name="Content Placeholder 2"/>
          <p:cNvSpPr>
            <a:spLocks noGrp="1"/>
          </p:cNvSpPr>
          <p:nvPr>
            <p:ph sz="half" idx="2"/>
            <p:custDataLst>
              <p:tags r:id="rId3"/>
            </p:custDataLst>
          </p:nvPr>
        </p:nvSpPr>
        <p:spPr>
          <a:xfrm>
            <a:off x="685800" y="1295400"/>
            <a:ext cx="8001000" cy="990600"/>
          </a:xfrm>
        </p:spPr>
        <p:txBody>
          <a:bodyPr>
            <a:normAutofit fontScale="92500" lnSpcReduction="20000"/>
          </a:bodyPr>
          <a:lstStyle/>
          <a:p>
            <a:pPr eaLnBrk="1" hangingPunct="1">
              <a:buFont typeface="Wingdings" panose="05000000000000000000" pitchFamily="2" charset="2"/>
              <a:buChar char="Ø"/>
            </a:pPr>
            <a:r>
              <a:rPr lang="en-US" sz="2000" b="0" dirty="0">
                <a:cs typeface="Century"/>
              </a:rPr>
              <a:t>Independent program that replicates itself and sends copies from computer to computer across network connections.  </a:t>
            </a:r>
          </a:p>
          <a:p>
            <a:pPr eaLnBrk="1" hangingPunct="1">
              <a:buFont typeface="Wingdings" panose="05000000000000000000" pitchFamily="2" charset="2"/>
              <a:buChar char="Ø"/>
            </a:pPr>
            <a:r>
              <a:rPr lang="en-US" sz="2000" b="0" dirty="0">
                <a:cs typeface="Century"/>
              </a:rPr>
              <a:t>Upon arrival, the worm may be activated to replicate. </a:t>
            </a: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7</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3"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81400" y="2286000"/>
            <a:ext cx="5197751" cy="3778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grpSp>
        <p:nvGrpSpPr>
          <p:cNvPr id="14" name="Group 4"/>
          <p:cNvGrpSpPr>
            <a:grpSpLocks/>
          </p:cNvGrpSpPr>
          <p:nvPr>
            <p:custDataLst>
              <p:tags r:id="rId6"/>
            </p:custDataLst>
          </p:nvPr>
        </p:nvGrpSpPr>
        <p:grpSpPr bwMode="auto">
          <a:xfrm>
            <a:off x="914400" y="2438400"/>
            <a:ext cx="2511425" cy="3602681"/>
            <a:chOff x="4875213" y="743364"/>
            <a:chExt cx="4167854" cy="6180898"/>
          </a:xfrm>
        </p:grpSpPr>
        <p:sp>
          <p:nvSpPr>
            <p:cNvPr id="15" name="computr1"/>
            <p:cNvSpPr>
              <a:spLocks noEditPoints="1" noChangeArrowheads="1"/>
            </p:cNvSpPr>
            <p:nvPr>
              <p:custDataLst>
                <p:tags r:id="rId7"/>
              </p:custDataLst>
            </p:nvPr>
          </p:nvSpPr>
          <p:spPr bwMode="auto">
            <a:xfrm>
              <a:off x="5867400" y="2971800"/>
              <a:ext cx="1809750" cy="1809750"/>
            </a:xfrm>
            <a:custGeom>
              <a:avLst/>
              <a:gdLst>
                <a:gd name="T0" fmla="*/ 2147483647 w 21600"/>
                <a:gd name="T1" fmla="*/ 0 h 21600"/>
                <a:gd name="T2" fmla="*/ 2147483647 w 21600"/>
                <a:gd name="T3" fmla="*/ 0 h 21600"/>
                <a:gd name="T4" fmla="*/ 2147483647 w 21600"/>
                <a:gd name="T5" fmla="*/ 0 h 21600"/>
                <a:gd name="T6" fmla="*/ 0 w 21600"/>
                <a:gd name="T7" fmla="*/ 2147483647 h 21600"/>
                <a:gd name="T8" fmla="*/ 0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2147483647 w 21600"/>
                <a:gd name="T23" fmla="*/ 2147483647 h 21600"/>
                <a:gd name="T24" fmla="*/ 0 w 21600"/>
                <a:gd name="T25" fmla="*/ 2147483647 h 21600"/>
                <a:gd name="T26" fmla="*/ 2147483647 w 21600"/>
                <a:gd name="T27" fmla="*/ 2147483647 h 2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4923 w 21600"/>
                <a:gd name="T43" fmla="*/ 2541 h 21600"/>
                <a:gd name="T44" fmla="*/ 16756 w 21600"/>
                <a:gd name="T45" fmla="*/ 11153 h 216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1600" h="21600" extrusionOk="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extrusionOk="0">
                  <a:moveTo>
                    <a:pt x="4606" y="15388"/>
                  </a:moveTo>
                  <a:lnTo>
                    <a:pt x="4606" y="13553"/>
                  </a:lnTo>
                  <a:lnTo>
                    <a:pt x="16994" y="13553"/>
                  </a:lnTo>
                  <a:lnTo>
                    <a:pt x="16994" y="15388"/>
                  </a:lnTo>
                  <a:lnTo>
                    <a:pt x="4606" y="15388"/>
                  </a:lnTo>
                </a:path>
                <a:path w="21600" h="21600" extrusionOk="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9999FF"/>
            </a:solidFill>
            <a:ln w="9525">
              <a:solidFill>
                <a:srgbClr val="000000"/>
              </a:solidFill>
              <a:miter lim="800000"/>
              <a:headEnd/>
              <a:tailEnd/>
            </a:ln>
          </p:spPr>
          <p:txBody>
            <a:bodyPr/>
            <a:lstStyle/>
            <a:p>
              <a:endParaRPr lang="en-US"/>
            </a:p>
          </p:txBody>
        </p:sp>
        <p:sp>
          <p:nvSpPr>
            <p:cNvPr id="16" name="Line 5"/>
            <p:cNvSpPr>
              <a:spLocks noChangeShapeType="1"/>
            </p:cNvSpPr>
            <p:nvPr>
              <p:custDataLst>
                <p:tags r:id="rId8"/>
              </p:custDataLst>
            </p:nvPr>
          </p:nvSpPr>
          <p:spPr bwMode="auto">
            <a:xfrm>
              <a:off x="5105400" y="2133600"/>
              <a:ext cx="1295400"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7" name="Line 6"/>
            <p:cNvSpPr>
              <a:spLocks noChangeShapeType="1"/>
            </p:cNvSpPr>
            <p:nvPr>
              <p:custDataLst>
                <p:tags r:id="rId9"/>
              </p:custDataLst>
            </p:nvPr>
          </p:nvSpPr>
          <p:spPr bwMode="auto">
            <a:xfrm>
              <a:off x="6400800" y="21336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8" name="Line 7"/>
            <p:cNvSpPr>
              <a:spLocks noChangeShapeType="1"/>
            </p:cNvSpPr>
            <p:nvPr>
              <p:custDataLst>
                <p:tags r:id="rId10"/>
              </p:custDataLst>
            </p:nvPr>
          </p:nvSpPr>
          <p:spPr bwMode="auto">
            <a:xfrm flipV="1">
              <a:off x="6934200" y="2133600"/>
              <a:ext cx="0" cy="762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9" name="Line 8"/>
            <p:cNvSpPr>
              <a:spLocks noChangeShapeType="1"/>
            </p:cNvSpPr>
            <p:nvPr>
              <p:custDataLst>
                <p:tags r:id="rId11"/>
              </p:custDataLst>
            </p:nvPr>
          </p:nvSpPr>
          <p:spPr bwMode="auto">
            <a:xfrm>
              <a:off x="6934198" y="2133599"/>
              <a:ext cx="534131" cy="95662"/>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0" name="Line 9"/>
            <p:cNvSpPr>
              <a:spLocks noChangeShapeType="1"/>
            </p:cNvSpPr>
            <p:nvPr>
              <p:custDataLst>
                <p:tags r:id="rId12"/>
              </p:custDataLst>
            </p:nvPr>
          </p:nvSpPr>
          <p:spPr bwMode="auto">
            <a:xfrm>
              <a:off x="6934198" y="2438399"/>
              <a:ext cx="534132" cy="129097"/>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1" name="Line 10"/>
            <p:cNvSpPr>
              <a:spLocks noChangeShapeType="1"/>
            </p:cNvSpPr>
            <p:nvPr>
              <p:custDataLst>
                <p:tags r:id="rId13"/>
              </p:custDataLst>
            </p:nvPr>
          </p:nvSpPr>
          <p:spPr bwMode="auto">
            <a:xfrm>
              <a:off x="6934198" y="2792984"/>
              <a:ext cx="646875" cy="11274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2" name="Text Box 11"/>
            <p:cNvSpPr txBox="1">
              <a:spLocks noChangeArrowheads="1"/>
            </p:cNvSpPr>
            <p:nvPr>
              <p:custDataLst>
                <p:tags r:id="rId14"/>
              </p:custDataLst>
            </p:nvPr>
          </p:nvSpPr>
          <p:spPr bwMode="auto">
            <a:xfrm>
              <a:off x="7451726" y="1941513"/>
              <a:ext cx="1420911" cy="633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entury"/>
                  <a:cs typeface="Century"/>
                </a:rPr>
                <a:t>To Joe</a:t>
              </a:r>
            </a:p>
          </p:txBody>
        </p:sp>
        <p:sp>
          <p:nvSpPr>
            <p:cNvPr id="23" name="Text Box 12"/>
            <p:cNvSpPr txBox="1">
              <a:spLocks noChangeArrowheads="1"/>
            </p:cNvSpPr>
            <p:nvPr>
              <p:custDataLst>
                <p:tags r:id="rId15"/>
              </p:custDataLst>
            </p:nvPr>
          </p:nvSpPr>
          <p:spPr bwMode="auto">
            <a:xfrm>
              <a:off x="7449533" y="2313527"/>
              <a:ext cx="1548292" cy="633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entury"/>
                  <a:cs typeface="Century"/>
                </a:rPr>
                <a:t>To Ann</a:t>
              </a:r>
            </a:p>
          </p:txBody>
        </p:sp>
        <p:sp>
          <p:nvSpPr>
            <p:cNvPr id="24" name="Text Box 13"/>
            <p:cNvSpPr txBox="1">
              <a:spLocks noChangeArrowheads="1"/>
            </p:cNvSpPr>
            <p:nvPr>
              <p:custDataLst>
                <p:tags r:id="rId16"/>
              </p:custDataLst>
            </p:nvPr>
          </p:nvSpPr>
          <p:spPr bwMode="auto">
            <a:xfrm>
              <a:off x="7468330" y="2651761"/>
              <a:ext cx="1506018" cy="6336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entury"/>
                  <a:cs typeface="Century"/>
                </a:rPr>
                <a:t>To Bob</a:t>
              </a:r>
            </a:p>
          </p:txBody>
        </p:sp>
        <p:sp>
          <p:nvSpPr>
            <p:cNvPr id="25" name="Rectangle 14"/>
            <p:cNvSpPr>
              <a:spLocks noChangeArrowheads="1"/>
            </p:cNvSpPr>
            <p:nvPr>
              <p:custDataLst>
                <p:tags r:id="rId17"/>
              </p:custDataLst>
            </p:nvPr>
          </p:nvSpPr>
          <p:spPr bwMode="auto">
            <a:xfrm>
              <a:off x="5402733" y="5174772"/>
              <a:ext cx="2818606" cy="1749490"/>
            </a:xfrm>
            <a:prstGeom prst="rect">
              <a:avLst/>
            </a:prstGeom>
            <a:noFill/>
            <a:ln w="9525">
              <a:solidFill>
                <a:schemeClr val="tx1"/>
              </a:solidFill>
              <a:miter lim="800000"/>
              <a:headEnd/>
              <a:tailEnd/>
            </a:ln>
          </p:spPr>
          <p:txBody>
            <a:bodyPr wrap="none" anchor="ctr"/>
            <a:lstStyle/>
            <a:p>
              <a:pPr algn="ctr"/>
              <a:r>
                <a:rPr lang="en-US" sz="1400" dirty="0">
                  <a:cs typeface="Century"/>
                </a:rPr>
                <a:t>Email List:</a:t>
              </a:r>
            </a:p>
            <a:p>
              <a:pPr algn="ctr"/>
              <a:r>
                <a:rPr lang="en-US" sz="1400" dirty="0" err="1">
                  <a:cs typeface="Century"/>
                </a:rPr>
                <a:t>Joe@gmail.com</a:t>
              </a:r>
              <a:endParaRPr lang="en-US" sz="1400" dirty="0">
                <a:cs typeface="Century"/>
              </a:endParaRPr>
            </a:p>
            <a:p>
              <a:pPr algn="ctr"/>
              <a:r>
                <a:rPr lang="en-US" sz="1400" dirty="0" err="1">
                  <a:cs typeface="Century"/>
                </a:rPr>
                <a:t>Ann@yahoo.com</a:t>
              </a:r>
              <a:endParaRPr lang="en-US" sz="1400" dirty="0">
                <a:cs typeface="Century"/>
              </a:endParaRPr>
            </a:p>
            <a:p>
              <a:pPr algn="ctr"/>
              <a:r>
                <a:rPr lang="en-US" sz="1400" dirty="0" err="1">
                  <a:cs typeface="Century"/>
                </a:rPr>
                <a:t>Bob@u.edu</a:t>
              </a:r>
              <a:endParaRPr lang="en-US" sz="1400" dirty="0">
                <a:cs typeface="Century"/>
              </a:endParaRPr>
            </a:p>
          </p:txBody>
        </p:sp>
        <p:pic>
          <p:nvPicPr>
            <p:cNvPr id="26" name="Picture 16" descr="C:\Documents and Settings\lincke\Local Settings\Temporary Internet Files\Content.IE5\1V5C9IBW\MCBD07377_0000[1].wm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242842" y="743364"/>
              <a:ext cx="1800225" cy="1485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 name="Picture 16" descr="C:\Documents and Settings\lincke\Local Settings\Temporary Internet Files\Content.IE5\1V5C9IBW\MCBD07377_0000[1].wmf"/>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rot="9331151">
              <a:off x="4875213" y="763588"/>
              <a:ext cx="1800225" cy="148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325461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latin typeface="Century Gothic"/>
                <a:cs typeface="Century Gothic"/>
              </a:rPr>
              <a:t>Top worst worm and viruses in history</a:t>
            </a:r>
          </a:p>
        </p:txBody>
      </p:sp>
      <p:sp>
        <p:nvSpPr>
          <p:cNvPr id="12" name="Content Placeholder 2"/>
          <p:cNvSpPr>
            <a:spLocks noGrp="1"/>
          </p:cNvSpPr>
          <p:nvPr>
            <p:ph sz="half" idx="2"/>
            <p:custDataLst>
              <p:tags r:id="rId3"/>
            </p:custDataLst>
          </p:nvPr>
        </p:nvSpPr>
        <p:spPr>
          <a:xfrm>
            <a:off x="914400" y="1295400"/>
            <a:ext cx="5410200" cy="5334000"/>
          </a:xfrm>
        </p:spPr>
        <p:txBody>
          <a:bodyPr>
            <a:normAutofit fontScale="92500" lnSpcReduction="10000"/>
          </a:bodyPr>
          <a:lstStyle/>
          <a:p>
            <a:pPr algn="l">
              <a:buFont typeface="Wingdings" panose="05000000000000000000" pitchFamily="2" charset="2"/>
              <a:buChar char="Ø"/>
            </a:pPr>
            <a:r>
              <a:rPr lang="en-US" b="1" i="0" dirty="0" err="1">
                <a:effectLst/>
              </a:rPr>
              <a:t>Mydoom</a:t>
            </a:r>
            <a:r>
              <a:rPr lang="en-US" b="1" i="0" dirty="0">
                <a:effectLst/>
                <a:latin typeface="Montserrat" panose="00000500000000000000" pitchFamily="2" charset="0"/>
              </a:rPr>
              <a:t> (</a:t>
            </a:r>
            <a:r>
              <a:rPr lang="en-US" b="0" i="0" dirty="0" err="1">
                <a:effectLst/>
              </a:rPr>
              <a:t>Novarg</a:t>
            </a:r>
            <a:r>
              <a:rPr lang="en-US" b="1" i="0" dirty="0">
                <a:effectLst/>
                <a:latin typeface="Montserrat" panose="00000500000000000000" pitchFamily="2" charset="0"/>
              </a:rPr>
              <a:t>): </a:t>
            </a:r>
            <a:r>
              <a:rPr lang="en-US" b="1" i="0" dirty="0">
                <a:effectLst/>
              </a:rPr>
              <a:t>2004 - $38 </a:t>
            </a:r>
            <a:r>
              <a:rPr lang="en-US" b="1" i="0" dirty="0" err="1">
                <a:effectLst/>
              </a:rPr>
              <a:t>Bilion</a:t>
            </a:r>
            <a:endParaRPr lang="en-US" b="1" i="0" dirty="0">
              <a:effectLst/>
            </a:endParaRPr>
          </a:p>
          <a:p>
            <a:pPr marL="820680" lvl="1" indent="-384048">
              <a:buFont typeface="Arial" panose="020B0604020202020204" pitchFamily="34" charset="0"/>
              <a:buChar char="•"/>
              <a:defRPr/>
            </a:pPr>
            <a:r>
              <a:rPr lang="en-US" sz="1400" b="0" i="0" dirty="0">
                <a:effectLst/>
                <a:latin typeface="+mn-lt"/>
              </a:rPr>
              <a:t>technically a “worm,” spread by mass emailing.</a:t>
            </a:r>
          </a:p>
          <a:p>
            <a:pPr marL="820680" lvl="1" indent="-384048">
              <a:buFont typeface="Arial" panose="020B0604020202020204" pitchFamily="34" charset="0"/>
              <a:buChar char="•"/>
              <a:defRPr/>
            </a:pPr>
            <a:r>
              <a:rPr lang="en-US" sz="1400" b="0" i="0" dirty="0">
                <a:effectLst/>
                <a:latin typeface="+mn-lt"/>
              </a:rPr>
              <a:t> responsible for 25% of all emails sent at time.</a:t>
            </a:r>
          </a:p>
          <a:p>
            <a:pPr marL="820680" lvl="1" indent="-384048">
              <a:buFont typeface="Arial" panose="020B0604020202020204" pitchFamily="34" charset="0"/>
              <a:buChar char="•"/>
              <a:defRPr/>
            </a:pPr>
            <a:r>
              <a:rPr lang="en-US" sz="1400" b="0" i="0" dirty="0">
                <a:effectLst/>
                <a:latin typeface="HP Simplified"/>
              </a:rPr>
              <a:t>$</a:t>
            </a:r>
            <a:r>
              <a:rPr lang="en-US" sz="1400" b="0" i="0" dirty="0">
                <a:effectLst/>
              </a:rPr>
              <a:t>250,000 reward was offered the developer never caught.</a:t>
            </a:r>
          </a:p>
          <a:p>
            <a:pPr marL="322326" indent="-285750">
              <a:buFont typeface="Wingdings" panose="05000000000000000000" pitchFamily="2" charset="2"/>
              <a:buChar char="Ø"/>
              <a:defRPr/>
            </a:pPr>
            <a:r>
              <a:rPr lang="en-US" b="1" i="0" dirty="0" err="1">
                <a:effectLst/>
              </a:rPr>
              <a:t>Sobig</a:t>
            </a:r>
            <a:r>
              <a:rPr lang="en-US" b="1" dirty="0"/>
              <a:t>:</a:t>
            </a:r>
            <a:r>
              <a:rPr lang="en-US" b="1" i="0" dirty="0">
                <a:effectLst/>
              </a:rPr>
              <a:t> 2003 - $30 Billion</a:t>
            </a:r>
          </a:p>
          <a:p>
            <a:pPr marL="722382" lvl="1" indent="-285750">
              <a:buFont typeface="Arial" panose="020B0604020202020204" pitchFamily="34" charset="0"/>
              <a:buChar char="•"/>
              <a:defRPr/>
            </a:pPr>
            <a:r>
              <a:rPr lang="en-US" sz="1400" b="0" i="0" dirty="0">
                <a:effectLst/>
              </a:rPr>
              <a:t>masqueraded as legitimate computer software attached to emails</a:t>
            </a:r>
          </a:p>
          <a:p>
            <a:pPr marL="722382" lvl="1" indent="-285750">
              <a:buFont typeface="Arial" panose="020B0604020202020204" pitchFamily="34" charset="0"/>
              <a:buChar char="•"/>
              <a:defRPr/>
            </a:pPr>
            <a:r>
              <a:rPr lang="en-US" sz="1400" i="0" dirty="0">
                <a:effectLst/>
                <a:latin typeface="+mn-lt"/>
              </a:rPr>
              <a:t>disrupted ticketing at </a:t>
            </a:r>
            <a:r>
              <a:rPr lang="en-US" sz="1400" i="0" strike="noStrike" dirty="0">
                <a:effectLst/>
                <a:latin typeface="+mn-lt"/>
              </a:rPr>
              <a:t>Air Canada</a:t>
            </a:r>
            <a:r>
              <a:rPr lang="en-US" sz="1400" i="0" dirty="0">
                <a:effectLst/>
                <a:latin typeface="+mn-lt"/>
              </a:rPr>
              <a:t> </a:t>
            </a:r>
          </a:p>
          <a:p>
            <a:pPr marL="322326" indent="-285750">
              <a:defRPr/>
            </a:pPr>
            <a:endParaRPr lang="en-US" sz="1600" b="1" i="0" dirty="0">
              <a:solidFill>
                <a:srgbClr val="2C3038"/>
              </a:solidFill>
              <a:effectLst/>
              <a:latin typeface="Montserrat" panose="00000500000000000000" pitchFamily="2" charset="0"/>
            </a:endParaRPr>
          </a:p>
          <a:p>
            <a:pPr marL="322326" indent="-285750">
              <a:buFont typeface="Wingdings" panose="05000000000000000000" pitchFamily="2" charset="2"/>
              <a:buChar char="Ø"/>
              <a:defRPr/>
            </a:pPr>
            <a:r>
              <a:rPr lang="en-US" sz="1600" b="1" i="0" dirty="0">
                <a:effectLst/>
                <a:latin typeface="+mn-lt"/>
              </a:rPr>
              <a:t>WannaCry: 2017</a:t>
            </a:r>
            <a:r>
              <a:rPr lang="en-US" sz="1600" b="0" i="0" dirty="0">
                <a:effectLst/>
                <a:latin typeface="+mn-lt"/>
              </a:rPr>
              <a:t> </a:t>
            </a:r>
            <a:r>
              <a:rPr lang="en-US" sz="1600" b="1" i="0" dirty="0">
                <a:effectLst/>
                <a:latin typeface="+mn-lt"/>
              </a:rPr>
              <a:t>- $4 Billion</a:t>
            </a:r>
          </a:p>
          <a:p>
            <a:pPr marL="722382" lvl="1" indent="-285750">
              <a:buFont typeface="Arial" panose="020B0604020202020204" pitchFamily="34" charset="0"/>
              <a:buChar char="•"/>
              <a:defRPr/>
            </a:pPr>
            <a:r>
              <a:rPr lang="en-US" sz="1400" b="0" i="0" u="none" strike="noStrike" dirty="0">
                <a:effectLst/>
                <a:latin typeface="+mn-lt"/>
                <a:hlinkClick r:id="rId8">
                  <a:extLst>
                    <a:ext uri="{A12FA001-AC4F-418D-AE19-62706E023703}">
                      <ahyp:hlinkClr xmlns:ahyp="http://schemas.microsoft.com/office/drawing/2018/hyperlinkcolor" val="tx"/>
                    </a:ext>
                  </a:extLst>
                </a:hlinkClick>
              </a:rPr>
              <a:t>WannaCry computer virus</a:t>
            </a:r>
            <a:r>
              <a:rPr lang="en-US" sz="1400" b="0" i="0" dirty="0">
                <a:effectLst/>
                <a:latin typeface="+mn-lt"/>
              </a:rPr>
              <a:t> is ransomware</a:t>
            </a:r>
            <a:endParaRPr lang="en-US" sz="1400" b="1" dirty="0">
              <a:latin typeface="+mn-lt"/>
            </a:endParaRPr>
          </a:p>
          <a:p>
            <a:pPr marL="722382" lvl="1" indent="-285750">
              <a:buFont typeface="Arial" panose="020B0604020202020204" pitchFamily="34" charset="0"/>
              <a:buChar char="•"/>
              <a:defRPr/>
            </a:pPr>
            <a:r>
              <a:rPr lang="en-US" sz="1400" b="0" i="0" dirty="0">
                <a:effectLst/>
                <a:latin typeface="+mn-lt"/>
              </a:rPr>
              <a:t>virus that takes over your computer (or cloud files) and holds them hostage</a:t>
            </a:r>
            <a:endParaRPr lang="en-US" sz="1400" b="1" i="0" dirty="0">
              <a:effectLst/>
              <a:latin typeface="+mn-lt"/>
            </a:endParaRPr>
          </a:p>
          <a:p>
            <a:pPr marL="722382" lvl="1" indent="-285750">
              <a:buFont typeface="Arial" panose="020B0604020202020204" pitchFamily="34" charset="0"/>
              <a:buChar char="•"/>
              <a:defRPr/>
            </a:pPr>
            <a:r>
              <a:rPr lang="en-US" sz="1400" b="0" i="0" dirty="0">
                <a:effectLst/>
                <a:latin typeface="+mn-lt"/>
              </a:rPr>
              <a:t>It stopped when a 22-year-old security researcher in the U.K. found a way to turn it off</a:t>
            </a:r>
          </a:p>
          <a:p>
            <a:pPr marL="722382" lvl="1" indent="-285750">
              <a:buFont typeface="Arial" panose="020B0604020202020204" pitchFamily="34" charset="0"/>
              <a:buChar char="•"/>
              <a:defRPr/>
            </a:pPr>
            <a:r>
              <a:rPr lang="en-US" sz="1400" b="0" i="0" dirty="0">
                <a:effectLst/>
                <a:latin typeface="+mn-lt"/>
              </a:rPr>
              <a:t>Computers with out-of-date operating systems were hit especially hard</a:t>
            </a:r>
            <a:endParaRPr lang="en-US" sz="1400" b="1" i="0" dirty="0">
              <a:effectLst/>
              <a:latin typeface="+mn-lt"/>
            </a:endParaRPr>
          </a:p>
          <a:p>
            <a:pPr marL="322326" indent="-285750">
              <a:buFont typeface="Wingdings" panose="05000000000000000000" pitchFamily="2" charset="2"/>
              <a:buChar char="Ø"/>
              <a:defRPr/>
            </a:pPr>
            <a:endParaRPr lang="en-US" sz="1600" b="1" i="0" dirty="0">
              <a:solidFill>
                <a:srgbClr val="2C3038"/>
              </a:solidFill>
              <a:effectLst/>
              <a:latin typeface="Montserrat" panose="00000500000000000000" pitchFamily="2" charset="0"/>
            </a:endParaRPr>
          </a:p>
          <a:p>
            <a:pPr marL="322326" indent="-285750">
              <a:buFont typeface="Wingdings" panose="05000000000000000000" pitchFamily="2" charset="2"/>
              <a:buChar char="Ø"/>
              <a:defRPr/>
            </a:pPr>
            <a:endParaRPr lang="en-US" sz="1600" b="0" i="0" dirty="0">
              <a:effectLst/>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8</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 name="TextBox 1">
            <a:extLst>
              <a:ext uri="{FF2B5EF4-FFF2-40B4-BE49-F238E27FC236}">
                <a16:creationId xmlns:a16="http://schemas.microsoft.com/office/drawing/2014/main" id="{E0887779-C278-8386-218B-7C9740807C3A}"/>
              </a:ext>
            </a:extLst>
          </p:cNvPr>
          <p:cNvSpPr txBox="1"/>
          <p:nvPr/>
        </p:nvSpPr>
        <p:spPr>
          <a:xfrm rot="5400000">
            <a:off x="6522089" y="3729832"/>
            <a:ext cx="2057400" cy="492443"/>
          </a:xfrm>
          <a:prstGeom prst="rect">
            <a:avLst/>
          </a:prstGeom>
          <a:noFill/>
        </p:spPr>
        <p:txBody>
          <a:bodyPr wrap="square" rtlCol="0">
            <a:spAutoFit/>
          </a:bodyPr>
          <a:lstStyle/>
          <a:p>
            <a:pPr algn="l"/>
            <a:r>
              <a:rPr lang="en-US" sz="2600" b="1" i="0" dirty="0">
                <a:solidFill>
                  <a:srgbClr val="DDDDDD"/>
                </a:solidFill>
                <a:effectLst/>
                <a:latin typeface="Ravie" panose="04040805050809020602" pitchFamily="82" charset="0"/>
              </a:rPr>
              <a:t>Stuxnet</a:t>
            </a:r>
          </a:p>
        </p:txBody>
      </p:sp>
    </p:spTree>
    <p:custDataLst>
      <p:tags r:id="rId1"/>
    </p:custDataLst>
    <p:extLst>
      <p:ext uri="{BB962C8B-B14F-4D97-AF65-F5344CB8AC3E}">
        <p14:creationId xmlns:p14="http://schemas.microsoft.com/office/powerpoint/2010/main" val="2161436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normAutofit/>
          </a:bodyPr>
          <a:lstStyle/>
          <a:p>
            <a:r>
              <a:rPr lang="en-US" sz="2800" dirty="0">
                <a:cs typeface="Century Gothic"/>
              </a:rPr>
              <a:t>Logic Bombs and Trojan Horses</a:t>
            </a:r>
            <a:endParaRPr lang="en-US" sz="2800" dirty="0">
              <a:latin typeface="Century Gothic"/>
              <a:cs typeface="Century Gothic"/>
            </a:endParaRPr>
          </a:p>
        </p:txBody>
      </p:sp>
      <p:sp>
        <p:nvSpPr>
          <p:cNvPr id="12" name="Content Placeholder 2"/>
          <p:cNvSpPr>
            <a:spLocks noGrp="1"/>
          </p:cNvSpPr>
          <p:nvPr>
            <p:ph sz="half" idx="2"/>
            <p:custDataLst>
              <p:tags r:id="rId3"/>
            </p:custDataLst>
          </p:nvPr>
        </p:nvSpPr>
        <p:spPr>
          <a:xfrm>
            <a:off x="609600" y="1219200"/>
            <a:ext cx="8305800" cy="5105400"/>
          </a:xfrm>
        </p:spPr>
        <p:txBody>
          <a:bodyPr>
            <a:normAutofit fontScale="85000" lnSpcReduction="20000"/>
          </a:bodyPr>
          <a:lstStyle/>
          <a:p>
            <a:pPr eaLnBrk="1" hangingPunct="1">
              <a:buFont typeface="Wingdings" panose="05000000000000000000" pitchFamily="2" charset="2"/>
              <a:buChar char="Ø"/>
            </a:pPr>
            <a:r>
              <a:rPr lang="en-US" sz="2400" b="0" dirty="0">
                <a:cs typeface="Century"/>
              </a:rPr>
              <a:t>Logic Bomb: </a:t>
            </a:r>
          </a:p>
          <a:p>
            <a:pPr lvl="1">
              <a:buFont typeface="Arial" panose="020B0604020202020204" pitchFamily="34" charset="0"/>
              <a:buChar char="•"/>
            </a:pPr>
            <a:r>
              <a:rPr lang="en-US" sz="1700" b="0" dirty="0">
                <a:cs typeface="Century"/>
              </a:rPr>
              <a:t>Malware logic executes upon certain conditions. The program is often used for otherwise legitimate reasons.</a:t>
            </a:r>
          </a:p>
          <a:p>
            <a:pPr lvl="1" eaLnBrk="1" hangingPunct="1">
              <a:buFont typeface="Arial" panose="020B0604020202020204" pitchFamily="34" charset="0"/>
              <a:buChar char="•"/>
            </a:pPr>
            <a:r>
              <a:rPr lang="en-US" sz="1600" b="1" dirty="0">
                <a:cs typeface="Century"/>
              </a:rPr>
              <a:t>Examples:</a:t>
            </a:r>
          </a:p>
          <a:p>
            <a:pPr lvl="1" eaLnBrk="1" hangingPunct="1">
              <a:buFont typeface="Arial" panose="020B0604020202020204" pitchFamily="34" charset="0"/>
              <a:buChar char="•"/>
            </a:pPr>
            <a:r>
              <a:rPr lang="en-US" sz="1700" b="0" dirty="0">
                <a:cs typeface="Century"/>
              </a:rPr>
              <a:t>Software which malfunctions if maintenance fee is not paid.</a:t>
            </a:r>
          </a:p>
          <a:p>
            <a:pPr lvl="1" eaLnBrk="1" hangingPunct="1">
              <a:buFont typeface="Arial" panose="020B0604020202020204" pitchFamily="34" charset="0"/>
              <a:buChar char="•"/>
            </a:pPr>
            <a:r>
              <a:rPr lang="en-US" sz="1700" b="0" dirty="0">
                <a:cs typeface="Century"/>
              </a:rPr>
              <a:t>Employee triggers a database erase when he is fired.</a:t>
            </a:r>
          </a:p>
          <a:p>
            <a:pPr lvl="1" eaLnBrk="1" hangingPunct="1">
              <a:buFont typeface="Wingdings" panose="05000000000000000000" pitchFamily="2" charset="2"/>
              <a:buChar char="Ø"/>
            </a:pPr>
            <a:endParaRPr lang="en-US" sz="1600" b="0" dirty="0">
              <a:cs typeface="Century"/>
            </a:endParaRPr>
          </a:p>
          <a:p>
            <a:pPr lvl="1" eaLnBrk="1" hangingPunct="1">
              <a:buFont typeface="Wingdings" panose="05000000000000000000" pitchFamily="2" charset="2"/>
              <a:buChar char="Ø"/>
            </a:pPr>
            <a:endParaRPr lang="en-US" sz="1600" b="0" dirty="0">
              <a:cs typeface="Century"/>
            </a:endParaRPr>
          </a:p>
          <a:p>
            <a:pPr eaLnBrk="1" hangingPunct="1">
              <a:buFont typeface="Wingdings" panose="05000000000000000000" pitchFamily="2" charset="2"/>
              <a:buChar char="Ø"/>
            </a:pPr>
            <a:r>
              <a:rPr lang="en-US" sz="2400" b="0" dirty="0">
                <a:cs typeface="Century"/>
              </a:rPr>
              <a:t>Trojan Horse:</a:t>
            </a:r>
          </a:p>
          <a:p>
            <a:pPr lvl="1">
              <a:buFont typeface="Arial" panose="020B0604020202020204" pitchFamily="34" charset="0"/>
              <a:buChar char="•"/>
            </a:pPr>
            <a:r>
              <a:rPr lang="en-US" sz="1700" b="0" dirty="0">
                <a:cs typeface="Century"/>
              </a:rPr>
              <a:t>Masquerades as a benign program while quietly destroying data or damaging your system.</a:t>
            </a:r>
          </a:p>
          <a:p>
            <a:pPr lvl="1" eaLnBrk="1" hangingPunct="1">
              <a:buFont typeface="Arial" panose="020B0604020202020204" pitchFamily="34" charset="0"/>
              <a:buChar char="•"/>
            </a:pPr>
            <a:r>
              <a:rPr lang="en-US" sz="1700" b="0" dirty="0">
                <a:cs typeface="Century"/>
              </a:rPr>
              <a:t>Download a game: It may be fun but contains hidden code that gathers personal information without your knowledge.</a:t>
            </a:r>
          </a:p>
          <a:p>
            <a:pPr lvl="1" eaLnBrk="1" hangingPunct="1">
              <a:buFont typeface="Arial" panose="020B0604020202020204" pitchFamily="34" charset="0"/>
              <a:buChar char="•"/>
            </a:pPr>
            <a:r>
              <a:rPr lang="en-US" sz="1900" dirty="0">
                <a:cs typeface="Century"/>
              </a:rPr>
              <a:t>Why trojan horse?</a:t>
            </a:r>
          </a:p>
          <a:p>
            <a:pPr marL="457207" lvl="1" indent="0" eaLnBrk="1" hangingPunct="1">
              <a:lnSpc>
                <a:spcPct val="120000"/>
              </a:lnSpc>
              <a:buNone/>
            </a:pPr>
            <a:r>
              <a:rPr lang="en-US" sz="1900" i="0" dirty="0">
                <a:effectLst/>
              </a:rPr>
              <a:t>	The story of the Trojan Horse is well-known. First mentioned in the Odyssey, 	it describes how Greek soldiers were able to take the city of Troy after a 	fruitless ten-year siege by hiding in a giant horse supposedly left as an 	offering to the goddess Athena.</a:t>
            </a:r>
            <a:endParaRPr lang="en-US" sz="1900" dirty="0">
              <a:cs typeface="Century"/>
            </a:endParaRPr>
          </a:p>
        </p:txBody>
      </p:sp>
      <p:sp>
        <p:nvSpPr>
          <p:cNvPr id="4" name="Slide Number Placeholder 3"/>
          <p:cNvSpPr>
            <a:spLocks noGrp="1"/>
          </p:cNvSpPr>
          <p:nvPr>
            <p:ph type="sldNum" sz="quarter" idx="12"/>
            <p:custDataLst>
              <p:tags r:id="rId4"/>
            </p:custDataLst>
          </p:nvPr>
        </p:nvSpPr>
        <p:spPr/>
        <p:txBody>
          <a:bodyPr/>
          <a:lstStyle/>
          <a:p>
            <a:fld id="{CA648927-2277-486D-ABD8-0E6B2E3290A6}" type="slidenum">
              <a:rPr lang="en-US" smtClean="0">
                <a:latin typeface="Calibri" pitchFamily="34" charset="0"/>
              </a:rPr>
              <a:pPr/>
              <a:t>9</a:t>
            </a:fld>
            <a:endParaRPr lang="en-US" dirty="0">
              <a:latin typeface="Calibri" pitchFamily="34" charset="0"/>
            </a:endParaRPr>
          </a:p>
        </p:txBody>
      </p:sp>
      <p:sp>
        <p:nvSpPr>
          <p:cNvPr id="11" name="Title 1"/>
          <p:cNvSpPr txBox="1">
            <a:spLocks/>
          </p:cNvSpPr>
          <p:nvPr>
            <p:custDataLst>
              <p:tags r:id="rId5"/>
            </p:custDataLst>
          </p:nvPr>
        </p:nvSpPr>
        <p:spPr>
          <a:xfrm>
            <a:off x="457200" y="274638"/>
            <a:ext cx="7467600" cy="1143000"/>
          </a:xfrm>
          <a:prstGeom prst="rect">
            <a:avLst/>
          </a:prstGeom>
          <a:ln>
            <a:miter lim="800000"/>
            <a:headEnd/>
            <a:tailEnd/>
          </a:ln>
        </p:spPr>
        <p:txBody>
          <a:bodyPr vert="horz" lIns="91440" tIns="45720" rIns="91440" bIns="45720" rtlCol="0" anchor="ctr">
            <a:normAutofit fontScale="975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lvl1pPr algn="ctr" defTabSz="914400" rtl="0" eaLnBrk="1" latinLnBrk="0" hangingPunct="1">
              <a:spcBef>
                <a:spcPct val="0"/>
              </a:spcBef>
              <a:buNone/>
              <a:defRPr sz="3600" kern="1200">
                <a:solidFill>
                  <a:schemeClr val="tx1"/>
                </a:solidFill>
                <a:latin typeface="Century Gothic"/>
                <a:ea typeface="+mj-ea"/>
                <a:cs typeface="+mj-cs"/>
              </a:defRPr>
            </a:lvl1pPr>
          </a:lstStyle>
          <a:p>
            <a:pPr>
              <a:defRPr/>
            </a:pPr>
            <a:endParaRPr 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3" name="Picture 23" descr="bd04940_[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66331" y="2374635"/>
            <a:ext cx="1600200" cy="14964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55027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UIPERSISTENCEDATA" val="MMPROD_UIPERSISTENCEDATA"/>
  <p:tag name="MMPROD_NEXTUNIQUEID" val="10009"/>
  <p:tag name="MMPROD_THEME_BG_IMAGE" val=""/>
  <p:tag name="MMPROD_TAG_VCONFIG" val="PD94bWwgdmVyc2lvbj0iMS4wIj8+DQo8Y29uZmlndXJhdGlvbj4NCgk8YnJhbmRpbmc+DQoJCTx1aWZvbnQgbmFtZT0iRk9OVF9OT1RFU19URVhUIiB2YWx1ZT0iVmVyZGFuYSw5LGZhbHNlLGZhbHNlLGZhbHNlIi8+DQoJPC9icmFuZGluZz4NCgk8Y29sb3JzPg0KCQk8dWljb2xvciBuYW1lPSJwcmltYXJ5IiB2YWx1ZT0iMHg2Rjg0ODgiLz4NCgkJPHVpY29sb3IgbmFtZT0iZ2xvdyIgdmFsdWU9IjB4NjA5NzczIi8+DQoJCTx1aWNvbG9yIG5hbWU9InRleHQiIHZhbHVlPSIweEZGRkZGRiIvPg0KCQk8dWljb2xvciBuYW1lPSJsaWdodCIgdmFsdWU9IjB4NEU1RDYwIi8+DQoJCTx1aWNvbG9yIG5hbWU9InNoYWRvdyIgdmFsdWU9IjB4MDAwMDAwIi8+DQoJCTx1aWNvbG9yIG5hbWU9ImJhY2tncm91bmQiIHZhbHVlPSIweDcyNzk3MSIvPg0KCTwvY29sb3JzPg0KCTxsYXlvdXQ+DQoJCTx1aXNob3cgbmFtZT0icHJlc2VudGF0aW9udGl0bGUiIHZhbHVlPSJ0cnVlIi8+PHVpc2hvdyBuYW1lPSJwcmVzZW50ZXJwaG90byIgdmFsdWU9InRydWUiLz48dWlzaG93IG5hbWU9InByZXNlbnRlcm5hbWUiIHZhbHVlPSJ0cnVlIi8+PHVpc2hvdyBuYW1lPSJwcmVzZW50ZXJ0aXRsZSIgdmFsdWU9InRydWUiLz48dWlzaG93IG5hbWU9InByZXNlbnRlcmVtYWlsIiB2YWx1ZT0idHJ1ZSIvPjx1aXNob3cgbmFtZT0icHJlc2VudGVyYmlvIiB2YWx1ZT0idHJ1ZSIvPjx1aXNob3cgbmFtZT0iY29tcGFueWxvZ28iIHZhbHVlPSJ0cnVlIi8+PHVpc2hvdyBuYW1lPSJzaWRlYmFyIiB2YWx1ZT0iZmFsc2UiLz48dWlzaG93IG5hbWU9Im91dGxpbmUiIHZhbHVlPSJ0cnVlIi8+PHVpc2hvdyBuYW1lPSJ0aHVtYm5haWwiIHZhbHVlPSJ0cnVlIi8+DQoJCTx1aXNob3cgbmFtZT0ibm90ZXMiIHZhbHVlPSJ0cnVlIi8+PHVpc2hvdyBuYW1lPSJzZWFyY2giIHZhbHVlPSJ0cnVlIi8+PHVpc2hvdyBuYW1lPSJxdWl6IiB2YWx1ZT0idHJ1ZSIvPjx1aXNob3cgbmFtZT0iYXR0YWNobWVudHMiIHZhbHVlPSJ0cnVlIi8+PHVpc2hvdyBuYW1lPSJ1dGlscyIgdmFsdWU9InRydWUiLz48dWlzaG93IG5hbWU9InZvbHVtZSIgdmFsdWU9InRydWUiLz48dWlzaG93IG5hbWU9InBsYXliYXIiIHZhbHVlPSJ0cnVlIi8+PHVpc2hvdyBuYW1lPSJ0YWxraW5naGVhZCIgdmFsdWU9InRydWUiLz48dWlzaG93IG5hbWU9InNpZGViYXJvbnJpZ2h0IiB2YWx1ZT0idHJ1ZSIvPjx1aXNob3cgbmFtZT0idmlld2NoYW5nZSIgdmFsdWU9InRydWUiLz48dWlzaG93IG5hbWU9ImFsd2F5c1NjcnVuY2giIHZhbHVlPSJmYWxzZSIvPjx1aXNob3cgbmFtZT0iaW5pdGlhbGRpc3BsYXltb2RlaXNub3JtYWwiIHZhbHVlPSJmYWxzZSIvPjx1aXJlcGxhY2UgbmFtZT0ibG9nbyIgdmFsdWU9IiIvPjx1aXJlcGxhY2UgbmFtZT0iYmdpbWFnZSIgdmFsdWU9IiIvPjx1aXJlcGxhY2UgbmFtZT0iaW5pdGlhbHRhYiIgdmFsdWU9Im91dGxpbmUiLz48dWlzaG93IG5hbWU9ImNjdGV4dGhpZ2hsaWdodGluZyIgdmFsdWU9InRydWUiLz4NCgk8L2xheW91dD4NCgk8cHJlbG9hZGVyPjxzZXRCb29sIG5hbWU9ImRpc2FibGVBc3NldFByZWxvYWRlciIgdmFsdWU9InRydWUiLz48L3ByZWxvYWRlcj4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iBDb2xsYWJvcmF0aW9uIGRvZXMgbm90IHdvcmsgaW4gdGhpcyBtb2RlIi8+DQoJCTx1aXRleHQgbmFtZT0iQ09MTEFCX0xPQ0FMX1BMQVlCQUNLX1RJVExFIiB2YWx1ZT0iTG9jYWwgUGxheWJhY2siLz4NCgkJPHVpdGV4dCBuYW1lPSJDT0xMQUJfTE9DQUxfUExBWUJBQ0tCVE4iIHZhbHVlPSJPay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TdG9wcGVkIi8+DQoJCTx1aXRleHQgbmFtZT0iU0NSVUJCQVJTVEFUVVNfUExBWUlORyIgdmFsdWU9IlBsYXlpbmciLz4NCgkJPHVpdGV4dCBuYW1lPSJTQ1JVQkJBUlNUQVRVU19OT0FVRElPIiB2YWx1ZT0iTm8gQXVkaW8iLz4NCgkJPHVpdGV4dCBuYW1lPSJTQ1JVQkJBUlNUQVRVU19WSURQTEFZSU5HIiB2YWx1ZT0iVmlkZW8gUGxheWluZyIvPg0KCQk8dWl0ZXh0IG5hbWU9IlNDUlVCQkFSU1RBVFVTX0xPQURJTkciIHZhbHVlPSJMb2FkaW5nIi8+DQoJCTx1aXRleHQgbmFtZT0iU0NSVUJCQVJTVEFUVVNfQlVGRkVSSU5HIiB2YWx1ZT0iQnVmZmVyaW5nIi8+DQoJCTx1aXRleHQgbmFtZT0iU0NSVUJCQVJTVEFUVVNfUVVFU1RJT04iIHZhbHVlPSJBbnN3ZXIgUXVlc3Rpb24iLz4NCgkJPHVpdGV4dCBuYW1lPSJTQ1JVQkJBUlNUQVRVU19SRVZJRVdRVUlaIiB2YWx1ZT0iUmV2aWV3aW5nIFF1aXoiLz4NCgkJPCEtLSBzdWJzdGl0dXRpb246ICVtID09IG1pbnV0ZXMgcmVtYWluaW5nIC0tPg0KCQk8IS0tIHN1YnN0aXR1dGlvbjogJXMgPT0gc2Vjb25kcyByZW1haW5pbmcgLS0+DQoJCTx1aXRleHQgbmFtZT0iRUxBUFNFRCIgdmFsdWU9IiVtIE1pbnV0ZXMgJXMgU2Vjb25kcyBSZW1haW5pbmciLz4NCgkJPHVpdGV4dCBuYW1lPSJOT1RGT1VORCIgdmFsdWU9Ik5vdGhpbmcgRm91bmQiLz4NCgkJPHVpdGV4dCBuYW1lPSJBVFRBQ0hNRU5UUyIgdmFsdWU9IkF0dGFjaG1lbnRz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Q29udGFjdCIvPg0KCQk8dWl0ZXh0IG5hbWU9IlRBQl9RVUlaIiB2YWx1ZT0iUXVpeiIvPg0KCQk8dWl0ZXh0IG5hbWU9IlRBQl9PVVRMSU5FIiB2YWx1ZT0iT3V0bGluZSIvPg0KCQk8dWl0ZXh0IG5hbWU9IlRBQl9USFVNQiIgdmFsdWU9IlRodW1iIi8+DQoJCTx1aXRleHQgbmFtZT0iVEFCX05PVEVTIiB2YWx1ZT0iTm90ZXMiLz4NCgkJPHVpdGV4dCBuYW1lPSJUQUJfU0VBUkNIIiB2YWx1ZT0iU2VhcmNoIi8+DQoJCTx1aXRleHQgbmFtZT0iU0xJREVfSEVBRElORyIgdmFsdWU9IlNsaWRlIFRpdGxlIi8+DQoJCTx1aXRleHQgbmFtZT0iRFVSQVRJT05fSEVBRElORyIgdmFsdWU9IkR1cmF0aW9uIi8+DQoJCTx1aXRleHQgbmFtZT0iU0VBUkNIX0hFQURJTkciIHZhbHVlPSJTZWFyY2ggZm9yIHRleHQ6Ii8+DQoJCTx1aXRleHQgbmFtZT0iVEhVTUJfSEVBRElORyIgdmFsdWU9IlNsaWRlIi8+DQoJCTx1aXRleHQgbmFtZT0iVEhVTUJfSU5GTyIgdmFsdWU9IlNsaWRlIFRpdGxlL0R1cmF0aW9uIi8+DQoJCTx1aXRleHQgbmFtZT0iQVRUQUNITkFNRV9IRUFESU5HIiB2YWx1ZT0iRmlsZSBOYW1lIi8+DQoJCTx1aXRleHQgbmFtZT0iQVRUQUNIU0laRV9IRUFESU5HIiB2YWx1ZT0iU2l6ZSIvPg0KCQk8dWl0ZXh0IG5hbWU9IlNMSURFX05PVEVTIiB2YWx1ZT0iU2xpZGUgTm90ZXMiLz4NCgkJPHVpdGV4dCBuYW1lPSJDT1VSU0VfU1RBVFVTIiB2YWx1ZT0iTW9kdWxlIFN0YXR1cyIvPg0KCQk8dWl0ZXh0IG5hbWU9IlBBU1NFRF9TVFJJTkciIHZhbHVlPSJQYXNzZWQiLz4NCgkJPHVpdGV4dCBuYW1lPSJGQUlMRURfU1RSSU5HIiB2YWx1ZT0iRmFpbGVkIi8+DQoJCTwhLS1xdWl6IHBvZCBhbmQgbWVzc2FnZSBib3ggdGV4dHM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hci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LYqtit2LDZitixINi52YYg2KfZhNmF2LHZgdmC2KfYqiIvPg0KCQk8dWl0ZXh0IG5hbWU9IkFUVEFDSE1FTlRfUFJFVklFV19XQVJOSU5HTVNHIiB2YWx1ZT0i2YTYpyDZitmF2YPZhiDZgdiq2K0g2KfZhNmF2LHZgdmC2KfYqiDZgdmKINmG2YXYtyDYp9mE2YXYudin2YrZhtipLiDYp9mE2LHYrNin2KEg2KfYs9iq2K7Yr9in2YUg2YbYtNixINmE2LHYpNmK2Kkg2KfZhNmG2KrYp9im2KwuIi8+DQoJCTx1aXRleHQgbmFtZT0iVU5OQU1FRFNMSURFVElUTEUiIHZhbHVlPSLYtNix2YrYrdipICVuIi8+DQoJCTx1aXRleHQgbmFtZT0iQ09MTEFCX0xPQ0FMX1BMQVlCQUNLX01TRyIgdmFsdWU9ItmK2KzYsdmKINit2KfZhNmK2KfZiyDYqti02LrZitmEINin2YTZhdit2KrZiNmJINmF2K3ZhNmK2KfZiy4g2KfZhNiq2LnYp9mI2YYg2YTYpyDZiti52YXZhCDZgdmKINmH2LDYpyDYp9mE2YjYtti5LiIvPg0KCQk8dWl0ZXh0IG5hbWU9IkNPTExBQl9MT0NBTF9QTEFZQkFDS19USVRMRSIgdmFsdWU9Itiq2LTYutmK2YQg2YXYrdmE2YoiLz4NCgkJPHVpdGV4dCBuYW1lPSJDT0xMQUJfTE9DQUxfUExBWUJBQ0tCVE4iIHZhbHVlPSLZhdmI2KfZgdmCIi8+DQoJCTwhLS0gc3Vic3RpdHV0aW9uOiAlbiA9PSBzbGlkZSBudW1iZXIgLS0+DQoJCTwhLS0gc3Vic3RpdHV0aW9uOiAldCA9PSB0b3RhbCBzbGlkZSBjb3VudCAtLT4NCgkJPHVpdGV4dCBuYW1lPSJTQ1JVQkJBUlNUQVRVU19TTElERUlORk8iIHZhbHVlPSLYtNix2YrYrdipICVuIC8gJXQgfCAiLz4NCgkJPHVpdGV4dCBuYW1lPSJTQ1JVQkJBUlNUQVRVU19TVE9QUEVEIiB2YWx1ZT0i2YXYqtmI2YLZgSIvPg0KCQk8dWl0ZXh0IG5hbWU9IlNDUlVCQkFSU1RBVFVTX1BMQVlJTkciIHZhbHVlPSLZgtmK2K8g2KfZhNiq2LTYutmK2YQiLz4NCgkJPHVpdGV4dCBuYW1lPSJTQ1JVQkJBUlNUQVRVU19OT0FVRElPIiB2YWx1ZT0i2YTYpyDZitmI2KzYryDYtdmI2KoiLz4NCgkJPHVpdGV4dCBuYW1lPSJTQ1JVQkJBUlNUQVRVU19WSURQTEFZSU5HIiB2YWx1ZT0i2KfZhNmB2YrYr9mK2Ygg2YLZitivINin2YTYqti02LrZitmEIi8+DQoJCTx1aXRleHQgbmFtZT0iU0NSVUJCQVJTVEFUVVNfTE9BRElORyIgdmFsdWU9ItmK2KzYsdmKINin2YTYotmGINin2YTYqtit2YXZitmELi4uIi8+DQoJCTx1aXRleHQgbmFtZT0iU0NSVUJCQVJTVEFUVVNfQlVGRkVSSU5HIiB2YWx1ZT0i2YrYrNix2Yog2KfZhNii2YYg2KfZhNiq2K7YstmK2YYg2KfZhNmF2KTZgtiqIi8+DQoJCTx1aXRleHQgbmFtZT0iU0NSVUJCQVJTVEFUVVNfUVVFU1RJT04iIHZhbHVlPSLYp9mE2KXYrNin2KjYqSDYudmE2Ykg2KfZhNiz2KTYp9mEIi8+DQoJCTx1aXRleHQgbmFtZT0iU0NSVUJCQVJTVEFUVVNfUkVWSUVXUVVJWiIgdmFsdWU9ItmF2LHYp9is2LnYqSDYp9mE2YXYs9in2KjZgtipIi8+DQoJCTwhLS0gc3Vic3RpdHV0aW9uOiAlbSA9PSBtaW51dGVzIHJlbWFpbmluZyAtLT4NCgkJPCEtLSBzdWJzdGl0dXRpb246ICVzID09IHNlY29uZHMgcmVtYWluaW5nIC0tPg0KCQk8dWl0ZXh0IG5hbWU9IkVMQVBTRUQiIHZhbHVlPSIlbSDYr9mC2KfYptmCJXMg2KvZiNin2YYg2YXYqtio2YLZitipIi8+DQoJCTx1aXRleHQgbmFtZT0iTk9URk9VTkQiIHZhbHVlPSLZhNmFINmK2Y/Yudir2LEg2LnZhNmJINi02YrYoSIvPg0KCQk8dWl0ZXh0IG5hbWU9IkFUVEFDSE1FTlRTIiB2YWx1ZT0i2KfZhNmF2LHZgdmC2KfYqiIvPg0KCQk8IS0tIHN1YnN0aXR1dGlvbjogJXAgPT0gY3VycmVudCBzcGVha2VyJ3MgdGl0bGUgLS0+DQoJCTx1aXRleHQgbmFtZT0iQklPV0lOX1RJVExFIiB2YWx1ZT0i2KfZhNiz2YrYsdipINin2YTYsNin2KrZitipOiAlcCIvPg0KCQk8dWl0ZXh0IG5hbWU9IkJJT0JUTl9USVRMRSIgdmFsdWU9Itin2YTYs9mK2LHYqSDYp9mE2LDYp9iq2YrYqSIvPg0KCQk8dWl0ZXh0IG5hbWU9IkRJVklERVJCVE5fVElUTEUiIHZhbHVlPSJ8Ii8+DQoJCTx1aXRleHQgbmFtZT0iQ09OVEFDVEJUTl9USVRMRSIgdmFsdWU9Itin2KrYtdin2YQiLz4NCgkJPHVpdGV4dCBuYW1lPSJUQUJfUVVJWiIgdmFsdWU9ItmF2LPYp9io2YLYqSIvPg0KCQk8dWl0ZXh0IG5hbWU9IlRBQl9PVVRMSU5FIiB2YWx1ZT0i2YXYrti32LciLz4NCgkJPHVpdGV4dCBuYW1lPSJUQUJfVEhVTUIiIHZhbHVlPSLZhdi12LrZkdix2KkiLz4NCgkJPHVpdGV4dCBuYW1lPSJUQUJfTk9URVMiIHZhbHVlPSLZhdmE2KfYrdi42KfYqiIvPg0KCQk8dWl0ZXh0IG5hbWU9IlRBQl9TRUFSQ0giIHZhbHVlPSLYqNit2KsiLz4NCgkJPHVpdGV4dCBuYW1lPSJTTElERV9IRUFESU5HIiB2YWx1ZT0i2LnZhtmI2KfZhiDYp9mE2LTYsdmK2K3YqSAiLz4NCgkJPHVpdGV4dCBuYW1lPSJEVVJBVElPTl9IRUFESU5HIiB2YWx1ZT0i2YXYr9ipIi8+DQoJCTx1aXRleHQgbmFtZT0iU0VBUkNIX0hFQURJTkciIHZhbHVlPSI62KfZhNio2K3YqyDYudmGINmG2LUiLz4NCgkJPHVpdGV4dCBuYW1lPSJUSFVNQl9IRUFESU5HIiB2YWx1ZT0i2LTYsdmK2K3YqSIvPg0KCQk8dWl0ZXh0IG5hbWU9IlRIVU1CX0lORk8iIHZhbHVlPSLYudmG2YjYp9mGL9mF2K/YqSDYp9mE2LTYsdmK2K3YqSIvPg0KCQk8dWl0ZXh0IG5hbWU9IkFUVEFDSE5BTUVfSEVBRElORyIgdmFsdWU9Itin2LPZhSDYp9mE2YXZhNmBIi8+DQoJCTx1aXRleHQgbmFtZT0iQVRUQUNIU0laRV9IRUFESU5HIiB2YWx1ZT0i2KfZhNit2KzZhSIvPg0KCQk8dWl0ZXh0IG5hbWU9IlNMSURFX05PVEVTIiB2YWx1ZT0i2YXZhNin2K3YuNin2Kog2KfZhNi02LHZitit2KkiLz4NCgkJPHVpdGV4dCBuYW1lPSJDT1VSU0VfU1RBVFVTIiB2YWx1ZT0i2K3Yp9mE2Kkg2KfZhNmI2K3Yr9ipIi8+DQoJCTx1aXRleHQgbmFtZT0iUEFTU0VEX1NUUklORyIgdmFsdWU9ItmG2KzYp9itIi8+DQoJCTx1aXRleHQgbmFtZT0iRkFJTEVEX1NUUklORyIgdmFsdWU9ItmB2LTZhCIvPg0KCQk8IS0tcXVpeiBwb2QgYW5kIG1lc3NhZ2UgYm94IHRleHRzLS0+DQoJCTx1aXRleHQgbmFtZT0iUVVJWlBPRF9RVUlaX0FUVEVNUFQiIHZhbHVlPSLYsdmC2YUg2KfZhNmF2K3Yp9mI2YTYqSDZgdmKINin2YTZhdiz2KfYqNmC2Kk6Ii8+DQoJCTx1aXRleHQgbmFtZT0iUVVJWlBPRF9RVUlaX0FUVEVNUFRfVkFMVUUiIHZhbHVlPSIlbiDZhdmGICV0Ii8+DQoJCTx1aXRleHQgbmFtZT0iUVVJWlBPRF9RVUlaX1NDT1JFIiB2YWx1ZT0iOtin2YTYr9ix2KzYqSDYp9mE2YXYs9is2YTYqSIvPg0KCQk8dWl0ZXh0IG5hbWU9IlFVSVpQT0RfUVVJWl9QQVNTU0NPUkUiIHZhbHVlPSI62K/Ysdis2Kkg2KfZhNmG2KzYp9itIi8+DQoJCTx1aXRleHQgbmFtZT0iUVVJWlBPRF9RVUlaX01BWFNDT1JFIiB2YWx1ZT0iOtin2YTYr9ix2KzYqSDYp9mE2YLYtdmI2YkiLz4NCgkJPHVpdGV4dCBuYW1lPSJRVUlaUE9EX1FVRVNBVE1QVF9TVFIiIHZhbHVlPSLYp9mE2YXYrdin2YjZhNipICVuINmF2YYgJXQiLz4NCgkJPHVpdGV4dCBuYW1lPSJRVUlaUE9EX1FVRVNUWVBFX1NUUiIgdmFsdWU9Itin2YTZhtmI2Lk6ICVzIi8+DQoJCTx1aXRleHQgbmFtZT0iUVVJWlBPRF9RVUVTVFlQRV9HUkQiIHZhbHVlPSLYqtmFINiq2LXYrdmK2K3ZhyIvPg0KCQk8dWl0ZXh0IG5hbWU9IlFVSVpQT0RfUVVFU1RZUEVfU1ZZIiB2YWx1ZT0i2KfYs9iq2LfZhNin2LkiLz4NCgkJPHVpdGV4dCBuYW1lPSJRVUlaUE9EX1FVSVpBVE1QVF9JTkYiIHZhbHVlPSLZhNinINmG2YfYp9im2YoiLz4NCgkJPHVpdGV4dCBuYW1lPSJRVUlaUE9EX1FVRVNBVE1QVF9JTkYiIHZhbHVlPSLZhNinINmG2YfYp9im2YoiLz4NCgkJPHVpdGV4dCBuYW1lPSJXQVJOSU5HTVNHX1lFU1NUUklORyIgdmFsdWU9ItmG2LnZhSIvPg0KCQk8dWl0ZXh0IG5hbWU9IldBUk5JTkdNU0dfTk9TVFJJTkciIHZhbHVlPSLZhNinIi8+DQoJCTx1aXRleHQgbmFtZT0iV0FSTklOR01TR19USVRMRVNUUklORyIgdmFsdWU9Itiq2K3YsNmK2LEg2LnZhiDYp9mE2KrZhtmC2YQg2YHZiiDYp9mE2YXYs9in2KjZgtipIi8+DQoJCTx1aXRleHQgbmFtZT0iV0FSTklOR01TR19NU0dTVFJJTkciIHZhbHVlPSLZh9mG2KfZgyDYo9iz2KbZhNipINmE2YUg2KrYqtmFINin2YTYpdis2KfYqNipINi52YTZitmH2Kcg2YHZiiDYp9mE2YXYs9in2KjZgtipLiDYp9mE2YbZgtixINi52YTZiSDZhti52YUg2LPZitiu2LHYrNmDINmF2YYg2KfZhNmF2LPYp9io2YLYqS4g2KfZhtmC2LEg2YTYpyDZhNmF2KrYp9io2LnYqSDYp9mE2YXYs9in2KjZgtipLiIvPg0KCQk8dWl0ZXh0IG5hbWU9IklORk9STUFUSU9OX0gyNjRfRkxBU0hQTEFZRVIiIHZhbHVlPSLZhtiz2K7YqSBGbGFzaCBQbGF5ZXIgINin2YTZhdir2KjYqtipINit2KfZhNmK2KfZiyDYudmE2Ykg2KzZh9in2LLZgyDZhNinINiq2K/YudmFINmH2LDYpyDYp9mE2YHZitiv2YrZiC4g2KfZhtmC2LEg2LnZhNmJINmF2YbYt9mC2Kkg2KfZhNmB2YrYr9mK2Ygg2YTYqtmG2LLZitmEINij2K3Yr9irINmG2LPYrtipINmF2YY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Ypdi42YfYp9ixINin2YTYtNix2YrYtyDYp9mE2KzYp9mG2KjZiiDZhNmE2YXYtNin2LHZg9mK2YYiLz4NCgkJPHVpdGV4dCBuYW1lPSJNVVRFIiB2YWx1ZT0i2LXYp9mF2KoiLz4NCgkJPHVpdGV4dCBuYW1lPSJET0NXUkFQX1RJVExFIiB2YWx1ZT0i2KfZhNmF2YTZgdin2Kog2KfZhNmF2LHZgdmC2Kkg2YHZiiBQcmVzZW50ZXIiLz4NCgkJPHVpdGV4dCBuYW1lPSJET0NXUkFQX01TRyIgdmFsdWU9Itin2YTYrdmB2Lgg2YHZiiDYrNmH2KfYsiDYp9mE2YPZhdio2YrZiNiq2LEiLz4NCgkJPHVpdGV4dCBuYW1lPSJET0NXUkFQX1BST01QVCIgdmFsdWU9Itin2YbZgtixINmH2YbYpyDZhNmE2KrZhtiy2YrZh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JXYXJudW5nIGJlaW0gw5ZmZm5lbiB2b24gQW5sYWdlbiIvPg0KCQk8dWl0ZXh0IG5hbWU9IkFUVEFDSE1FTlRfUFJFVklFV19XQVJOSU5HTVNHIiB2YWx1ZT0iQW5ow6RuZ2Uga8O2bm5lbiBuaWNodCBpbSBWb3JzY2hhdS1Nb2R1cyBnZcO2ZmZuZXQgd2VyZGVuLiBWZXJ3ZW5kZW4gU2llIOKAnlZlcsO2ZmZlbnRsaWNoZW7igJwsIHVtIGRpZSBFcmdlYm5pc3NlIGFuenV6ZWlnZW4uIi8+DQoJCTx1aXRleHQgbmFtZT0iQ09MTEFCX0xPQ0FMX1BMQVlCQUNLX01TRyIgdmFsdWU9IkluaGFsdCB3aXJkIGxva2FsIGdlc3BpZWx0LiBadXNhbW1lbmFyYmVpdCBmdW5rdGlvbmllcnQgaW4gZGllc2VtIE1vZHVzIG5pY2h0LiIvPg0KCQk8dWl0ZXh0IG5hbWU9IkNPTExBQl9MT0NBTF9QTEFZQkFDS19USVRMRSIgdmFsdWU9Ikxva2FsZSBXaWVkZXJnYWJlIi8+DQoJCTx1aXRleHQgbmFtZT0iQ09MTEFCX0xPQ0FMX1BMQVlCQUNLQlROIiB2YWx1ZT0iT0siLz4NCgkJPHVpdGV4dCBuYW1lPSJVTk5BTUVEU0xJREVUSVRMRSIgdmFsdWU9IkZvbGllICVuIi8+DQoJCTwhLS0gc3Vic3RpdHV0aW9uOiAlbiA9PSBzbGlkZSBudW1iZXIgLS0+DQoJCTwhLS0gc3Vic3RpdHV0aW9uOiAldCA9PSB0b3RhbCBzbGlkZSBjb3VudCAtLT4NCgkJPHVpdGV4dCBuYW1lPSJTQ1JVQkJBUlNUQVRVU19TTElERUlORk8iIHZhbHVlPSJGb2xpZSAlbiAvICV0IHwgIi8+DQoJCTx1aXRleHQgbmFtZT0iU0NSVUJCQVJTVEFUVVNfU1RPUFBFRCIgdmFsdWU9IkJlZW5kZXQiLz4NCgkJPHVpdGV4dCBuYW1lPSJTQ1JVQkJBUlNUQVRVU19QTEFZSU5HIiB2YWx1ZT0iV2llZGVyZ2FiZSIvPg0KCQk8dWl0ZXh0IG5hbWU9IlNDUlVCQkFSU1RBVFVTX05PQVVESU8iIHZhbHVlPSJLZWluIEF1ZGlvIi8+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DQoJCTx1aXRleHQgbmFtZT0iU0NSVUJCQVJTVEFUVVNfUkVWSUVXUVVJWiIgdmFsdWU9Ik5vY2htYWxzIGR1cmNoc2VoZW4iLz4NCgkJPCEtLSBzdWJzdGl0dXRpb246ICVtID09IG1pbnV0ZXMgcmVtYWluaW5nIC0tPg0KCQk8IS0tIHN1YnN0aXR1dGlvbjogJXMgPT0gc2Vjb25kcyByZW1haW5pbmcgLS0+DQoJCTx1aXRleHQgbmFtZT0iRUxBUFNFRCIgdmFsdWU9IlJlc3RkYXVlcjogJW0gTWludXRlbiAlcyBTZWt1bmRlbiIvPg0KCQk8dWl0ZXh0IG5hbWU9Ik5PVEZPVU5EIiB2YWx1ZT0iTmljaHRzIGdlZnVuZGVuIi8+DQoJCTx1aXRleHQgbmFtZT0iQVRUQUNITUVOVFMiIHZhbHVlPSJBbmxhZ2VuIi8+DQoJCTwhLS0gc3Vic3RpdHV0aW9uOiAlcCA9PSBjdXJyZW50IHNwZWFrZXIncyB0aXRsZSAtLT4NCgkJPHVpdGV4dCBuYW1lPSJCSU9XSU5fVElUTEUiIHZhbHVlPSJTcHJlY2hlcjogJXAiLz4NCgkJPHVpdGV4dCBuYW1lPSJCSU9CVE5fVElUTEUiIHZhbHVlPSJTcHJlY2hlciIvPg0KCQk8dWl0ZXh0IG5hbWU9IkRJVklERVJCVE5fVElUTEUiIHZhbHVlPSJ8Ii8+DQoJCTx1aXRleHQgbmFtZT0iQ09OVEFDVEJUTl9USVRMRSIgdmFsdWU9IktvbnRha3QiLz4NCgkJPHVpdGV4dCBuYW1lPSJUQUJfUVVJWiIgdmFsdWU9IlF1aXoiLz4NCgkJPHVpdGV4dCBuYW1lPSJUQUJfT1VUTElORSIgdmFsdWU9IlN0cnVrdHVyIi8+DQoJCTx1aXRleHQgbmFtZT0iVEFCX1RIVU1CIiB2YWx1ZT0iTWluaWF0dXIiLz4NCgkJPHVpdGV4dCBuYW1lPSJUQUJfTk9URVMiIHZhbHVlPSJOb3RpemVuIi8+DQoJCTx1aXRleHQgbmFtZT0iVEFCX1NFQVJDSCIgdmFsdWU9IlN1Y2hlbiIvPg0KCQk8dWl0ZXh0IG5hbWU9IlNMSURFX0hFQURJTkciIHZhbHVlPSJGb2xpZW50aXRlbCIvPg0KCQk8dWl0ZXh0IG5hbWU9IkRVUkFUSU9OX0hFQURJTkciIHZhbHVlPSJEYXVlciIvPg0KCQk8dWl0ZXh0IG5hbWU9IlNFQVJDSF9IRUFESU5HIiB2YWx1ZT0iVGV4dCBzdWNoZW46Ii8+DQoJCTx1aXRleHQgbmFtZT0iVEhVTUJfSEVBRElORyIgdmFsdWU9IkZvbGllIi8+DQoJCTx1aXRleHQgbmFtZT0iVEhVTUJfSU5GTyIgdmFsdWU9IkZvbGllbnRpdGVsL0RhdWVyIi8+DQoJCTx1aXRleHQgbmFtZT0iQVRUQUNITkFNRV9IRUFESU5HIiB2YWx1ZT0iRGF0ZWluYW1lIi8+DQoJCTx1aXRleHQgbmFtZT0iQVRUQUNIU0laRV9IRUFESU5HIiB2YWx1ZT0iR3LDtsOfZSIvPg0KCQk8dWl0ZXh0IG5hbWU9IlNMSURFX05PVEVTIiB2YWx1ZT0iRm9saWVubm90aXplbiIvPg0KCQk8dWl0ZXh0IG5hbWU9IkNPVVJTRV9TVEFUVVMiIHZhbHVlPSJNb2R1bHN0YXR1cyIvPg0KCQk8dWl0ZXh0IG5hbWU9IlBBU1NFRF9TVFJJTkciIHZhbHVlPSJFcmZvbGdyZWljaCIvPg0KCQk8dWl0ZXh0IG5hbWU9IkZBSUxFRF9TVFJJTkciIHZhbHVlPSJGZWhsZ2VzY2hsYWdlbiIvPg0KCQk8IS0tcXVpeiBwb2QgYW5kIG1lc3NhZ2UgYm94IHRleHRzLS0+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DQoJCTx1aXRleHQgbmFtZT0iUVVJWlBPRF9RVUVTVFlQRV9TVlkiIHZhbHVlPSJVbWZyYWdlIi8+DQoJCTx1aXRleHQgbmFtZT0iUVVJWlBPRF9RVUlaQVRNUFRfSU5GIiB2YWx1ZT0iVW5lbmRsaWNoIi8+DQoJCTx1aXRleHQgbmFtZT0iUVVJWlBPRF9RVUVTQVRNUFRfSU5GIiB2YWx1ZT0iVW5lbmRsaWNoIi8+DQoJCTx1aXRleHQgbmFtZT0iV0FSTklOR01TR19ZRVNTVFJJTkciIHZhbHVlPSJKYSIvPg0KCQk8dWl0ZXh0IG5hbWU9IldBUk5JTkdNU0dfTk9TVFJJTkciIHZhbHVlPSJOZWluIi8+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EZW4gVGVpbG5laG1lcm4gZGllIFNlaXRlbmxlaXN0ZSBhbnplaWdlbiIvPg0KCQk8dWl0ZXh0IG5hbWU9Ik1VVEUiIHZhbHVlPSJBdXMiLz4NCgkJPHVpdGV4dCBuYW1lPSJET0NXUkFQX1RJVExFIiB2YWx1ZT0iUHJlc2VudGVyLUFuaGFuZyIvPg0KCQk8dWl0ZXh0IG5hbWU9IkRPQ1dSQVBfTVNHIiB2YWx1ZT0iQXVmIG1laW5lbSBBcmJlaXRzcGxhdHogc3BlaWNoZXJuIi8+DQoJCTx1aXRleHQgbmFtZT0iRE9DV1JBUF9QUk9NUFQiIHZhbHVlPSJadW0gSGVydW50ZXJsYWRlbiBrbGlja2VuIi8+DQoJPC9sYW5ndWFnZT4NCgk8bGFuZ3VhZ2UgaWQ9ImZ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ZXJ0aXNzZW1lbnQgY29uY2VybmFudCBsYSBwacOoY2Ugam9pbnRlIi8+DQoJCTx1aXRleHQgbmFtZT0iQVRUQUNITUVOVF9QUkVWSUVXX1dBUk5JTkdNU0ciIHZhbHVlPSJMZXMgcGnDqGNlcyBqb2ludGVzIG5lIHBldXZlbnQgcGFzIMOqdHJlIG91dmVydGVzIGVuIG1vZGUgQXBlcsOndS4gVXRpbGlzZXogbGEgcHVibGljYXRpb24gcG91ciBhZmZpY2hlciBsZXMgcsOpc3VsdGF0cy4iLz4NCgkJPHVpdGV4dCBuYW1lPSJDT0xMQUJfTE9DQUxfUExBWUJBQ0tfTVNHIiB2YWx1ZT0iTGUgY29udGVudSBlc3QgbHUgbG9jYWxlbWVudC4gTGEgY29sbGFib3JhdGlvbiBu4oCZZXN0IHBhcyBwcmlzZSBlbiBjaGFyZ2UgcG91ciBjZSBtb2RlLiIvPg0KCQk8dWl0ZXh0IG5hbWU9IkNPTExBQl9MT0NBTF9QTEFZQkFDS19USVRMRSIgdmFsdWU9IkxlY3R1cmUgbG9jYWxlIi8+DQoJCTx1aXRleHQgbmFtZT0iQ09MTEFCX0xPQ0FMX1BMQVlCQUNLQlROIiB2YWx1ZT0iT2siLz4NCgkJPHVpdGV4dCBuYW1lPSJVTk5BTUVEU0xJREVUSVRMRSIgdmFsdWU9IkRpYXBvc2l0aXZlICVuIi8+DQoJCTwhLS0gc3Vic3RpdHV0aW9uOiAlbiA9PSBzbGlkZSBudW1iZXIgLS0+DQoJCTwhLS0gc3Vic3RpdHV0aW9uOiAldCA9PSB0b3RhbCBzbGlkZSBjb3VudCAtLT4NCgkJPHVpdGV4dCBuYW1lPSJTQ1JVQkJBUlNUQVRVU19TTElERUlORk8iIHZhbHVlPSJEaWFwb3NpdGl2ZSAlbiAvICV0IHwgIi8+DQoJCTx1aXRleHQgbmFtZT0iU0NSVUJCQVJTVEFUVVNfU1RPUFBFRCIgdmFsdWU9IkFycsOqdMOpZSIvPg0KCQk8dWl0ZXh0IG5hbWU9IlNDUlVCQkFSU1RBVFVTX1BMQVlJTkciIHZhbHVlPSJMZWN0dXJlIi8+DQoJCTx1aXRleHQgbmFtZT0iU0NSVUJCQVJTVEFUVVNfTk9BVURJTyIgdmFsdWU9IlBhcyBkZSBzb24iLz4NCgkJPHVpdGV4dCBuYW1lPSJTQ1JVQkJBUlNUQVRVU19WSURQTEFZSU5HIiB2YWx1ZT0iTGVjdHVyZSB2aWTDqW8gZW4gY291cnM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DQoJCTwhLS0gc3Vic3RpdHV0aW9uOiAlcyA9PSBzZWNvbmRzIHJlbWFpbmluZyAtLT4NCgkJPHVpdGV4dCBuYW1lPSJFTEFQU0VEIiB2YWx1ZT0iJW0gbWludXRlcyAlcyBzZWNvbmRlcyByZXN0YW50ZXMiLz4NCgkJPHVpdGV4dCBuYW1lPSJOT1RGT1VORCIgdmFsdWU9IlJpZW4gdHJvdXbDqSIvPg0KCQk8dWl0ZXh0IG5hbWU9IkFUVEFDSE1FTlRTIiB2YWx1ZT0iUGnDqGNlcyBqb2ludGVzIi8+DQoJCTwhLS0gc3Vic3RpdHV0aW9uOiAlcCA9PSBjdXJyZW50IHNwZWFrZXIncyB0aXRsZSAtLT4NCgkJPHVpdGV4dCBuYW1lPSJCSU9XSU5fVElUTEUiIHZhbHVlPSJCaW8gOiAlcCIvPg0KCQk8dWl0ZXh0IG5hbWU9IkJJT0JUTl9USVRMRSIgdmFsdWU9IkJpbyA6Ii8+DQoJCTx1aXRleHQgbmFtZT0iRElWSURFUkJUTl9USVRMRSIgdmFsdWU9InwiLz4NCgkJPHVpdGV4dCBuYW1lPSJDT05UQUNUQlROX1RJVExFIiB2YWx1ZT0iQ29udGFjdCIvPg0KCQk8dWl0ZXh0IG5hbWU9IlRBQl9RVUlaIiB2YWx1ZT0iUXVpeiIvPg0KCQk8dWl0ZXh0IG5hbWU9IlRBQl9PVVRMSU5FIiB2YWx1ZT0iUGxhbiIvPg0KCQk8dWl0ZXh0IG5hbWU9IlRBQl9USFVNQiIgdmFsdWU9IkRpYXBvcyIvPg0KCQk8dWl0ZXh0IG5hbWU9IlRBQl9OT1RFUyIgdmFsdWU9Ik5vdGVzIi8+DQoJCTx1aXRleHQgbmFtZT0iVEFCX1NFQVJDSCIgdmFsdWU9IlJlY2hlcmNoZSIvPg0KCQk8dWl0ZXh0IG5hbWU9IlNMSURFX0hFQURJTkciIHZhbHVlPSJUaXRyZSBkZSBsYSBkaWFwb3NpdGl2ZSIvPg0KCQk8dWl0ZXh0IG5hbWU9IkRVUkFUSU9OX0hFQURJTkciIHZhbHVlPSJEdXLDqWUiLz4NCgkJPHVpdGV4dCBuYW1lPSJTRUFSQ0hfSEVBRElORyIgdmFsdWU9IlJlY2hlcmNoZSBkZSB0ZXh0ZSA6Ii8+DQoJCTx1aXRleHQgbmFtZT0iVEhVTUJfSEVBRElORyIgdmFsdWU9IkRpYXBvc2l0aXZlIi8+DQoJCTx1aXRleHQgbmFtZT0iVEhVTUJfSU5GTyIgdmFsdWU9IlRpdHJlL2R1csOpZSIvPg0KCQk8dWl0ZXh0IG5hbWU9IkFUVEFDSE5BTUVfSEVBRElORyIgdmFsdWU9Ik5vbSBkZSBmaWNoaWVyIi8+DQoJCTx1aXRleHQgbmFtZT0iQVRUQUNIU0laRV9IRUFESU5HIiB2YWx1ZT0iVGFpbGxlIi8+DQoJCTx1aXRleHQgbmFtZT0iU0xJREVfTk9URVMiIHZhbHVlPSJDb21tZW50YWlyZXMgZGVzIGRpYXBvc2l0aXZlcyIvPg0KCQk8dWl0ZXh0IG5hbWU9IkNPVVJTRV9TVEFUVVMiIHZhbHVlPSJTdGF0dXQgZHUgbW9kdWxlIi8+DQoJCTx1aXRleHQgbmFtZT0iUEFTU0VEX1NUUklORyIgdmFsdWU9IlLDqXVzc2kiLz4NCgkJPHVpdGV4dCBuYW1lPSJGQUlMRURfU1RSSU5HIiB2YWx1ZT0iRWNob3XDqSIvPg0KCQk8IS0tcXVpeiBwb2QgYW5kIG1lc3NhZ2UgYm94IHRleHRzLS0+DQoJCTx1aXRleHQgbmFtZT0iUVVJWlBPRF9RVUlaX0FUVEVNUFQiIHZhbHVlPSJUZW50YXRpdmUgZGUgcXVlc3Rpb25uYWlyZSA6Ii8+DQoJCTx1aXRleHQgbmFtZT0iUVVJWlBPRF9RVUlaX0FUVEVNUFRfVkFMVUUiIHZhbHVlPSIlbiBzdXIgJXQiLz4NCgkJPHVpdGV4dCBuYW1lPSJRVUlaUE9EX1FVSVpfU0NPUkUiIHZhbHVlPSJOb3RlIG9idGVudWUgOiIvPg0KCQk8dWl0ZXh0IG5hbWU9IlFVSVpQT0RfUVVJWl9QQVNTU0NPUkUiIHZhbHVlPSJOb3RlIGQnYWRtaXNzaWJpbGl0w6nCoDoiLz4NCgkJPHVpdGV4dCBuYW1lPSJRVUlaUE9EX1FVSVpfTUFYU0NPUkUiIHZhbHVlPSJOb3RlIG1heGltYWxlIDoiLz4NCgkJPHVpdGV4dCBuYW1lPSJRVUlaUE9EX1FVRVNBVE1QVF9TVFIiIHZhbHVlPSJUZW50YXRpdmUgOiAlbiBzdXIgJXQiLz4NCgkJPHVpdGV4dCBuYW1lPSJRVUlaUE9EX1FVRVNUWVBFX1NUUiIgdmFsdWU9IlR5cGU6ICVzIi8+DQoJCTx1aXRleHQgbmFtZT0iUVVJWlBPRF9RVUVTVFlQRV9HUkQiIHZhbHVlPSJOb3TDqSIvPg0KCQk8dWl0ZXh0IG5hbWU9IlFVSVpQT0RfUVVFU1RZUEVfU1ZZIiB2YWx1ZT0iRW5xdcOqdGUiLz4NCgkJPHVpdGV4dCBuYW1lPSJRVUlaUE9EX1FVSVpBVE1QVF9JTkYiIHZhbHVlPSJJbGxpbWl0w6kiLz4NCgkJPHVpdGV4dCBuYW1lPSJRVUlaUE9EX1FVRVNBVE1QVF9JTkYiIHZhbHVlPSJJbGxpbWl0w6kiLz4NCgkJPHVpdGV4dCBuYW1lPSJXQVJOSU5HTVNHX1lFU1NUUklORyIgdmFsdWU9Ik91aSIvPg0KCQk8dWl0ZXh0IG5hbWU9IldBUk5JTkdNU0dfTk9TVFJJTkciIHZhbHVlPSJOb24iLz4NCgkJPHVpdGV4dCBuYW1lPSJXQVJOSU5HTVNHX1RJVExFU1RSSU5HIiB2YWx1ZT0iQXZlcnRpc3NlbWVudCBkZSBuYXZpZ2F0aW9uIGR1IHF1ZXN0aW9ubmFpcmUiLz4NCgkJPHVpdGV4dCBuYW1lPSJXQVJOSU5HTVNHX01TR1NUUklORyIgdmFsdWU9IlZvdXMgbidhdmV6IHBhcyByw6lwb25kdSDDoCBjZXJ0YWluZXMgcXVlc3Rpb25zIGRlIGNlIHF1ZXN0aW9ubmFpcmUuJiN4QTsmI3hBO1NpIHZvdXMgY2xpcXVleiBzdXIgT3VpLCB2b3VzIHF1aXR0ZXJleiBsZSBxdWVzdGlvbm5haXJlLiBDbGlxdWV6IHN1ciBOb24gcG91ciBjb250aW51ZXIgbGUgcXVlc3Rpb25uYWlyZS4iLz4NCgkJPHVpdGV4dCBuYW1lPSJJTkZPUk1BVElPTl9IMjY0X0ZMQVNIUExBWUVSIiB2YWx1ZT0iTGEgdmVyc2lvbiBkZSBGbGFzaCBQbGF5ZXIgYWN0dWVsbGVtZW50IGluc3RhbGzDqWUgc3VyIHZvdHJlIG1hY2hpbmUgbmUgcHJlbmQgcGFzIGVuIGNoYXJnZSBjZSB0eXBlIGRlIHZpZMOpby4gQ2xpcXVleiBzdXIgbGEgem9uZSB2aWTDqW8gcG91ciB0w6lsw6ljaGFyZ2VyIGxhIGRlcm5pw6hyZSB2ZXJzaW9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udHJlciBsJ2VuY2FkcsOpIGF1eCBwYXJ0aWNpcGFudHMiLz4NCgkJPHVpdGV4dCBuYW1lPSJNVVRFIiB2YWx1ZT0iTXVldCIvPg0KCQk8dWl0ZXh0IG5hbWU9IkRPQ1dSQVBfVElUTEUiIHZhbHVlPSJQacOoY2Ugam9pbnRlIFByZXNlbnRlciIvPg0KCQk8dWl0ZXh0IG5hbWU9IkRPQ1dSQVBfTVNHIiB2YWx1ZT0iRW5yZWdpc3RyZXIgc3VyIG1vbiBvcmRpbmF0ZXVyIi8+DQoJCTx1aXRleHQgbmFtZT0iRE9DV1JBUF9QUk9NUFQiIHZhbHVlPSJDbGlxdWVyIHBvdXIgdMOpbMOpY2hhcmdlciIvPg0KCTwvbGFuZ3VhZ2U+DQoJPGxhbmd1YWdlIGlkPSJqYS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w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5re75LuY44OV44Kh44Kk44Or6K2m5ZGKIi8+DQoJCTx1aXRleHQgbmFtZT0iQVRUQUNITUVOVF9QUkVWSUVXX1dBUk5JTkdNU0ciIHZhbHVlPSLmt7vku5jjg5XjgqHjgqTjg6vjga/jg5fjg6zjg5Pjg6Xjg7zjg6Ljg7zjg4njgafjga/plovjgY3jgb7jgZvjgpPjgILjg5Hjg5bjg6rjg4Pjgrfjg6XjgpLkvb/nlKjjgZfjgabntZDmnpzjgpLooajnpLrjgZfjgabjgY/jgaDjgZXjgYTjgIIiLz4NCgkJPHVpdGV4dCBuYW1lPSJDT0xMQUJfTE9DQUxfUExBWUJBQ0tfTVNHIiB2YWx1ZT0i44Kz44Oz44OG44Oz44OE44Gv44Ot44O844Kr44Or44Gn5YaN55Sf44GV44KM44Gm44GE44G+44GZ44CC44GT44Gu44Oi44O844OJ44Gn44Gv5YWx5ZCM5L2c5qWt44Gn44GN44G+44Gb44KT44CCIi8+DQoJCTx1aXRleHQgbmFtZT0iQ09MTEFCX0xPQ0FMX1BMQVlCQUNLX1RJVExFIiB2YWx1ZT0i44Ot44O844Kr44Or5YaN55SfIi8+DQoJCTx1aXRleHQgbmFtZT0iQ09MTEFCX0xPQ0FMX1BMQVlCQUNLQlROIiB2YWx1ZT0iT0siLz4NCgkJPHVpdGV4dCBuYW1lPSJVTk5BTUVEU0xJREVUSVRMRSIgdmFsdWU9IuOCueODqeOCpOODiSA6ICVuIi8+DQoJCTwhLS0gc3Vic3RpdHV0aW9uOiAlbiA9PSBzbGlkZSBudW1iZXIgLS0+DQoJCTwhLS0gc3Vic3RpdHV0aW9uOiAldCA9PSB0b3RhbCBzbGlkZSBjb3VudCAtLT4NCgkJPHVpdGV4dCBuYW1lPSJTQ1JVQkJBUlNUQVRVU19TTElERUlORk8iIHZhbHVlPSLjgrnjg6njgqTjg4kgOiAlbiAvICV0IHwgIi8+DQoJCTx1aXRleHQgbmFtZT0iU0NSVUJCQVJTVEFUVVNfU1RPUFBFRCIgdmFsdWU9IuWBnOatoiIvPg0KCQk8dWl0ZXh0IG5hbWU9IlNDUlVCQkFSU1RBVFVTX1BMQVlJTkciIHZhbHVlPSLlho3nlJ/kuK0iLz4NCgkJPHVpdGV4dCBuYW1lPSJTQ1JVQkJBUlNUQVRVU19OT0FVRElPIiB2YWx1ZT0i6Z+z5aOw44Gq44GXIi8+DQoJCTx1aXRleHQgbmFtZT0iU0NSVUJCQVJTVEFUVVNfVklEUExBWUlORyIgdmFsdWU9IuODk+ODh+OCquWGjeeUn+S4rSIvPg0KCQk8dWl0ZXh0IG5hbWU9IlNDUlVCQkFSU1RBVFVTX0xPQURJTkciIHZhbHVlPSLjg63jg7zjg4nkuK0iLz4NCgkJPHVpdGV4dCBuYW1lPSJTQ1JVQkJBUlNUQVRVU19CVUZGRVJJTkciIHZhbHVlPSLjg5Djg4Pjg5XjgqHkuK0iLz4NCgkJPHVpdGV4dCBuYW1lPSJTQ1JVQkJBUlNUQVRVU19RVUVTVElPTiIgdmFsdWU9IuizquWVj+OBq+etlOOBiOOBpuS4i+OBleOBhCIvPg0KCQk8dWl0ZXh0IG5hbWU9IlNDUlVCQkFSU1RBVFVTX1JFVklFV1FVSVoiIHZhbHVlPSLjgq/jgqTjgrrjgpLjg6zjg5Pjg6Xjg7zjgZfjgabjgYTjgb7jgZkiLz4NCgkJPCEtLSBzdWJzdGl0dXRpb246ICVtID09IG1pbnV0ZXMgcmVtYWluaW5nIC0tPg0KCQk8IS0tIHN1YnN0aXR1dGlvbjogJXMgPT0gc2Vjb25kcyByZW1haW5pbmcgLS0+DQoJCTx1aXRleHQgbmFtZT0iRUxBUFNFRCIgdmFsdWU9Iuaui+OCiiA6ICVtIOWIhiAlcyDnp5IiLz4NCgkJPHVpdGV4dCBuYW1lPSJOT1RGT1VORCIgdmFsdWU9IuS9leOCguimi+OBpOOBi+OCiuOBvuOBm+OCkyIvPg0KCQk8dWl0ZXh0IG5hbWU9IkFUVEFDSE1FTlRTIiB2YWx1ZT0i5re75LuYIi8+DQoJCTwhLS0gc3Vic3RpdHV0aW9uOiAlcCA9PSBjdXJyZW50IHNwZWFrZXIncyB0aXRsZSAtLT4NCgkJPHVpdGV4dCBuYW1lPSJCSU9XSU5fVElUTEUiIHZhbHVlPSLntYzmrbQgOiAlcCIvPg0KCQk8dWl0ZXh0IG5hbWU9IkJJT0JUTl9USVRMRSIgdmFsdWU9Iue1jOattCIvPg0KCQk8dWl0ZXh0IG5hbWU9IkRJVklERVJCVE5fVElUTEUiIHZhbHVlPSJ8Ii8+DQoJCTx1aXRleHQgbmFtZT0iQ09OVEFDVEJUTl9USVRMRSIgdmFsdWU9IuOBiuWVj+OBhOWQiOOCj+OBmyIvPg0KCQk8dWl0ZXh0IG5hbWU9IlRBQl9RVUlaIiB2YWx1ZT0i44Kv44Kk44K6Ii8+DQoJCTx1aXRleHQgbmFtZT0iVEFCX09VVExJTkUiIHZhbHVlPSLjgqLjgqbjg4jjg6njgqTjg7MiLz4NCgkJPHVpdGV4dCBuYW1lPSJUQUJfVEhVTUIiIHZhbHVlPSLjgrXjg6Djg43jg7zjg6siLz4NCgkJPHVpdGV4dCBuYW1lPSJUQUJfTk9URVMiIHZhbHVlPSLjg47jg7zjg4giLz4NCgkJPHVpdGV4dCBuYW1lPSJUQUJfU0VBUkNIIiB2YWx1ZT0i5qSc57SiIi8+DQoJCTx1aXRleHQgbmFtZT0iU0xJREVfSEVBRElORyIgdmFsdWU9IuOCueODqeOCpOODieOCv+OCpOODiOODqyIvPg0KCQk8dWl0ZXh0IG5hbWU9IkRVUkFUSU9OX0hFQURJTkciIHZhbHVlPSLplbfjgZUiLz4NCgkJPHVpdGV4dCBuYW1lPSJTRUFSQ0hfSEVBRElORyIgdmFsdWU9IuaknOe0ouOBmeOCi+ODhuOCreOCueODiCA6ICIvPg0KCQk8dWl0ZXh0IG5hbWU9IlRIVU1CX0hFQURJTkciIHZhbHVlPSLjgrnjg6njgqTjg4kiLz4NCgkJPHVpdGV4dCBuYW1lPSJUSFVNQl9JTkZPIiB2YWx1ZT0i44K544Op44Kk44OJ44K/44Kk44OI44OrIC8g6ZW344GVIi8+DQoJCTx1aXRleHQgbmFtZT0iQVRUQUNITkFNRV9IRUFESU5HIiB2YWx1ZT0i44OV44Kh44Kk44Or5ZCNIi8+DQoJCTx1aXRleHQgbmFtZT0iQVRUQUNIU0laRV9IRUFESU5HIiB2YWx1ZT0i44K144Kk44K6Ii8+DQoJCTx1aXRleHQgbmFtZT0iU0xJREVfTk9URVMiIHZhbHVlPSLjgrnjg6njgqTjg4njg47jg7zjg4giLz4NCgkJPHVpdGV4dCBuYW1lPSJDT1VSU0VfU1RBVFVTIiB2YWx1ZT0i44Oi44K444Ol44O844Or44K544OG44O844K/44K5Ii8+DQoJCTx1aXRleHQgbmFtZT0iUEFTU0VEX1NUUklORyIgdmFsdWU9IuWQiOagvCIvPg0KCQk8dWl0ZXh0IG5hbWU9IkZBSUxFRF9TVFJJTkciIHZhbHVlPSLkuI3lkIjmoLwiLz4NCgkJPCEtLXF1aXogcG9kIGFuZCBtZXNzYWdlIGJveCB0ZXh0cy0tPg0KCQk8dWl0ZXh0IG5hbWU9IlFVSVpQT0RfUVVJWl9BVFRFTVBUIiB2YWx1ZT0i44Kv44Kk44K66Kmm6KGM5Zue5pWwIDogIi8+DQoJCTx1aXRleHQgbmFtZT0iUVVJWlBPRF9RVUlaX0FUVEVNUFRfVkFMVUUiIHZhbHVlPSIlbiAvICV0Ii8+DQoJCTx1aXRleHQgbmFtZT0iUVVJWlBPRF9RVUlaX1NDT1JFIiB2YWx1ZT0i44K544Kz44KiIDogIi8+DQoJCTx1aXRleHQgbmFtZT0iUVVJWlBPRF9RVUlaX1BBU1NTQ09SRSIgdmFsdWU9IuWQiOagvOeCuSA6Ii8+DQoJCTx1aXRleHQgbmFtZT0iUVVJWlBPRF9RVUlaX01BWFNDT1JFIiB2YWx1ZT0i5pyA6auY5b6X54K5IDogIi8+DQoJCTx1aXRleHQgbmFtZT0iUVVJWlBPRF9RVUVTQVRNUFRfU1RSIiB2YWx1ZT0i6Kmm6KGM5Zue5pWwIDogJW4gLyAldCIvPg0KCQk8dWl0ZXh0IG5hbWU9IlFVSVpQT0RfUVVFU1RZUEVfU1RSIiB2YWx1ZT0i44K/44Kk44OXIDogJXMiLz4NCgkJPHVpdGV4dCBuYW1lPSJRVUlaUE9EX1FVRVNUWVBFX0dSRCIgdmFsdWU9IuipleS+oSIvPg0KCQk8dWl0ZXh0IG5hbWU9IlFVSVpQT0RfUVVFU1RZUEVfU1ZZIiB2YWx1ZT0i44Ki44Oz44Kx44O844OIIi8+DQoJCTx1aXRleHQgbmFtZT0iUVVJWlBPRF9RVUlaQVRNUFRfSU5GIiB2YWx1ZT0i54Sh5Yi26ZmQIi8+DQoJCTx1aXRleHQgbmFtZT0iUVVJWlBPRF9RVUVTQVRNUFRfSU5GIiB2YWx1ZT0i54Sh5Yi26ZmQIi8+DQoJCTx1aXRleHQgbmFtZT0iV0FSTklOR01TR19ZRVNTVFJJTkciIHZhbHVlPSLjga/jgYQiLz4NCgkJPHVpdGV4dCBuYW1lPSJXQVJOSU5HTVNHX05PU1RSSU5HIiB2YWx1ZT0i44GE44GE44GIIi8+DQoJCTx1aXRleHQgbmFtZT0iV0FSTklOR01TR19USVRMRVNUUklORyIgdmFsdWU9IuOCr+OCpOOCuuOBruODiuODk+OCsuODvOOCt+ODp+ODs+OBq+mWouOBmeOCi+itpuWRiiIvPg0KCQk8dWl0ZXh0IG5hbWU9IldBUk5JTkdNU0dfTVNHU1RSSU5HIiB2YWx1ZT0i44GT44Gu44Kv44Kk44K644Gr44Gv44CB44G+44Gg6Kej562U44GX44Gm44GE44Gq44GE6LOq5ZWP44GM44GC44KK44G+44GZ44CCJiN4QTsmI3hBOyDjgq/jgqTjgrrjgpLntYLkuobjgZnjgovjgavjga/jgIHjgIzjga/jgYTjgI3jgpLjgq/jg6rjg4Pjgq/jgZfjgb7jgZnjgILjgq/jgqTjgrrjgpLntprooYzjgZnjgovjgavjga/jgIHjgIzjgYTjgYTjgYjjgI3jgpLjgq/jg6rjg4Pjgq/jgZfjgb7jgZnjgIIiLz4NCgkJPHVpdGV4dCBuYW1lPSJJTkZPUk1BVElPTl9IMjY0X0ZMQVNIUExBWUVSIiB2YWx1ZT0i44GK5L2/44GE44Gu44Kz44Oz44OU44Ol44O844K/44Gr54++5Zyo44Kk44Oz44K544OI44O844Or44GV44KM44Gm44GE44KLIEZsYXNoIFBsYXllciDjga7jg5Djg7zjgrjjg6fjg7Pjga/jgIHjgZPjga7jg5Pjg4fjgqrjgpLjgrXjg53jg7zjg4jjgZfjgabjgYTjgb7jgZvjgpPjgILmnIDmlrDjga4gRmxhc2ggUGxheWVyIOOCkuODgOOCpuODs+ODreODvOODieOBmeOCi+OBq+OBr+OAgeODk+ODh+OCqumgmOWfn+OCkuOCr+ODquODg+OCr+OBl+OBpuOBj+OBoOOBleOBhO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jgrXjgqTjg4njg5Djg7zjgpLlj4LliqDogIXjgavopovjgZvjgosiLz4NCgkJPHVpdGV4dCBuYW1lPSJNVVRFIiB2YWx1ZT0i44Of44Ol44O844OIIi8+DQoJCTx1aXRleHQgbmFtZT0iRE9DV1JBUF9USVRMRSIgdmFsdWU9IlByZXNlbnRlciDmt7vku5jjg5XjgqHjgqTjg6siLz4NCgkJPHVpdGV4dCBuYW1lPSJET0NXUkFQX01TRyIgdmFsdWU9IuODnuOCpOOCs+ODs+ODlOODpeODvOOCv+OBq+S/neWtmCIvPg0KCQk8dWl0ZXh0IG5hbWU9IkRPQ1dSQVBfUFJPTVBUIiB2YWx1ZT0i44Kv44Oq44OD44Kv44GX44Gm44OA44Km44Oz44Ot44O844OJIi8+DQoJPC9sYW5ndWFnZT4NCgk8bGFuZ3VhZ2UgaWQ9Imtv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QVRUQUNITUVOVF9QUkVWSUVXX1dBUk5JTkdNU0dfVElUTEVTVFJJTkciIHZhbHVlPSLssqjrtoAg7YyM7J28IOqyveqzoCIvPg0KCQk8dWl0ZXh0IG5hbWU9IkFUVEFDSE1FTlRfUFJFVklFV19XQVJOSU5HTVNHIiB2YWx1ZT0i66+466as67O06riwIOuqqOuTnOyXkOyEnOuKlCDssqjrtoAg7YyM7J287J20IOyXtOumrOyngCDslYrsirXri4jri6QuIOqysOqzvOulvCDrs7TroKTrqbQg6rKM7IucIOq4sOuKpeydhCDsgqzsmqntlZjsi63si5zsmKQuIi8+DQoJCTx1aXRleHQgbmFtZT0iQ09MTEFCX0xPQ0FMX1BMQVlCQUNLX01TRyIgdmFsdWU9Iuy9mO2FkO2KuOqwgCDroZzsu6zsl5DshJwg7J6s7IOdIOykkeyeheuLiOuLpC4g7J20IOuqqOuTnOyXkOyEnOuKlCDqs7Xrj5kg7J6R7JeF7J2EIOyImO2Wie2VoCDsiJgg7JeG7Iq164uI64ukLiIvPg0KCQk8dWl0ZXh0IG5hbWU9IkNPTExBQl9MT0NBTF9QTEFZQkFDS19USVRMRSIgdmFsdWU9IuuhnOy7rCDsnqzsg50iLz4NCgkJPHVpdGV4dCBuYW1lPSJDT0xMQUJfTE9DQUxfUExBWUJBQ0tCVE4iIHZhbHVlPSLtmZXsnbgiLz4NCgkJPHVpdGV4dCBuYW1lPSJVTk5BTUVEU0xJREVUSVRMRSIgdmFsdWU9IuyKrOudvOydtOuTnCAlbiIvPg0KCQk8IS0tIHN1YnN0aXR1dGlvbjogJW4gPT0gc2xpZGUgbnVtYmVyIC0tPg0KCQk8IS0tIHN1YnN0aXR1dGlvbjogJXQgPT0gdG90YWwgc2xpZGUgY291bnQgLS0+DQoJCTx1aXRleHQgbmFtZT0iU0NSVUJCQVJTVEFUVVNfU0xJREVJTkZPIiB2YWx1ZT0i7Iqs65287J2065OcICVuIC8gJXQgfCAiLz4NCgkJPHVpdGV4dCBuYW1lPSJTQ1JVQkJBUlNUQVRVU19TVE9QUEVEIiB2YWx1ZT0i7KSR7KeA65CoIi8+DQoJCTx1aXRleHQgbmFtZT0iU0NSVUJCQVJTVEFUVVNfUExBWUlORyIgdmFsdWU9IuyerOyDnSIvPg0KCQk8dWl0ZXh0IG5hbWU9IlNDUlVCQkFSU1RBVFVTX05PQVVESU8iIHZhbHVlPSLsmKTrlJTsmKQg7JeG7J2MIi8+DQoJCTx1aXRleHQgbmFtZT0iU0NSVUJCQVJTVEFUVVNfVklEUExBWUlORyIgdmFsdWU9Iuu5hOuUlOyYpCDsnqzsg50g7KSRIi8+DQoJCTx1aXRleHQgbmFtZT0iU0NSVUJCQVJTVEFUVVNfTE9BRElORyIgdmFsdWU9IuuhnOuUqSIvPg0KCQk8dWl0ZXh0IG5hbWU9IlNDUlVCQkFSU1RBVFVTX0JVRkZFUklORyIgdmFsdWU9IuuyhO2NvOungSIvPg0KCQk8dWl0ZXh0IG5hbWU9IlNDUlVCQkFSU1RBVFVTX1FVRVNUSU9OIiB2YWx1ZT0i7KeI66y47JeQIOuLte2VmOq4sCIvPg0KCQk8dWl0ZXh0IG5hbWU9IlNDUlVCQkFSU1RBVFVTX1JFVklFV1FVSVoiIHZhbHVlPSLsp4jrrLgg64uk7Iuc67O06riwIi8+DQoJCTwhLS0gc3Vic3RpdHV0aW9uOiAlbSA9PSBtaW51dGVzIHJlbWFpbmluZyAtLT4NCgkJPCEtLSBzdWJzdGl0dXRpb246ICVzID09IHNlY29uZHMgcmVtYWluaW5nIC0tPg0KCQk8dWl0ZXh0IG5hbWU9IkVMQVBTRUQiIHZhbHVlPSIlbeu2hCAlc+y0iCDrgqjsnYwiLz4NCgkJPHVpdGV4dCBuYW1lPSJOT1RGT1VORCIgdmFsdWU9IuyXhuydjCIvPg0KCQk8dWl0ZXh0IG5hbWU9IkFUVEFDSE1FTlRTIiB2YWx1ZT0i7LKo67aAIO2MjOydvCIvPg0KCQk8IS0tIHN1YnN0aXR1dGlvbjogJXAgPT0gY3VycmVudCBzcGVha2VyJ3MgdGl0bGUgLS0+DQoJCTx1aXRleHQgbmFtZT0iQklPV0lOX1RJVExFIiB2YWx1ZT0i6rK966ClIOyGjOqwnDogJXAiLz4NCgkJPHVpdGV4dCBuYW1lPSJCSU9CVE5fVElUTEUiIHZhbHVlPSLqsr3roKUg7IaM6rCcIi8+DQoJCTx1aXRleHQgbmFtZT0iRElWSURFUkJUTl9USVRMRSIgdmFsdWU9InwiLz4NCgkJPHVpdGV4dCBuYW1lPSJDT05UQUNUQlROX1RJVExFIiB2YWx1ZT0i7Jew65297LKYIi8+DQoJCTx1aXRleHQgbmFtZT0iVEFCX1FVSVoiIHZhbHVlPSLtgLTspo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DQoJCTx1aXRleHQgbmFtZT0iVEhVTUJfSEVBRElORyIgdmFsdWU9IuyKrOudvOydtOuTnCIvPg0KCQk8dWl0ZXh0IG5hbWU9IlRIVU1CX0lORk8iIHZhbHVlPSLsoJzrqqkv7J6s7IOd7Iuc6rCEIi8+DQoJCTx1aXRleHQgbmFtZT0iQVRUQUNITkFNRV9IRUFESU5HIiB2YWx1ZT0i7YyM7J28IOydtOumhCIvPg0KCQk8dWl0ZXh0IG5hbWU9IkFUVEFDSFNJWkVfSEVBRElORyIgdmFsdWU9Iu2BrOq4sCIvPg0KCQk8dWl0ZXh0IG5hbWU9IlNMSURFX05PVEVTIiB2YWx1ZT0i7Iqs65287J2065OcIOuFuO2KuCIvPg0KCQk8dWl0ZXh0IG5hbWU9IkNPVVJTRV9TVEFUVVMiIHZhbHVlPSLrqqjrk4gg7IOB7YOcIi8+DQoJCTx1aXRleHQgbmFtZT0iUEFTU0VEX1NUUklORyIgdmFsdWU9Iu2VqeqyqSIvPg0KCQk8dWl0ZXh0IG5hbWU9IkZBSUxFRF9TVFJJTkciIHZhbHVlPSLrtojtlanqsqkiLz4NCgkJPCEtLXF1aXogcG9kIGFuZCBtZXNzYWdlIGJveCB0ZXh0cy0tPg0KCQk8dWl0ZXh0IG5hbWU9IlFVSVpQT0RfUVVJWl9BVFRFTVBUIiB2YWx1ZT0i7YC07KaIIOyLnOuPhCDtmp/siJg6Ii8+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siJg6ICVuLyV0Ii8+DQoJCTx1aXRleHQgbmFtZT0iUVVJWlBPRF9RVUVTVFlQRV9TVFIiIHZhbHVlPSLsnKDtmJU6ICVzIi8+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2AtOymiOulvCDsooXro4ztlZjroKTrqbQgW+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Zpc28gZGUgYXJjaGl2byBhZGp1bnRvIi8+DQoJCTx1aXRleHQgbmFtZT0iQVRUQUNITUVOVF9QUkVWSUVXX1dBUk5JTkdNU0ciIHZhbHVlPSJObyBlcyBwb3NpYmxlIGFicmlyIGxvcyBhcmNoaXZvcyBhZGp1bnRvcyBlbiBlbCBtb2RvIGRlIHByZXZpc3VhbGl6YWNpw7NuLiBVc2UgUHVibGljYXIgcGFyYSB2ZXIgbG9zIHJlc3VsdGFkb3MuIi8+DQoJCTx1aXRleHQgbmFtZT0iQ09MTEFCX0xPQ0FMX1BMQVlCQUNLX01TRyIgdmFsdWU9IkVsIGNvbnRlbmlkbyBzZSBlc3TDoSByZXByb2R1Y2llbmRvIGxvY2FsbWVudGUuIExhIGNvbGFib3JhY2nDs24gbm8gZnVuY2lvbmEgZW4gZXN0ZSBtb2RvLiIvPg0KCQk8dWl0ZXh0IG5hbWU9IkNPTExBQl9MT0NBTF9QTEFZQkFDS19USVRMRSIgdmFsdWU9IlJlcHJvZHVjY2nDs24gbG9jYWwiLz4NCgkJPHVpdGV4dCBuYW1lPSJDT0xMQUJfTE9DQUxfUExBWUJBQ0tCVE4iIHZhbHVlPSJPayIv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DQoJCTx1aXRleHQgbmFtZT0iU0NSVUJCQVJTVEFUVVNfVklEUExBWUlORyIgdmFsdWU9IlbDrWRlbyBlbiByZXByb2QuIi8+DQoJCTx1aXRleHQgbmFtZT0iU0NSVUJCQVJTVEFUVVNfTE9BRElORyIgdmFsdWU9IkNhcmdhbmRvIi8+DQoJCTx1aXRleHQgbmFtZT0iU0NSVUJCQVJTVEFUVVNfQlVGRkVSSU5HIiB2YWx1ZT0iQWxtYWNlbmFuZG8gZW4gYsO6ZmVyIi8+DQoJCTx1aXRleHQgbmFtZT0iU0NSVUJCQVJTVEFUVVNfUVVFU1RJT04iIHZhbHVlPSJDb250ZXN0YXIgcHJlZ3VudGEiLz4NCgkJPHVpdGV4dCBuYW1lPSJTQ1JVQkJBUlNUQVRVU19SRVZJRVdRVUlaIiB2YWx1ZT0iUmV2aXNhbmRvIHBydWViYSIvPg0KCQk8IS0tIHN1YnN0aXR1dGlvbjogJW0gPT0gbWludXRlcyByZW1haW5pbmcgLS0+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DQoJCTx1aXRleHQgbmFtZT0iQklPQlROX1RJVExFIiB2YWx1ZT0iQmlvZ3JhZsOtYSIvPg0KCQk8dWl0ZXh0IG5hbWU9IkRJVklERVJCVE5fVElUTEUiIHZhbHVlPSJ8Ii8+DQoJCTx1aXRleHQgbmFtZT0iQ09OVEFDVEJUTl9USVRMRSIgdmFsdWU9IkNvbnRhY3RvIi8+DQoJCTx1aXRleHQgbmFtZT0iVEFCX1FVSVoiIHZhbHVlPSJQcnVlYmEiLz4NCgkJPHVpdGV4dCBuYW1lPSJUQUJfT1VUTElORSIgdmFsdWU9IkNvbnRvcm5vIi8+DQoJCTx1aXRleHQgbmFtZT0iVEFCX1RIVU1CIiB2YWx1ZT0iTWluaWF0LiIvPg0KCQk8dWl0ZXh0IG5hbWU9IlRBQl9OT1RFUyIgdmFsdWU9Ik5vdGFzIi8+DQoJCTx1aXRleHQgbmFtZT0iVEFCX1NFQVJDSCIgdmFsdWU9IkJ1c2NhciIvPg0KCQk8dWl0ZXh0IG5hbWU9IlNMSURFX0hFQURJTkciIHZhbHVlPSJUw610dWxvIGRlIGRpYXBvc2l0aXZhIi8+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DQoJCTx1aXRleHQgbmFtZT0iQVRUQUNITkFNRV9IRUFESU5HIiB2YWx1ZT0iTm9tYnJlIGRlIGFyY2hpdm8iLz4NCgkJPHVpdGV4dCBuYW1lPSJBVFRBQ0hTSVpFX0hFQURJTkciIHZhbHVlPSJUYW1hw7FvIi8+DQoJCTx1aXRleHQgbmFtZT0iU0xJREVfTk9URVMiIHZhbHVlPSJOb3RhcyBkZSBkaWFwb3NpdGl2YSIvPg0KCQk8dWl0ZXh0IG5hbWU9IkNPVVJTRV9TVEFUVVMiIHZhbHVlPSJFc3RhZG8gZGUgbW9kdWxvIi8+DQoJCTx1aXRleHQgbmFtZT0iUEFTU0VEX1NUUklORyIgdmFsdWU9IkFwcm9iYWRvIi8+DQoJCTx1aXRleHQgbmFtZT0iRkFJTEVEX1NUUklORyIgdmFsdWU9IlN1c3BlbnNvIi8+DQoJCTwhLS1xdWl6IHBvZCBhbmQgbWVzc2FnZSBib3ggdGV4dHMtLT4NCgkJPHVpdGV4dCBuYW1lPSJRVUlaUE9EX1FVSVpfQVRURU1QVCIgdmFsdWU9IkludGVudG8gZGUgcHJ1ZWJhOiIvPg0KCQk8dWl0ZXh0IG5hbWU9IlFVSVpQT0RfUVVJWl9BVFRFTVBUX1ZBTFVFIiB2YWx1ZT0iJW4gZGUgJXQiLz4NCgkJPHVpdGV4dCBuYW1lPSJRVUlaUE9EX1FVSVpfU0NPUkUiIHZhbHVlPSJQdW50dWFjacOzbjoiLz4NCgkJPHVpdGV4dCBuYW1lPSJRVUlaUE9EX1FVSVpfUEFTU1NDT1JFIiB2YWx1ZT0iUHVudHVhY2nDs24gcGFyYSBhcHJvYmFyOiIvPg0KCQk8dWl0ZXh0IG5hbWU9IlFVSVpQT0RfUVVJWl9NQVhTQ09SRSIgdmFsdWU9IlB1bnR1YWNpw7NuIG3DoXhpbWE6Ii8+DQoJCTx1aXRleHQgbmFtZT0iUVVJWlBPRF9RVUVTQVRNUFRfU1RSIiB2YWx1ZT0iSW50ZW50b3M6ICVuIGRlICV0Ii8+DQoJCTx1aXRleHQgbmFtZT0iUVVJWlBPRF9RVUVTVFlQRV9TVFIiIHZhbHVlPSJUaXBvOiAlcyIvPg0KCQk8dWl0ZXh0IG5hbWU9IlFVSVpQT0RfUVVFU1RZUEVfR1JEIiB2YWx1ZT0iQ29uIHB1bnR1YWNpw7NuIi8+DQoJCTx1aXRleHQgbmFtZT0iUVVJWlBPRF9RVUVTVFlQRV9TVlkiIHZhbHVlPSJFbmN1ZXN0YSIvPg0KCQk8dWl0ZXh0IG5hbWU9IlFVSVpQT0RfUVVJWkFUTVBUX0lORiIgdmFsdWU9IkluZmluaXRvIi8+DQoJCTx1aXRleHQgbmFtZT0iUVVJWlBPRF9RVUVTQVRNUFRfSU5GIiB2YWx1ZT0iSW5maW5pdG8iLz4NCgkJPHVpdGV4dCBuYW1lPSJXQVJOSU5HTVNHX1lFU1NUUklORyIgdmFsdWU9IlPDrSIvPg0KCQk8dWl0ZXh0IG5hbWU9IldBUk5JTkdNU0dfTk9TVFJJTkciIHZhbHVlPSJObyIvPg0KCQk8dWl0ZXh0IG5hbWU9IldBUk5JTkdNU0dfVElUTEVTVFJJTkciIHZhbHVlPSJBdmlzbyBkZSBuYXZlZ2FjacOzbiBkZSBwcnVlYmEiLz4NCgkJPHVpdGV4dCBuYW1lPSJXQVJOSU5HTVNHX01TR1NUUklORyIgdmFsdWU9IkhheSBwcmVndW50YXMgc2luIGludGVudG9zIGVuIGVzdGEgcHJ1ZWJhLiYjeEE7JiN4QTtQYXJhIHNhbGlyIGRlIGxhIHBydWViYSwgaGFnYSBjbGljIGVuIFPDrS4gUGFyYSBjb250aW51YXIsIGhhZ2EgY2xpYyBlbiBOby4iLz4NCgkJPHVpdGV4dCBuYW1lPSJJTkZPUk1BVElPTl9IMjY0X0ZMQVNIUExBWUVSIiB2YWx1ZT0iTGEgdmVyc2nDs24gYWN0dWFsIGRlIEZsYXNoIFBsYXllciBpbnN0YWxhZGEgZW4gZWwgb3JkZW5hZG9yIG5vIGVzIGNvbXBhdGlibGUgY29uIGVzdGUgdsOtZGVvLiBIYWdhIGNsaWMgZW4gZWwgw6FyZWEgZGUgdsOtZGVvIHBhcmEgZGVzY2FyZ2FyIGxhIMO6bHRpbWEgdmVyc2nDs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6ICVwIi8+DQoJCTwhLS0gc3Vic3RpdHV0aW9uOiAlcCA9PSBwcmVzZW50YXRpb24gdGl0bGUgLS0+DQoJCTwhLS0gc3Vic3RpdHV0aW9uOiAlcyA9PSBzbGlkZSB0aXRsZSAtLT4NCgkJPCEtLSBzdWJzdGl0dXRpb246ICVuID09IHNsaWRlIG51bWJlciAtLT4NCgkJPHVpdGV4dCBuYW1lPSJCT09LTUFSS1NMSURFIiB2YWx1ZT0iQWRvYmUgUHJlc2VudGVyOiAlcCAlcyIvPg0KCQk8dWl0ZXh0IG5hbWU9IlNIT1dTSURFQkFSIiB2YWx1ZT0iTW9zdHJhciBiYXJyYSBsYXRlcmFsIGEgbG9zIHBhcnRpY2lwYW50ZXMiLz4NCgkJPHVpdGV4dCBuYW1lPSJNVVRFIiB2YWx1ZT0iTXVkbyIvPg0KCQk8dWl0ZXh0IG5hbWU9IkRPQ1dSQVBfVElUTEUiIHZhbHVlPSJBcmNoaXZvIGFkanVudG8gZGUgUHJlc2VudGVyIi8+DQoJCTx1aXRleHQgbmFtZT0iRE9DV1JBUF9NU0ciIHZhbHVlPSJHdWFyZGFyIGVuIE1pIFBDIi8+DQoJCTx1aXRleHQgbmFtZT0iRE9DV1JBUF9QUk9NUFQiIHZhbHVlPSJIYWdhIGNsaWMgZW4gRGVzY2FyZ2FyIi8+DQoJPC9sYW5ndWFnZT4NCgk8bGFuZ3VhZ2UgaWQ9InB0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uZXhvIi8+DQoJCTx1aXRleHQgbmFtZT0iQVRUQUNITUVOVF9QUkVWSUVXX1dBUk5JTkdNU0ciIHZhbHVlPSJPcyBhbmV4b3MgbsOjbyBzw6NvIGFiZXJ0b3Mgbm8gbW9kbyBkZSBWaXN1YWxpemHDp8Ojby4gVXNlIG8gY29tYW5kbyBkZSBwdWJsaWNhw6fDo28gcGFyYSB2ZXIgb3MgcmVzdWx0YWRvcy4iLz4NCgkJPHVpdGV4dCBuYW1lPSJDT0xMQUJfTE9DQUxfUExBWUJBQ0tfTVNHIiB2YWx1ZT0iTyBjb250ZcO6ZG8gZXN0w6Egc2VuZG8gcmVwcm9kdXppZG8gbG9jYWxtZW50ZS5BIGNvbGFib3Jhw6fDo28gbsOjbyBmdW5jaW9uYSBuZXN0ZSBtb2RvLiIvPg0KCQk8dWl0ZXh0IG5hbWU9IkNPTExBQl9MT0NBTF9QTEFZQkFDS19USVRMRSIgdmFsdWU9IlJlcHJvZHXDp8OjbyBsb2NhbCIvPg0KCQk8dWl0ZXh0IG5hbWU9IkNPTExBQl9MT0NBTF9QTEFZQkFDS0JUTiIgdmFsdWU9Ik9rIi8+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HVpdGV4dCBuYW1lPSJDT1VSU0VfU1RBVFVTIiB2YWx1ZT0iU3RhdHVzIGRvIG3Ds2R1bG8iLz4NCgkJPHVpdGV4dCBuYW1lPSJQQVNTRURfU1RSSU5HIiB2YWx1ZT0iQXByb3ZhZG8iLz4NCgkJPHVpdGV4dCBuYW1lPSJGQUlMRURfU1RSSU5HIiB2YWx1ZT0iUmVwcm92YWRvIi8+DQoJCTwhLS1xdWl6IHBvZCBhbmQgbWVzc2FnZSBib3ggdGV4dHMtLT4NCgkJPHVpdGV4dCBuYW1lPSJRVUlaUE9EX1FVSVpfQVRURU1QVCIgdmFsdWU9IlRlbnRhdGl2YSBubyBxdWVzdGlvbsOhcmlvOiIvPg0KCQk8dWl0ZXh0IG5hbWU9IlFVSVpQT0RfUVVJWl9BVFRFTVBUX1ZBTFVFIiB2YWx1ZT0iJW4gZGUgJXQiLz4NCgkJPHVpdGV4dCBuYW1lPSJRVUlaUE9EX1FVSVpfU0NPUkUiIHZhbHVlPSJQb250dWHDp8OjbzoiLz4NCgkJPHVpdGV4dCBuYW1lPSJRVUlaUE9EX1FVSVpfUEFTU1NDT1JFIiB2YWx1ZT0iUG9udHVhw6fDo28gZGUgYXByb3Zhw6fDo286Ii8+DQoJCTx1aXRleHQgbmFtZT0iUVVJWlBPRF9RVUlaX01BWFNDT1JFIiB2YWx1ZT0iUG9udHVhw6fDo28gbcOheGltYToiLz4NCgkJPHVpdGV4dCBuYW1lPSJRVUlaUE9EX1FVRVNBVE1QVF9TVFIiIHZhbHVlPSJUZW50YXRpdmE6ICVuIGRlICV0Ii8+DQoJCTx1aXRleHQgbmFtZT0iUVVJWlBPRF9RVUVTVFlQRV9TVFIiIHZhbHVlPSJUaXBvOiAlcyIvPg0KCQk8dWl0ZXh0IG5hbWU9IlFVSVpQT0RfUVVFU1RZUEVfR1JEIiB2YWx1ZT0iQ2xhc3NpZmljYXTDs3JpYSIvPg0KCQk8dWl0ZXh0IG5hbWU9IlFVSVpQT0RfUVVFU1RZUEVfU1ZZIiB2YWx1ZT0iUGVzcXVpc2EiLz4NCgkJPHVpdGV4dCBuYW1lPSJRVUlaUE9EX1FVSVpBVE1QVF9JTkYiIHZhbHVlPSJJbmZpbml0byIvPg0KCQk8dWl0ZXh0IG5hbWU9IlFVSVpQT0RfUVVFU0FUTVBUX0lORiIgdmFsdWU9IkluZmluaXRvIi8+DQoJCTx1aXRleHQgbmFtZT0iV0FSTklOR01TR19ZRVNTVFJJTkciIHZhbHVlPSJTaW0iLz4NCgkJPHVpdGV4dCBuYW1lPSJXQVJOSU5HTVNHX05PU1RSSU5HIiB2YWx1ZT0iTsOjbyIvPg0KCQk8dWl0ZXh0IG5hbWU9IldBUk5JTkdNU0dfVElUTEVTVFJJTkciIHZhbHVlPSJBbGVydGEgZGUgbmF2ZWdhw6fDo28gZG8gcXVlc3Rpb27DoXJpbyIvPg0KCQk8dWl0ZXh0IG5hbWU9IldBUk5JTkdNU0dfTVNHU1RSSU5HIiB2YWx1ZT0iRXhpc3RlbSBwZXJndW50YXMgcXVlIG7Do28gZm9yYW0gcmVzcG9uZGlkYXMgbmVzdGUgcXVlc3Rpb27DoXJpby4mI3hBOyYjeEE7Q2xpcXVlIGVtIFNpbSBwYXJhIHNhaXIgZG8gcXVlc3Rpb27DoXJpbyBvdSBlbSBOw6NvIHNlIHF1aXNlciBjb250aW51YXIuIi8+DQoJCTx1aXRleHQgbmFtZT0iSU5GT1JNQVRJT05fSDI2NF9GTEFTSFBMQVlFUiIgdmFsdWU9IkEgdmVyc8OjbyBhdHVhbCBkbyBGbGFzaCBQbGF5ZXIgaW5zdGFsYWRhIG5vIGNvbXB1dGFkb3IgbsOjbyBvZmVyZWNlIHN1cG9ydGUgYSBlc3NlIHbDrWRlby4gQ2xpcXVlIG5hIMOhcmVhIGRvIHbDrWRlbyBwYXJhIGJhaXhhciBhIHZlcnPDo28gbWFpcyByZWNlbnRlIGRv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TW9zdHJhciBiYXJyYSBsYXRlcmFsIGFvIHBhcnRpY2lwYW50ZXMiLz4NCgkJPHVpdGV4dCBuYW1lPSJNVVRFIiB2YWx1ZT0iTXVkbyIvPg0KCQk8dWl0ZXh0IG5hbWU9IkRPQ1dSQVBfVElUTEUiIHZhbHVlPSJBbmV4byBkZSBhcnF1aXZvIGRvIFByZXNlbnRlciIvPg0KCQk8dWl0ZXh0IG5hbWU9IkRPQ1dSQVBfTVNHIiB2YWx1ZT0iU2FsdmFyIGVtIE1ldSBjb21wdXRhZG9yIi8+DQoJCTx1aXRleHQgbmFtZT0iRE9DV1JBUF9QUk9NUFQiIHZhbHVlPSJDbGlxdWUgcGFyYSBiYWl4YXIiLz4NCgk8L2xhbmd1YWdlPg0KCTxsYW5ndWFnZSBpZD0iaXQ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kFUVEFDSE1FTlRfUFJFVklFV19XQVJOSU5HTVNHX1RJVExFU1RSSU5HIiB2YWx1ZT0iQXR0YWNobWVudCBXYXJuaW5nIi8+DQoJCTx1aXRleHQgbmFtZT0iQVRUQUNITUVOVF9QUkVWSUVXX1dBUk5JTkdNU0ciIHZhbHVlPSJBdHRhY2htZW50cyBkbyBub3Qgb3BlbiBpbiBQcmV2aWV3IG1vZGUuIFBsZWFzZSB1c2UgcHVibGlzaCB0byBzZWUgdGhlIHJlc3VsdHMiLz4NCgkJPHVpdGV4dCBuYW1lPSJVTk5BTUVEU0xJREVUSVRMRSIgdmFsdWU9IkRpYXBvc2l0aXZh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SW50ZXJyb3R0byIvPg0KCQk8dWl0ZXh0IG5hbWU9IlNDUlVCQkFSU1RBVFVTX1BMQVlJTkciIHZhbHVlPSJSaXByb2R1emlvbmUiLz4NCgkJPHVpdGV4dCBuYW1lPSJTQ1JVQkJBUlNUQVRVU19OT0FVRElPIiB2YWx1ZT0iQXVkaW8gaW5hdHQuIi8+DQoJCTx1aXRleHQgbmFtZT0iU0NSVUJCQVJTVEFUVVNfVklEUExBWUlORyIgdmFsdWU9IlZpZGVvIGluIHJpcHJvZHV6aW9uZSIvPg0KCQk8dWl0ZXh0IG5hbWU9IlNDUlVCQkFSU1RBVFVTX0xPQURJTkciIHZhbHVlPSJDYXJpY2FtZW50byIvPg0KCQk8dWl0ZXh0IG5hbWU9IlNDUlVCQkFSU1RBVFVTX0JVRkZFUklORyIgdmFsdWU9IkJ1ZmZlcmluZyIvPg0KCQk8dWl0ZXh0IG5hbWU9IlNDUlVCQkFSU1RBVFVTX1FVRVNUSU9OIiB2YWx1ZT0iUmlzcG9uZGkgYSBkb21hbmRhIi8+DQoJCTx1aXRleHQgbmFtZT0iU0NSVUJCQVJTVEFUVVNfUkVWSUVXUVVJWiIgdmFsdWU9IlJldmlzaW9uZSBkZWwgcXVpeiIvPg0KCQk8IS0tIHN1YnN0aXR1dGlvbjogJW0gPT0gbWludXRlcyByZW1haW5pbmcgLS0+DQoJCTwhLS0gc3Vic3RpdHV0aW9uOiAlcyA9PSBzZWNvbmRzIHJlbWFpbmluZyAtLT4NCgkJPHVpdGV4dCBuYW1lPSJFTEFQU0VEIiB2YWx1ZT0iJW0gTWludXRpICVzIFNlY29uZGkgcmltYW5lbnRpIi8+DQoJCTx1aXRleHQgbmFtZT0iTk9URk9VTkQiIHZhbHVlPSJOZXNzdW4gZWxlbWVudG8gdHJvdmF0byIvPg0KCQk8dWl0ZXh0IG5hbWU9IkFUVEFDSE1FTlRTIiB2YWx1ZT0iQWxsZWdhdGk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LiIvPg0KCQk8dWl0ZXh0IG5hbWU9IlRBQl9RVUlaIiB2YWx1ZT0iUXVpeiIvPg0KCQk8dWl0ZXh0IG5hbWU9IlRBQl9PVVRMSU5FIiB2YWx1ZT0iU3RydXR0dXJhIi8+DQoJCTx1aXRleHQgbmFtZT0iVEFCX1RIVU1CIiB2YWx1ZT0iTWluaWF0dXJlIi8+DQoJCTx1aXRleHQgbmFtZT0iVEFCX05PVEVTIiB2YWx1ZT0iTm90ZSIvPg0KCQk8dWl0ZXh0IG5hbWU9IlRBQl9TRUFSQ0giIHZhbHVlPSJDZXJjYSIvPg0KCQk8dWl0ZXh0IG5hbWU9IlNMSURFX0hFQURJTkciIHZhbHVlPSJUaXRvbG8gZGlhcG9zaXRpdmEiLz4NCgkJPHVpdGV4dCBuYW1lPSJEVVJBVElPTl9IRUFESU5HIiB2YWx1ZT0iRHVyYXRhIi8+DQoJCTx1aXRleHQgbmFtZT0iU0VBUkNIX0hFQURJTkciIHZhbHVlPSJDZXJjYSB0ZXN0bzoiLz4NCgkJPHVpdGV4dCBuYW1lPSJUSFVNQl9IRUFESU5HIiB2YWx1ZT0iRGlhcG9zaXRpdmEiLz4NCgkJPHVpdGV4dCBuYW1lPSJUSFVNQl9JTkZPIiB2YWx1ZT0iVGl0b2xvL1RlbXBvIi8+DQoJCTx1aXRleHQgbmFtZT0iQVRUQUNITkFNRV9IRUFESU5HIiB2YWx1ZT0iTm9tZSBmaWxlIi8+DQoJCTx1aXRleHQgbmFtZT0iQVRUQUNIU0laRV9IRUFESU5HIiB2YWx1ZT0iRGltZW5zaW9uZSIvPg0KCQk8dWl0ZXh0IG5hbWU9IlNMSURFX05PVEVTIiB2YWx1ZT0iTm90ZSBkaWFwb3NpdGl2YS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VGVudGF0aXZvIHF1aXo6Ii8+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DQoJCTx1aXRleHQgbmFtZT0iUVVJWlBPRF9RVUVTVFlQRV9TVFIiIHZhbHVlPSJUaXBvOiAlcyIvPg0KCQk8dWl0ZXh0IG5hbWU9IlFVSVpQT0RfUVVFU1RZUEVfR1JEIiB2YWx1ZT0iQ29uIHZhbHV0YXppb25lIi8+DQoJCTx1aXRleHQgbmFtZT0iUVVJWlBPRF9RVUVTVFlQRV9TVlkiIHZhbHVlPSJJbmRhZ2luZSIvPg0KCQk8dWl0ZXh0IG5hbWU9IlFVSVpQT0RfUVVJWkFUTVBUX0lORiIgdmFsdWU9IkluZmluaXRpIi8+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DQoJCTx1aXRleHQgbmFtZT0iRE9DV1JBUF9USVRMRSIgdmFsdWU9IkFsbGVnYXRvIGZpbGUgUHJlc2VudGVyIi8+DQoJCTx1aXRleHQgbmFtZT0iRE9DV1JBUF9NU0ciIHZhbHVlPSJTYWx2YSBpbiBSaXNvcnNlIGRlbCBjb21wdXRlciIvPg0KCQk8dWl0ZXh0IG5hbWU9IkRPQ1dSQVBfUFJPTVBUIiB2YWx1ZT0iQ2xpYyBwZXIgc2NhcmljYXJlIi8+DQoJPC9sYW5ndWFnZT4NCgk8bGFuZ3VhZ2UgaWQ9Im5s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JEaWEgJW4iLz4NCgkJPHVpdGV4dCBuYW1lPSJDT0xMQUJfTE9DQUxfUExBWUJBQ0tfTVNHIiB2YWx1ZT0iQ29udGVudCBpcyBiZWluZyBwbGF5ZWQgbG9jYWxseS5cbiBDb2xsYWJvcmF0aW9uIGRvZXMgbm90IHdvcmsgaW4gdGhpcyBtb2RlIi8+DQoJCTx1aXRleHQgbmFtZT0iQ09MTEFCX0xPQ0FMX1BMQVlCQUNLX1RJVExFIiB2YWx1ZT0iTG9jYWwgUGxheWJhY2siLz4NCgkJPHVpdGV4dCBuYW1lPSJDT0xMQUJfTE9DQUxfUExBWUJBQ0tCVE4iIHZhbHVlPSJPayIvPg0KCQk8IS0tIHN1YnN0aXR1dGlvbjogJW4gPT0gc2xpZGUgbnVtYmVyIC0tPg0KCQk8IS0tIHN1YnN0aXR1dGlvbjogJXQgPT0gdG90YWwgc2xpZGUgY291bnQgLS0+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DQoJCTx1aXRleHQgbmFtZT0iU0NSVUJCQVJTVEFUVVNfVklEUExBWUlORyIgdmFsdWU9IlZpZGVvIGFmc3BlbGVuIi8+DQoJCTx1aXRleHQgbmFtZT0iU0NSVUJCQVJTVEFUVVNfTE9BRElORyIgdmFsdWU9IkxhZGVuIi8+DQoJCTx1aXRleHQgbmFtZT0iU0NSVUJCQVJTVEFUVVNfQlVGRkVSSU5HIiB2YWx1ZT0iQnVmZmVyZW4iLz4NCgkJPHVpdGV4dCBuYW1lPSJTQ1JVQkJBUlNUQVRVU19RVUVTVElPTiIgdmFsdWU9IlZyYWFnIG1ldCBhbnR3b29yZCIvPg0KCQk8dWl0ZXh0IG5hbWU9IlNDUlVCQkFSU1RBVFVTX1JFVklFV1FVSVoiIHZhbHVlPSJRdWl6IGNvbnRyb2xlcmVuIi8+DQoJCTwhLS0gc3Vic3RpdHV0aW9uOiAlbSA9PSBtaW51dGVzIHJlbWFpbmluZyAtLT4NCgkJPCEtLSBzdWJzdGl0dXRpb246ICVzID09IHNlY29uZHMgcmVtYWluaW5nIC0tPg0KCQk8dWl0ZXh0IG5hbWU9IkVMQVBTRUQiIHZhbHVlPSJFciByZXN0ZXJlbiAlbSBtaW51dGVuICVzIHNlY29uZGVuIi8+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DQoJCTx1aXRleHQgbmFtZT0iVEFCX1FVSVoiIHZhbHVlPSJRdWl6Ii8+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DQoJCTx1aXRleHQgbmFtZT0iU0VBUkNIX0hFQURJTkciIHZhbHVlPSJab2VrZW4gbmFhciB0ZWtzdDoiLz4NCgkJPHVpdGV4dCBuYW1lPSJUSFVNQl9IRUFESU5HIiB2YWx1ZT0iRGlhIi8+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5rWL6aqM5bCd6K+V5qyh5pWwOiIvPg0KCQk8dWl0ZXh0IG5hbWU9IlFVSVpQT0RfUVVJWl9BVFRFTVBUX1ZBTFVFIiB2YWx1ZT0i56ysICVuIOasoe+8jOWFsSAldCDmrKEiLz4NCgkJPHVpdGV4dCBuYW1lPSJRVUlaUE9EX1FVSVpfU0NPUkUiIHZhbHVlPSLlvpfliIY6Ii8+DQoJCTx1aXRleHQgbmFtZT0iUVVJWlBPRF9RVUlaX1BBU1NTQ09SRSIgdmFsdWU9IuWPiuagvOWIhuaVsDoiLz4NCgkJPHVpdGV4dCBuYW1lPSJRVUlaUE9EX1FVSVpfTUFYU0NPUkUiIHZhbHVlPSLmnIDpq5jliIbmlbA6Ii8+DQoJCTx1aXRleHQgbmFtZT0iUVVJWlBPRF9RVUVTQVRNUFRfU1RSIiB2YWx1ZT0i5bCd6K+V5qyh5pWwOiDnrKwgJW4g5qyh77yM5YWxICV0IOasoSIvPg0KCQk8dWl0ZXh0IG5hbWU9IlFVSVpQT0RfUVVFU1RZUEVfU1RSIiB2YWx1ZT0i57G75Z6LOiAlcyIvPg0KCQk8dWl0ZXh0IG5hbWU9IlFVSVpQT0RfUVVFU1RZUEVfR1JEIiB2YWx1ZT0i6K+E57qnIi8+DQoJCTx1aXRleHQgbmFtZT0iUVVJWlBPRF9RVUVTVFlQRV9TVlkiIHZhbHVlPSLosIPmn6UiLz4NCgkJPHVpdGV4dCBuYW1lPSJRVUlaUE9EX1FVSVpBVE1QVF9JTkYiIHZhbHVlPSLml6DpmZAiLz4NCgkJPHVpdGV4dCBuYW1lPSJRVUlaUE9EX1FVRVNBVE1QVF9JTkYiIHZhbHVlPSLml6DpmZAiLz4NCgkJPHVpdGV4dCBuYW1lPSJXQVJOSU5HTVNHX1lFU1NUUklORyIgdmFsdWU9IuaYryIvPg0KCQk8dWl0ZXh0IG5hbWU9IldBUk5JTkdNU0dfTk9TVFJJTkciIHZhbHVlPSLlkKYiLz4NCgkJPHVpdGV4dCBuYW1lPSJXQVJOSU5HTVNHX1RJVExFU1RSSU5HIiB2YWx1ZT0i5rWL6aqM5a+86Iiq6K2m5ZGKIi8+DQoJCTx1aXRleHQgbmFtZT0iV0FSTklOR01TR19NU0dTVFJJTkciIHZhbHVlPSLmraTmtYvpqozkuK3mnInmnKrlsJ3or5XkvZznrZTnmoTpl67popjjgIImI3hBOyYjeEE75Y2V5Ye74oCc5piv4oCd6YCA5Ye65q2k5rWL6aqM44CC5Y2V5Ye74oCc5ZCm4oCd57un57ut5rWL6aqM44CCIi8+DQoJCTx1aXRleHQgbmFtZT0iSU5GT1JNQVRJT05fSDI2NF9GTEFTSFBMQVlFUiIgdmFsdWU9IuW9k+WJjeWuieijheWcqOaCqOeahOiuoeeul+acuuS4iueahCBGbGFzaCBQbGF5ZXIg54mI5pys5LiN5pSv5oyB6K+l6KeG6aKR44CC5Y2V5Ye76KeG6aKR5Yy65Z+f5LiL6L295pyA5paw54mI5pys55qEIEZsYXNoIFBsYXllcuOAg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LlkJHlj4LliqDogIXmmL7npLrmj5DopoHmoI8iLz4NCgkJPHVpdGV4dCBuYW1lPSJNVVRFIiB2YWx1ZT0i6Z2Z6Z+zIi8+DQoJCTx1aXRleHQgbmFtZT0iRE9DV1JBUF9USVRMRSIgdmFsdWU9IlByZXNlbnRlciDmlofku7bpmYTku7YiLz4NCgkJPHVpdGV4dCBuYW1lPSJET0NXUkFQX01TRyIgdmFsdWU9IuS/neWtmOWIsOaIkeeahOiuoeeul+acuiIvPg0KCQk8dWl0ZXh0IG5hbWU9IkRPQ1dSQVBfUFJPTVBUIiB2YWx1ZT0i5Y2V5Ye75Lul5LiL6L29Ii8+DQoJPC9sYW5ndWFnZT4NCgk8bGFuZ3VhZ2UgaWQ9InRy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HVpdGV4dCBuYW1lPSJVTk5BTUVEU0xJREVUSVRMRSIgdmFsdWU9IlNsYXl0ICVuIi8+DQoJCTwhLS0gc3Vic3RpdHV0aW9uOiAlbiA9PSBzbGlkZSBudW1iZXIgLS0+DQoJCTwhLS0gc3Vic3RpdHV0aW9uOiAldCA9PSB0b3RhbCBzbGlkZSBjb3VudCAtLT4NCgkJPHVpdGV4dCBuYW1lPSJTQ1JVQkJBUlNUQVRVU19TTElERUlORk8iIHZhbHVlPSJTbGF5dCAlbiAvICV0IHwgIi8+DQoJCTx1aXRleHQgbmFtZT0iU0NSVUJCQVJTVEFUVVNfU1RPUFBFRCIgdmFsdWU9IkR1cmR1cnVsZHUiLz4NCgkJPHVpdGV4dCBuYW1lPSJTQ1JVQkJBUlNUQVRVU19QTEFZSU5HIiB2YWx1ZT0iT3luYXTEsWzEsXlvciIvPg0KCQk8dWl0ZXh0IG5hbWU9IlNDUlVCQkFSU1RBVFVTX05PQVVESU8iIHZhbHVlPSJTZXMgWW9rIi8+DQoJCTx1aXRleHQgbmFtZT0iU0NSVUJCQVJTVEFUVVNfVklEUExBWUlORyIgdmFsdWU9IlZpZGVvIE95bmF0xLFsxLF5b3IiLz4NCgkJPHVpdGV4dCBuYW1lPSJTQ1JVQkJBUlNUQVRVU19MT0FESU5HIiB2YWx1ZT0iWcO8a2xlbml5b3IiLz4NCgkJPHVpdGV4dCBuYW1lPSJTQ1JVQkJBUlNUQVRVU19CVUZGRVJJTkciIHZhbHVlPSJBcmFiZWxsZcSfZSBBbMSxbsSxeW9yIi8+DQoJCTx1aXRleHQgbmFtZT0iU0NSVUJCQVJTVEFUVVNfUVVFU1RJT04iIHZhbHVlPSJTb3J1eXUgWWFuxLF0bGEiLz4NCgkJPHVpdGV4dCBuYW1lPSJTQ1JVQkJBUlNUQVRVU19SRVZJRVdRVUlaIiB2YWx1ZT0iU8SxbmF2IMSwbmNlbGVuaXlvciIvPg0KCQk8IS0tIHN1YnN0aXR1dGlvbjogJW0gPT0gbWludXRlcyByZW1haW5pbmcgLS0+DQoJCTwhLS0gc3Vic3RpdHV0aW9uOiAlcyA9PSBzZWNvbmRzIHJlbWFpbmluZyAtLT4NCgkJPHVpdGV4dCBuYW1lPSJFTEFQU0VEIiB2YWx1ZT0iJW0gRGFraWthICVzIFNhbml5ZSBLYWxkxLEiLz4NCgkJPHVpdGV4dCBuYW1lPSJOT1RGT1VORCIgdmFsdWU9IkhlcmhhbmdpIEJpciDFnmV5IEJ1bHVubWFkxLEiLz4NCgkJPHVpdGV4dCBuYW1lPSJBVFRBQ0hNRU5UUyIgdmFsdWU9IkVrbGVyIi8+DQoJCTwhLS0gc3Vic3RpdHV0aW9uOiAlcCA9PSBjdXJyZW50IHNwZWFrZXIncyB0aXRsZSAtLT4NCgkJPHVpdGV4dCBuYW1lPSJCSU9XSU5fVElUTEUiIHZhbHVlPSJCaW86ICVwIi8+DQoJCTx1aXRleHQgbmFtZT0iQklPQlROX1RJVExFIiB2YWx1ZT0iQmlvIi8+DQoJCTx1aXRleHQgbmFtZT0iRElWSURFUkJUTl9USVRMRSIgdmFsdWU9InwiLz4NCgkJPHVpdGV4dCBuYW1lPSJDT05UQUNUQlROX1RJVExFIiB2YWx1ZT0ixLBydGliYXQiLz4NCgkJPHVpdGV4dCBuYW1lPSJUQUJfUVVJWiIgdmFsdWU9IlPEsW5hdiIvPg0KCQk8dWl0ZXh0IG5hbWU9IlRBQl9PVVRMSU5FIiB2YWx1ZT0iQW5hIEhhdCIvPg0KCQk8dWl0ZXh0IG5hbWU9IlRBQl9USFVNQiIgdmFsdWU9IlJlc2ltIi8+DQoJCTx1aXRleHQgbmFtZT0iVEFCX05PVEVTIiB2YWx1ZT0iTm90bGFyIi8+DQoJCTx1aXRleHQgbmFtZT0iVEFCX1NFQVJDSCIgdmFsdWU9IkFyYSIvPg0KCQk8dWl0ZXh0IG5hbWU9IlNMSURFX0hFQURJTkciIHZhbHVlPSJTbGF5dCBCYcWfbMSxxJ/EsSIvPg0KCQk8dWl0ZXh0IG5hbWU9IkRVUkFUSU9OX0hFQURJTkciIHZhbHVlPSJTw7xyZSIvPg0KCQk8dWl0ZXh0IG5hbWU9IlNFQVJDSF9IRUFESU5HIiB2YWx1ZT0iTWV0bmkgYXJhOiIvPg0KCQk8dWl0ZXh0IG5hbWU9IlRIVU1CX0hFQURJTkciIHZhbHVlPSJTbGF5dCIvPg0KCQk8dWl0ZXh0IG5hbWU9IlRIVU1CX0lORk8iIHZhbHVlPSJTbGF5dCBCYcWfbMSxxJ/EsS9Tw7xyZXNpIi8+DQoJCTx1aXRleHQgbmFtZT0iQVRUQUNITkFNRV9IRUFESU5HIiB2YWx1ZT0iRG9zeWEgQWTEsSIvPg0KCQk8dWl0ZXh0IG5hbWU9IkFUVEFDSFNJWkVfSEVBRElORyIgdmFsdWU9IkJveXV0Ii8+DQoJCTx1aXRleHQgbmFtZT0iU0xJREVfTk9URVMiIHZhbHVlPSJTbGF5dCBOb3RsYXLEsSIvPg0KCQk8dWl0ZXh0IG5hbWU9IkNPVVJTRV9TVEFUVVMiIHZhbHVlPSJNb2R1bGUgU3RhdHVzIi8+DQoJCTx1aXRleHQgbmFtZT0iUEFTU0VEX1NUUklORyIgdmFsdWU9IlBhc3NlZCIvPg0KCQk8dWl0ZXh0IG5hbWU9IkZBSUxFRF9TVFJJTkciIHZhbHVlPSJGYWlsZWQiLz4NCgkJPCEtLXF1aXogcG9kIGFuZCBtZXNzYWdlIGJveCB0ZXh0cy0tPg0KCQk8dWl0ZXh0IG5hbWU9IlFVSVpQT0RfUVVJWl9BVFRFTVBUIiB2YWx1ZT0iU8SxbmF2IERlbmVtZXNpOiIvPg0KCQk8dWl0ZXh0IG5hbWU9IlFVSVpQT0RfUVVJWl9BVFRFTVBUX1ZBTFVFIiB2YWx1ZT0iJW4vJXQiLz4NCgkJPHVpdGV4dCBuYW1lPSJRVUlaUE9EX1FVSVpfU0NPUkUiIHZhbHVlPSJQdWFuOiIvPg0KCQk8dWl0ZXh0IG5hbWU9IlFVSVpQT0RfUVVJWl9QQVNTU0NPUkUiIHZhbHVlPSJHZcOnbWUgUHVhbsSxOiIvPg0KCQk8dWl0ZXh0IG5hbWU9IlFVSVpQT0RfUVVJWl9NQVhTQ09SRSIgdmFsdWU9Ik1ha3NpbXVtIFB1YW46Ii8+DQoJCTx1aXRleHQgbmFtZT0iUVVJWlBPRF9RVUVTQVRNUFRfU1RSIiB2YWx1ZT0iRGVuZW1lOiAlbi8ldCIvPg0KCQk8dWl0ZXh0IG5hbWU9IlFVSVpQT0RfUVVFU1RZUEVfU1RSIiB2YWx1ZT0iVMO8cjogJXMiLz4NCgkJPHVpdGV4dCBuYW1lPSJRVUlaUE9EX1FVRVNUWVBFX0dSRCIgdmFsdWU9IkJhc2FtYWtsxLEiLz4NCgkJPHVpdGV4dCBuYW1lPSJRVUlaUE9EX1FVRVNUWVBFX1NWWSIgdmFsdWU9IkFua2V0Ii8+DQoJCTx1aXRleHQgbmFtZT0iUVVJWlBPRF9RVUlaQVRNUFRfSU5GIiB2YWx1ZT0iU8SxbsSxcnPEsXoiLz4NCgkJPHVpdGV4dCBuYW1lPSJRVUlaUE9EX1FVRVNBVE1QVF9JTkYiIHZhbHVlPSJTxLFuxLFyc8SxeiIvPg0KCQk8dWl0ZXh0IG5hbWU9IldBUk5JTkdNU0dfWUVTU1RSSU5HIiB2YWx1ZT0iRXZldCIvPg0KCQk8dWl0ZXh0IG5hbWU9IldBUk5JTkdNU0dfTk9TVFJJTkciIHZhbHVlPSJIYXnEsXIiLz4NCgkJPHVpdGV4dCBuYW1lPSJXQVJOSU5HTVNHX1RJVExFU1RSSU5HIiB2YWx1ZT0iU8SxbmF2IEdlemlubWUgVXlhcsSxc8SxIi8+DQoJCTx1aXRleHQgbmFtZT0iV0FSTklOR01TR19NU0dTVFJJTkciIHZhbHVlPSJCdSBTxLFuYXZkYSBkZW5lbm1lbWnFnyBzb3J1bGFyIHZhci4mI3hBOyYjeEE7RXZldCBzZcOnZW5lxJ9pbmkgdMSxa2xhdMSxcnNhbsSxeiBTxLFuYXZkYW4gw6fEsWthY2Frc8SxbsSxei4gU8SxbmF2YSBkZXZhbSBldG1layBpw6dpbiBIYXnEsXIgc2XDp2VuZcSfaW5pIHTEsWtsYXTEsW4uIi8+DQoJCTx1aXRleHQgbmFtZT0iSU5GT1JNQVRJT05fSDI2NF9GTEFTSFBMQVlFUiIgdmFsdWU9IkJpbGdpc2F5YXLEsW7EsXphIHnDvGtsw7wgb2xhbiBnZcOnZXJsaSBGbGFzaCBQbGF5ZXIgc8O8csO8bcO8IGJ1IHZpZGVveXUgZGVzdGVrbGVtaXlvci4gRW4gc29uIEZsYXNoIFBsYXllciBzw7xyw7xtw7xuw7wgaW5kaXJtZWsgacOnaW4gdmlkZW8gYWxhbsSxbsSxIHTEsWtsYXTEs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kthdMSxbMSxbWPEsWxhcmEga2VuYXIgw6d1YnXEn3VudSBnw7ZzdGVyIi8+DQoJCTx1aXRleHQgbmFtZT0iTVVURSIgdmFsdWU9IlNlc3NpeiIvPg0KCQk8dWl0ZXh0IG5hbWU9IkRPQ1dSQVBfVElUTEUiIHZhbHVlPSJQcmVzZW50ZXIgRG9zeWEgRWtpIi8+DQoJCTx1aXRleHQgbmFtZT0iRE9DV1JBUF9NU0ciIHZhbHVlPSJCaWxnaXNheWFyxLFtYSBLYXlkZXQiLz4NCgkJPHVpdGV4dCBuYW1lPSJET0NXUkFQX1BST01QVCIgdmFsdWU9IsSwbmRpcm1layBpw6dpbiBUxLFrbGF0xLFuIi8+DQoJPC9sYW5ndWFnZT4NCgk8bGFuZ3VhZ2UgaWQ9InJ1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DQoJCTx1aXRleHQgbmFtZT0iVU5OQU1FRFNMSURFVElUTEUiIHZhbHVlPSLQodC70LDQudC0ICVuIi8+DQoJCTx1aXRleHQgbmFtZT0iQ09MTEFCX0xPQ0FMX1BMQVlCQUNLX01TRyIgdmFsdWU9IkNvbnRlbnQgaXMgYmVpbmcgcGxheWVkIGxvY2FsbHkuXG4gQ29sbGFib3JhdGlvbiBkb2VzIG5vdCB3b3JrIGluIHRoaXMgbW9kZSIvPg0KCQk8dWl0ZXh0IG5hbWU9IkNPTExBQl9MT0NBTF9QTEFZQkFDS19USVRMRSIgdmFsdWU9IkxvY2FsIFBsYXliYWNrIi8+DQoJCTx1aXRleHQgbmFtZT0iQ09MTEFCX0xPQ0FMX1BMQVlCQUNLQlROIiB2YWx1ZT0iT2siLz4NCgkJPCEtLSBzdWJzdGl0dXRpb246ICVuID09IHNsaWRlIG51bWJlciAtLT4NCgkJPCEtLSBzdWJzdGl0dXRpb246ICV0ID09IHRvdGFsIHNsaWRlIGNvdW50IC0tPg0KCQk8dWl0ZXh0IG5hbWU9IlNDUlVCQkFSU1RBVFVTX1NMSURFSU5GTyIgdmFsdWU9ItCh0LvQsNC50LQgJW4gLyAldCB8ICIvPg0KCQk8dWl0ZXh0IG5hbWU9IlNDUlVCQkFSU1RBVFVTX1NUT1BQRUQiIHZhbHVlPSLQntGB0YLQsNC90L7QstC70LXQvdC+Ii8+DQoJCTx1aXRleHQgbmFtZT0iU0NSVUJCQVJTVEFUVVNfUExBWUlORyIgdmFsdWU9ItCS0L7RgdC/0YDQvtC40LfQstC10LTQtdC90LjQtSIvPg0KCQk8dWl0ZXh0IG5hbWU9IlNDUlVCQkFSU1RBVFVTX05PQVVESU8iIHZhbHVlPSLQndC10YIg0LDRg9C00LjQviIvPg0KCQk8dWl0ZXh0IG5hbWU9IlNDUlVCQkFSU1RBVFVTX1ZJRFBMQVlJTkciIHZhbHVlPSLQktC+0YHQv9GA0L7QuNC30LLQtdC00LXQvdC40LUg0LLQuNC00LXQviIvPg0KCQk8dWl0ZXh0IG5hbWU9IlNDUlVCQkFSU1RBVFVTX0xPQURJTkciIHZhbHVlPSLQl9Cw0LPRgNGD0LfQutCwIi8+DQoJCTx1aXRleHQgbmFtZT0iU0NSVUJCQVJTVEFUVVNfQlVGRkVSSU5HIiB2YWx1ZT0i0JHRg9GE0LXRgNC40LfQsNGG0LjRjyIvPg0KCQk8dWl0ZXh0IG5hbWU9IlNDUlVCQkFSU1RBVFVTX1FVRVNUSU9OIiB2YWx1ZT0i0J7RgtCy0LXRgiDQvdCwINCy0L7Qv9GA0L7RgSIvPg0KCQk8dWl0ZXh0IG5hbWU9IlNDUlVCQkFSU1RBVFVTX1JFVklFV1FVSVoiIHZhbHVlPSLQntCx0LfQvtGAINC+0L/RgNC+0YHQsCIvPg0KCQk8IS0tIHN1YnN0aXR1dGlvbjogJW0gPT0gbWludXRlcyByZW1haW5pbmcgLS0+DQoJCTwhLS0gc3Vic3RpdHV0aW9uOiAlcyA9PSBzZWNvbmRzIHJlbWFpbmluZyAtLT4NCgkJPHVpdGV4dCBuYW1lPSJFTEFQU0VEIiB2YWx1ZT0i0J7RgdGC0LDQu9C+0YHRjCAlbSDQvNC40L0uICVzINGBIi8+DQoJCTx1aXRleHQgbmFtZT0iTk9URk9VTkQiIHZhbHVlPSLQndC40YfQtdCz0L4g0L3QtSDQvdCw0LnQtNC10L3QviIvPg0KCQk8dWl0ZXh0IG5hbWU9IkFUVEFDSE1FTlRTIiB2YWx1ZT0i0JLQu9C+0LbQtdC90LjRjyIvPg0KCQk8IS0tIHN1YnN0aXR1dGlvbjogJXAgPT0gY3VycmVudCBzcGVha2VyJ3MgdGl0bGUgLS0+DQoJCTx1aXRleHQgbmFtZT0iQklPV0lOX1RJVExFIiB2YWx1ZT0i0JHQuNC+0LPRgNCw0YTQuNGPOiAlcCIvPg0KCQk8dWl0ZXh0IG5hbWU9IkJJT0JUTl9USVRMRSIgdmFsdWU9ItCR0LjQvtCz0YDQsNGE0LjRjyIvPg0KCQk8dWl0ZXh0IG5hbWU9IkRJVklERVJCVE5fVElUTEUiIHZhbHVlPSJ8Ii8+DQoJCTx1aXRleHQgbmFtZT0iQ09OVEFDVEJUTl9USVRMRSIgdmFsdWU9ItCa0L7QvdGC0LDQutGCIi8+DQoJCTx1aXRleHQgbmFtZT0iVEFCX1FVSVoiIHZhbHVlPSLQntC/0YDQvtGBIi8+DQoJCTx1aXRleHQgbmFtZT0iVEFCX09VVExJTkUiIHZhbHVlPSLQodGF0LXQvNCwIi8+DQoJCTx1aXRleHQgbmFtZT0iVEFCX1RIVU1CIiB2YWx1ZT0i0JHQtdCz0YPQvdC+0LoiLz4NCgkJPHVpdGV4dCBuYW1lPSJUQUJfTk9URVMiIHZhbHVlPSLQl9Cw0LzQtdGC0LrQuCIvPg0KCQk8dWl0ZXh0IG5hbWU9IlRBQl9TRUFSQ0giIHZhbHVlPSLQn9C+0LjRgdC6Ii8+DQoJCTx1aXRleHQgbmFtZT0iU0xJREVfSEVBRElORyIgdmFsdWU9ItCX0LDQs9C+0LvQvtCy0L7QuiDRgdC70LDQudC00LAiLz4NCgkJPHVpdGV4dCBuYW1lPSJEVVJBVElPTl9IRUFESU5HIiB2YWx1ZT0i0JTQu9C40YIt0YHRgtGMIi8+DQoJCTx1aXRleHQgbmFtZT0iU0VBUkNIX0hFQURJTkciIHZhbHVlPSLQn9C+0LjRgdC6INGC0LXQutGB0YLQsDoiLz4NCgkJPHVpdGV4dCBuYW1lPSJUSFVNQl9IRUFESU5HIiB2YWx1ZT0i0KHQu9Cw0LnQtCIvPg0KCQk8dWl0ZXh0IG5hbWU9IlRIVU1CX0lORk8iIHZhbHVlPSLQndCw0LfQstCw0L3QuNC1L9C00LvQuNGCLdC90L7RgdGC0YwiLz4NCgkJPHVpdGV4dCBuYW1lPSJBVFRBQ0hOQU1FX0hFQURJTkciIHZhbHVlPSLQmNC80Y8g0YTQsNC50LvQsCIvPg0KCQk8dWl0ZXh0IG5hbWU9IkFUVEFDSFNJWkVfSEVBRElORyIgdmFsdWU9ItCg0LDQt9C80LXRgCIvPg0KCQk8dWl0ZXh0IG5hbWU9IlNMSURFX05PVEVTIiB2YWx1ZT0i0JfQsNC80LXRgtC60Lgg0Log0YHQu9Cw0LnQtNGDIi8+DQoJCTx1aXRleHQgbmFtZT0iQ09VUlNFX1NUQVRVUyIgdmFsdWU9Ik1vZHVsZSBTdGF0dXMiLz4NCgkJPHVpdGV4dCBuYW1lPSJQQVNTRURfU1RSSU5HIiB2YWx1ZT0iUGFzc2VkIi8+DQoJCTx1aXRleHQgbmFtZT0iRkFJTEVEX1NUUklORyIgdmFsdWU9IkZhaWxlZC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11.0&quot;&gt;&lt;object type=&quot;1&quot; unique_id=&quot;10001&quot;&gt;&lt;property id=&quot;20141&quot; value=&quot;Security Awareness Primer&quot;/&gt;&lt;property id=&quot;20144&quot; value=&quot;0&quot;/&gt;&lt;property id=&quot;20146&quot; value=&quot;0&quot;/&gt;&lt;property id=&quot;20147&quot; value=&quot;0&quot;/&gt;&lt;property id=&quot;20148&quot; value=&quot;10&quot;/&gt;&lt;property id=&quot;20180&quot; value=&quot;3&quot;/&gt;&lt;property id=&quot;20181&quot; value=&quot;4&quot;/&gt;&lt;property id=&quot;20183&quot; value=&quot;1&quot;/&gt;&lt;property id=&quot;20184&quot; value=&quot;7&quot;/&gt;&lt;property id=&quot;20193&quot; value=&quot;-1&quot;/&gt;&lt;property id=&quot;20224&quot; value=&quot;C:\Users\geoffrey.dyer\Documents\My Adobe Presentations\Security Awareness Primer&quot;/&gt;&lt;property id=&quot;20250&quot; value=&quot;0&quot;/&gt;&lt;property id=&quot;20251&quot; value=&quot;0&quot;/&gt;&lt;property id=&quot;20259&quot; value=&quot;0&quot;/&gt;&lt;property id=&quot;20263&quot; value=&quot;2&quot;/&gt;&lt;property id=&quot;20264&quot; value=&quot;1&quot;/&gt;&lt;property id=&quot;20519&quot; value=&quot;0&quot;/&gt;&lt;property id=&quot;20600&quot; value=&quot;0&quot;/&gt;&lt;property id=&quot;20700&quot; value=&quot;0&quot;/&gt;&lt;object type=&quot;2&quot; unique_id=&quot;10002&quot;&gt;&lt;object type=&quot;3&quot; unique_id=&quot;10003&quot;&gt;&lt;property id=&quot;20148&quot; value=&quot;5&quot;/&gt;&lt;property id=&quot;20300&quot; value=&quot;Slide 1 - &amp;quot;Cybersecurity Primer&amp;quot;&quot;/&gt;&lt;property id=&quot;20303&quot; value=&quot;-1&quot;/&gt;&lt;property id=&quot;20307&quot; value=&quot;263&quot;/&gt;&lt;property id=&quot;20309&quot; value=&quot;-1&quot;/&gt;&lt;/object&gt;&lt;object type=&quot;3&quot; unique_id=&quot;10004&quot;&gt;&lt;property id=&quot;20148&quot; value=&quot;5&quot;/&gt;&lt;property id=&quot;20300&quot; value=&quot;Slide 2 - &amp;quot;Importance of Cybersecurity&amp;quot;&quot;/&gt;&lt;property id=&quot;20303&quot; value=&quot;-1&quot;/&gt;&lt;property id=&quot;20307&quot; value=&quot;259&quot;/&gt;&lt;property id=&quot;20309&quot; value=&quot;-1&quot;/&gt;&lt;/object&gt;&lt;object type=&quot;3&quot; unique_id=&quot;10005&quot;&gt;&lt;property id=&quot;20148&quot; value=&quot;5&quot;/&gt;&lt;property id=&quot;20300&quot; value=&quot;Slide 3 - &amp;quot;Cybersecurity is Safety&amp;quot;&quot;/&gt;&lt;property id=&quot;20303&quot; value=&quot;-1&quot;/&gt;&lt;property id=&quot;20307&quot; value=&quot;265&quot;/&gt;&lt;property id=&quot;20309&quot; value=&quot;-1&quot;/&gt;&lt;/object&gt;&lt;object type=&quot;3&quot; unique_id=&quot;10006&quot;&gt;&lt;property id=&quot;20148&quot; value=&quot;5&quot;/&gt;&lt;property id=&quot;20300&quot; value=&quot;Slide 4 - &amp;quot;User Awareness&amp;quot;&quot;/&gt;&lt;property id=&quot;20303&quot; value=&quot;-1&quot;/&gt;&lt;property id=&quot;20307&quot; value=&quot;266&quot;/&gt;&lt;property id=&quot;20309&quot; value=&quot;-1&quot;/&gt;&lt;/object&gt;&lt;object type=&quot;3&quot; unique_id=&quot;10007&quot;&gt;&lt;property id=&quot;20148&quot; value=&quot;5&quot;/&gt;&lt;property id=&quot;20300&quot; value=&quot;Slide 5 - &amp;quot;Leading Threats&amp;quot;&quot;/&gt;&lt;property id=&quot;20303&quot; value=&quot;-1&quot;/&gt;&lt;property id=&quot;20307&quot; value=&quot;267&quot;/&gt;&lt;property id=&quot;20309&quot; value=&quot;-1&quot;/&gt;&lt;/object&gt;&lt;object type=&quot;3&quot; unique_id=&quot;10008&quot;&gt;&lt;property id=&quot;20148&quot; value=&quot;5&quot;/&gt;&lt;property id=&quot;20300&quot; value=&quot;Slide 6 - &amp;quot;Viruses&amp;quot;&quot;/&gt;&lt;property id=&quot;20303&quot; value=&quot;-1&quot;/&gt;&lt;property id=&quot;20307&quot; value=&quot;268&quot;/&gt;&lt;property id=&quot;20309&quot; value=&quot;-1&quot;/&gt;&lt;/object&gt;&lt;object type=&quot;3&quot; unique_id=&quot;10009&quot;&gt;&lt;property id=&quot;20148&quot; value=&quot;5&quot;/&gt;&lt;property id=&quot;20300&quot; value=&quot;Slide 7 - &amp;quot;Worms&amp;quot;&quot;/&gt;&lt;property id=&quot;20303&quot; value=&quot;-1&quot;/&gt;&lt;property id=&quot;20307&quot; value=&quot;269&quot;/&gt;&lt;property id=&quot;20309&quot; value=&quot;-1&quot;/&gt;&lt;/object&gt;&lt;object type=&quot;3&quot; unique_id=&quot;10010&quot;&gt;&lt;property id=&quot;20148&quot; value=&quot;5&quot;/&gt;&lt;property id=&quot;20300&quot; value=&quot;Slide 8 - &amp;quot;Logic Bombs and Trojan Horses&amp;quot;&quot;/&gt;&lt;property id=&quot;20303&quot; value=&quot;-1&quot;/&gt;&lt;property id=&quot;20307&quot; value=&quot;270&quot;/&gt;&lt;property id=&quot;20309&quot; value=&quot;-1&quot;/&gt;&lt;/object&gt;&lt;object type=&quot;3&quot; unique_id=&quot;10011&quot;&gt;&lt;property id=&quot;20148&quot; value=&quot;5&quot;/&gt;&lt;property id=&quot;20300&quot; value=&quot;Slide 9 - &amp;quot;Social Engineering&amp;quot;&quot;/&gt;&lt;property id=&quot;20303&quot; value=&quot;-1&quot;/&gt;&lt;property id=&quot;20307&quot; value=&quot;271&quot;/&gt;&lt;property id=&quot;20309&quot; value=&quot;-1&quot;/&gt;&lt;/object&gt;&lt;object type=&quot;3&quot; unique_id=&quot;10012&quot;&gt;&lt;property id=&quot;20148&quot; value=&quot;5&quot;/&gt;&lt;property id=&quot;20300&quot; value=&quot;Slide 10 - &amp;quot;Phishing: Counterfeit Email&amp;quot;&quot;/&gt;&lt;property id=&quot;20303&quot; value=&quot;-1&quot;/&gt;&lt;property id=&quot;20307&quot; value=&quot;272&quot;/&gt;&lt;property id=&quot;20309&quot; value=&quot;-1&quot;/&gt;&lt;/object&gt;&lt;object type=&quot;3&quot; unique_id=&quot;10013&quot;&gt;&lt;property id=&quot;20148&quot; value=&quot;5&quot;/&gt;&lt;property id=&quot;20300&quot; value=&quot;Slide 11 - &amp;quot;Pharming: Counterfeit Web Pages&amp;quot;&quot;/&gt;&lt;property id=&quot;20303&quot; value=&quot;-1&quot;/&gt;&lt;property id=&quot;20307&quot; value=&quot;273&quot;/&gt;&lt;property id=&quot;20309&quot; value=&quot;-1&quot;/&gt;&lt;/object&gt;&lt;object type=&quot;3&quot; unique_id=&quot;10014&quot;&gt;&lt;property id=&quot;20148&quot; value=&quot;5&quot;/&gt;&lt;property id=&quot;20300&quot; value=&quot;Slide 12 - &amp;quot;Botnet&amp;quot;&quot;/&gt;&lt;property id=&quot;20303&quot; value=&quot;-1&quot;/&gt;&lt;property id=&quot;20307&quot; value=&quot;274&quot;/&gt;&lt;property id=&quot;20309&quot; value=&quot;-1&quot;/&gt;&lt;/object&gt;&lt;object type=&quot;3&quot; unique_id=&quot;10015&quot;&gt;&lt;property id=&quot;20148&quot; value=&quot;5&quot;/&gt;&lt;property id=&quot;20300&quot; value=&quot;Slide 13 - &amp;quot;Man In The Middle Attack&amp;quot;&quot;/&gt;&lt;property id=&quot;20303&quot; value=&quot;-1&quot;/&gt;&lt;property id=&quot;20307&quot; value=&quot;275&quot;/&gt;&lt;property id=&quot;20309&quot; value=&quot;-1&quot;/&gt;&lt;/object&gt;&lt;object type=&quot;3&quot; unique_id=&quot;10016&quot;&gt;&lt;property id=&quot;20148&quot; value=&quot;5&quot;/&gt;&lt;property id=&quot;20300&quot; value=&quot;Slide 14 - &amp;quot;Rootkit&amp;quot;&quot;/&gt;&lt;property id=&quot;20303&quot; value=&quot;-1&quot;/&gt;&lt;property id=&quot;20307&quot; value=&quot;276&quot;/&gt;&lt;property id=&quot;20309&quot; value=&quot;-1&quot;/&gt;&lt;/object&gt;&lt;object type=&quot;3&quot; unique_id=&quot;10017&quot;&gt;&lt;property id=&quot;20148&quot; value=&quot;5&quot;/&gt;&lt;property id=&quot;20300&quot; value=&quot;Slide 15 - &amp;quot;Password Cracking&amp;quot;&quot;/&gt;&lt;property id=&quot;20303&quot; value=&quot;-1&quot;/&gt;&lt;property id=&quot;20307&quot; value=&quot;277&quot;/&gt;&lt;property id=&quot;20309&quot; value=&quot;-1&quot;/&gt;&lt;/object&gt;&lt;object type=&quot;3&quot; unique_id=&quot;10018&quot;&gt;&lt;property id=&quot;20148&quot; value=&quot;5&quot;/&gt;&lt;property id=&quot;20300&quot; value=&quot;Slide 16 - &amp;quot;Georgia Data Breach Notification Law&amp;quot;&quot;/&gt;&lt;property id=&quot;20303&quot; value=&quot;-1&quot;/&gt;&lt;property id=&quot;20307&quot; value=&quot;278&quot;/&gt;&lt;property id=&quot;20309&quot; value=&quot;-1&quot;/&gt;&lt;/object&gt;&lt;object type=&quot;3&quot; unique_id=&quot;10019&quot;&gt;&lt;property id=&quot;20148&quot; value=&quot;5&quot;/&gt;&lt;property id=&quot;20300&quot; value=&quot;Slide 17 - &amp;quot;Identifying Security Compromises&amp;quot;&quot;/&gt;&lt;property id=&quot;20303&quot; value=&quot;-1&quot;/&gt;&lt;property id=&quot;20307&quot; value=&quot;279&quot;/&gt;&lt;property id=&quot;20309&quot; value=&quot;-1&quot;/&gt;&lt;/object&gt;&lt;object type=&quot;3&quot; unique_id=&quot;10020&quot;&gt;&lt;property id=&quot;20148&quot; value=&quot;5&quot;/&gt;&lt;property id=&quot;20300&quot; value=&quot;Slide 18 - &amp;quot;Malware detection&amp;quot;&quot;/&gt;&lt;property id=&quot;20303&quot; value=&quot;-1&quot;/&gt;&lt;property id=&quot;20307&quot; value=&quot;280&quot;/&gt;&lt;property id=&quot;20309&quot; value=&quot;-1&quot;/&gt;&lt;/object&gt;&lt;object type=&quot;3&quot; unique_id=&quot;10021&quot;&gt;&lt;property id=&quot;20148&quot; value=&quot;5&quot;/&gt;&lt;property id=&quot;20300&quot; value=&quot;Slide 19 - &amp;quot;Best Practices to avoid these threats&amp;quot;&quot;/&gt;&lt;property id=&quot;20303&quot; value=&quot;-1&quot;/&gt;&lt;property id=&quot;20307&quot; value=&quot;281&quot;/&gt;&lt;property id=&quot;20309&quot; value=&quot;-1&quot;/&gt;&lt;/object&gt;&lt;object type=&quot;3&quot; unique_id=&quot;10022&quot;&gt;&lt;property id=&quot;20148&quot; value=&quot;5&quot;/&gt;&lt;property id=&quot;20300&quot; value=&quot;Slide 20 - &amp;quot;Anti-virus and Anti-spyware Software&amp;quot;&quot;/&gt;&lt;property id=&quot;20303&quot; value=&quot;-1&quot;/&gt;&lt;property id=&quot;20307&quot; value=&quot;282&quot;/&gt;&lt;property id=&quot;20309&quot; value=&quot;-1&quot;/&gt;&lt;/object&gt;&lt;object type=&quot;3&quot; unique_id=&quot;10023&quot;&gt;&lt;property id=&quot;20148&quot; value=&quot;5&quot;/&gt;&lt;property id=&quot;20300&quot; value=&quot;Slide 21 - &amp;quot;Host-based Firewalls&amp;quot;&quot;/&gt;&lt;property id=&quot;20303&quot; value=&quot;-1&quot;/&gt;&lt;property id=&quot;20307&quot; value=&quot;283&quot;/&gt;&lt;property id=&quot;20309&quot; value=&quot;-1&quot;/&gt;&lt;/object&gt;&lt;object type=&quot;3&quot; unique_id=&quot;10024&quot;&gt;&lt;property id=&quot;20148&quot; value=&quot;5&quot;/&gt;&lt;property id=&quot;20300&quot; value=&quot;Slide 22 - &amp;quot;Protect your Operating System&amp;quot;&quot;/&gt;&lt;property id=&quot;20303&quot; value=&quot;-1&quot;/&gt;&lt;property id=&quot;20307&quot; value=&quot;284&quot;/&gt;&lt;property id=&quot;20309&quot; value=&quot;-1&quot;/&gt;&lt;/object&gt;&lt;object type=&quot;3&quot; unique_id=&quot;10025&quot;&gt;&lt;property id=&quot;20148&quot; value=&quot;5&quot;/&gt;&lt;property id=&quot;20300&quot; value=&quot;Slide 23 - &amp;quot;Use Strong Passwords&amp;quot;&quot;/&gt;&lt;property id=&quot;20303&quot; value=&quot;-1&quot;/&gt;&lt;property id=&quot;20307&quot; value=&quot;286&quot;/&gt;&lt;property id=&quot;20309&quot; value=&quot;-1&quot;/&gt;&lt;/object&gt;&lt;object type=&quot;3&quot; unique_id=&quot;10026&quot;&gt;&lt;property id=&quot;20148&quot; value=&quot;5&quot;/&gt;&lt;property id=&quot;20300&quot; value=&quot;Slide 24 - &amp;quot;Creating Strong Passwords&amp;quot;&quot;/&gt;&lt;property id=&quot;20303&quot; value=&quot;-1&quot;/&gt;&lt;property id=&quot;20307&quot; value=&quot;287&quot;/&gt;&lt;property id=&quot;20309&quot; value=&quot;-1&quot;/&gt;&lt;/object&gt;&lt;object type=&quot;3&quot; unique_id=&quot;10027&quot;&gt;&lt;property id=&quot;20148&quot; value=&quot;5&quot;/&gt;&lt;property id=&quot;20300&quot; value=&quot;Slide 25 - &amp;quot;Password Guidelines&amp;quot;&quot;/&gt;&lt;property id=&quot;20303&quot; value=&quot;-1&quot;/&gt;&lt;property id=&quot;20307&quot; value=&quot;288&quot;/&gt;&lt;property id=&quot;20309&quot; value=&quot;-1&quot;/&gt;&lt;/object&gt;&lt;object type=&quot;3&quot; unique_id=&quot;10028&quot;&gt;&lt;property id=&quot;20148&quot; value=&quot;5&quot;/&gt;&lt;property id=&quot;20300&quot; value=&quot;Slide 26 - &amp;quot;Avoid Social Engineering  and Malicious Software&amp;quot;&quot;/&gt;&lt;property id=&quot;20303&quot; value=&quot;-1&quot;/&gt;&lt;property id=&quot;20307&quot; value=&quot;289&quot;/&gt;&lt;property id=&quot;20309&quot; value=&quot;-1&quot;/&gt;&lt;/object&gt;&lt;object type=&quot;3&quot; unique_id=&quot;10029&quot;&gt;&lt;property id=&quot;20148&quot; value=&quot;5&quot;/&gt;&lt;property id=&quot;20300&quot; value=&quot;Slide 27 - &amp;quot;Avoid Stupid Hacker Tricks&amp;quot;&quot;/&gt;&lt;property id=&quot;20303&quot; value=&quot;-1&quot;/&gt;&lt;property id=&quot;20307&quot; value=&quot;290&quot;/&gt;&lt;property id=&quot;20309&quot; value=&quot;-1&quot;/&gt;&lt;/object&gt;&lt;object type=&quot;3&quot; unique_id=&quot;10030&quot;&gt;&lt;property id=&quot;20148&quot; value=&quot;5&quot;/&gt;&lt;property id=&quot;20300&quot; value=&quot;Slide 28 - &amp;quot;Secure Business Transactions&amp;quot;&quot;/&gt;&lt;property id=&quot;20303&quot; value=&quot;-1&quot;/&gt;&lt;property id=&quot;20307&quot; value=&quot;292&quot;/&gt;&lt;property id=&quot;20309&quot; value=&quot;-1&quot;/&gt;&lt;/object&gt;&lt;object type=&quot;3&quot; unique_id=&quot;10031&quot;&gt;&lt;property id=&quot;20148&quot; value=&quot;5&quot;/&gt;&lt;property id=&quot;20300&quot; value=&quot;Slide 29 - &amp;quot;Backup Important Information&amp;quot;&quot;/&gt;&lt;property id=&quot;20303&quot; value=&quot;-1&quot;/&gt;&lt;property id=&quot;20307&quot; value=&quot;293&quot;/&gt;&lt;property id=&quot;20309&quot; value=&quot;-1&quot;/&gt;&lt;/object&gt;&lt;object type=&quot;3&quot; unique_id=&quot;10032&quot;&gt;&lt;property id=&quot;20148&quot; value=&quot;5&quot;/&gt;&lt;property id=&quot;20300&quot; value=&quot;Slide 30 - &amp;quot;Cyber Incident Reporting&amp;quot;&quot;/&gt;&lt;property id=&quot;20303&quot; value=&quot;-1&quot;/&gt;&lt;property id=&quot;20307&quot; value=&quot;296&quot;/&gt;&lt;property id=&quot;20309&quot; value=&quot;-1&quot;/&gt;&lt;/object&gt;&lt;object type=&quot;3&quot; unique_id=&quot;10033&quot;&gt;&lt;property id=&quot;20148&quot; value=&quot;5&quot;/&gt;&lt;property id=&quot;20300&quot; value=&quot;Slide 31 - &amp;quot;Fraud&amp;quot;&quot;/&gt;&lt;property id=&quot;20303&quot; value=&quot;-1&quot;/&gt;&lt;property id=&quot;20307&quot; value=&quot;294&quot;/&gt;&lt;property id=&quot;20309&quot; value=&quot;-1&quot;/&gt;&lt;/object&gt;&lt;object type=&quot;3&quot; unique_id=&quot;10034&quot;&gt;&lt;property id=&quot;20148&quot; value=&quot;5&quot;/&gt;&lt;property id=&quot;20300&quot; value=&quot;Slide 32 - &amp;quot;Fraud Discovery&amp;quot;&quot;/&gt;&lt;property id=&quot;20303&quot; value=&quot;-1&quot;/&gt;&lt;property id=&quot;20307&quot; value=&quot;295&quot;/&gt;&lt;property id=&quot;20309&quot; value=&quot;-1&quot;/&gt;&lt;/object&gt;&lt;object type=&quot;3&quot; unique_id=&quot;10036&quot;&gt;&lt;property id=&quot;20148&quot; value=&quot;5&quot;/&gt;&lt;property id=&quot;20300&quot; value=&quot;Slide 33&quot;/&gt;&lt;property id=&quot;20303&quot; value=&quot;-1&quot;/&gt;&lt;property id=&quot;20307&quot; value=&quot;264&quot;/&gt;&lt;property id=&quot;20309&quot; value=&quot;-1&quot;/&gt;&lt;/object&gt;&lt;/object&gt;&lt;object type=&quot;8&quot; unique_id=&quot;10072&quot;&gt;&lt;/object&gt;&lt;object type=&quot;10&quot; unique_id=&quot;10253&quot;&gt;&lt;object type=&quot;11&quot; unique_id=&quot;10254&quot;&gt;&lt;property id=&quot;20180&quot; value=&quot;3&quot;/&gt;&lt;property id=&quot;20181&quot; value=&quot;4&quot;/&gt;&lt;property id=&quot;20183&quot; value=&quot;1&quot;/&gt;&lt;/object&gt;&lt;object type=&quot;12&quot; unique_id=&quot;10373&quot;&gt;&lt;/object&gt;&lt;/object&gt;&lt;object type=&quot;4&quot; unique_id=&quot;10255&quo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47EC1DCD-7263-4516-9A95-F8658483B355}&quot;/&gt;&lt;isInvalidForFieldText val=&quot;0&quot;/&gt;&lt;Image&gt;&lt;filename val=&quot;C:\Users\geoffrey.dyer\AppData\Local\Temp\CP106481329151140Session\CPTrustFolder106481329151156\PPTImport106481329945187\data\asimages\{47EC1DCD-7263-4516-9A95-F8658483B355}_3.png&quot;/&gt;&lt;left val=&quot;815&quot;/&gt;&lt;top val=&quot;628&quot;/&gt;&lt;width val=&quot;102&quot;/&gt;&lt;height val=&quot;52&quot;/&gt;&lt;hasText val=&quot;1&quot;/&gt;&lt;/Image&gt;&lt;/ThreeDShape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0&quot;/&gt;&lt;lineCharCount val=&quot;11&quot;/&gt;&lt;/TableIndex&gt;&lt;/ShapeTextInfo&gt;"/>
  <p:tag name="PRESENTER_SHAPEINFO" val="&lt;ThreeDShapeInfo&gt;&lt;uuid val=&quot;{C0D049B3-8EDE-4BAD-8685-B487793D671B}&quot;/&gt;&lt;isInvalidForFieldText val=&quot;0&quot;/&gt;&lt;Image&gt;&lt;filename val=&quot;C:\Users\geoffrey.dyer\AppData\Local\Temp\CP106481329151140Session\CPTrustFolder106481329151156\PPTImport106481329945187\data\asimages\{C0D049B3-8EDE-4BAD-8685-B487793D671B}_11.png&quot;/&gt;&lt;left val=&quot;74&quot;/&gt;&lt;top val=&quot;412&quot;/&gt;&lt;width val=&quot;438&quot;/&gt;&lt;height val=&quot;81&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HTML_SHAPEINFO" val="&lt;SlideThumbPath val=&quot;Slide12.PNG&quot;/&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 name="HTML_SHAPEINFO" val="&lt;ThreeDShapeInfo&gt;&lt;uuid val=&quot;{8B27CB96-CBDB-4435-A33F-BCDFAE4DCBE7}&quot;/&gt;&lt;isInvalidForFieldText val=&quot;0&quot;/&gt;&lt;Image&gt;&lt;filename val=&quot;C:\Users\geoffrey.dyer\AppData\Local\Temp\CP106481329151140Session\CPTrustFolder106481329151156\PPTImport106481329945187\data\asimages\{8B27CB96-CBDB-4435-A33F-BCDFAE4DCBE7}_12.png&quot;/&gt;&lt;left val=&quot;127&quot;/&gt;&lt;top val=&quot;28&quot;/&gt;&lt;width val=&quot;785&quot;/&gt;&lt;height val=&quot;121&quot;/&gt;&lt;hasText val=&quot;1&quot;/&gt;&lt;/Image&gt;&lt;/ThreeDShape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54&quot;/&gt;&lt;lineCharCount val=&quot;56&quot;/&gt;&lt;lineCharCount val=&quot;40&quot;/&gt;&lt;lineCharCount val=&quot;45&quot;/&gt;&lt;/TableIndex&gt;&lt;/ShapeTextInfo&gt;"/>
  <p:tag name="HTML_SHAPEINFO" val="&lt;ThreeDShapeInfo&gt;&lt;uuid val=&quot;{7CE2E67F-B8CD-4032-BD24-0F1BE904462B}&quot;/&gt;&lt;isInvalidForFieldText val=&quot;0&quot;/&gt;&lt;Image&gt;&lt;filename val=&quot;C:\Users\geoffrey.dyer\AppData\Local\Temp\CP106481329151140Session\CPTrustFolder106481329151156\PPTImport106481329945187\data\asimages\{7CE2E67F-B8CD-4032-BD24-0F1BE904462B}_12.png&quot;/&gt;&lt;left val=&quot;45&quot;/&gt;&lt;top val=&quot;123&quot;/&gt;&lt;width val=&quot;899&quot;/&gt;&lt;height val=&quot;154&quot;/&gt;&lt;hasText val=&quot;1&quot;/&gt;&lt;/Image&gt;&lt;/ThreeDShape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041D711C-D4B0-47A5-B780-7779D7D72963}&quot;/&gt;&lt;isInvalidForFieldText val=&quot;0&quot;/&gt;&lt;Image&gt;&lt;filename val=&quot;C:\Users\geoffrey.dyer\AppData\Local\Temp\CP106481329151140Session\CPTrustFolder106481329151156\PPTImport106481329945187\data\asimages\{041D711C-D4B0-47A5-B780-7779D7D72963}_12.png&quot;/&gt;&lt;left val=&quot;815&quot;/&gt;&lt;top val=&quot;628&quot;/&gt;&lt;width val=&quot;102&quot;/&gt;&lt;height val=&quot;52&quot;/&gt;&lt;hasText val=&quot;1&quot;/&gt;&lt;/Image&gt;&lt;/ThreeDShape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HTML_SHAPEINFO" val="&lt;SlideThumbPath val=&quot;Slide13.PNG&quot;/&gt;"/>
</p:tagLst>
</file>

<file path=ppt/tags/tag1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 name="HTML_SHAPEINFO" val="&lt;ThreeDShapeInfo&gt;&lt;uuid val=&quot;{A1D2969B-0E66-42C3-9C7A-0C80C8C21C1F}&quot;/&gt;&lt;isInvalidForFieldText val=&quot;0&quot;/&gt;&lt;Image&gt;&lt;filename val=&quot;C:\Users\geoffrey.dyer\AppData\Local\Temp\CP106481329151140Session\CPTrustFolder106481329151156\PPTImport106481329945187\data\asimages\{A1D2969B-0E66-42C3-9C7A-0C80C8C21C1F}_13.png&quot;/&gt;&lt;left val=&quot;127&quot;/&gt;&lt;top val=&quot;28&quot;/&gt;&lt;width val=&quot;785&quot;/&gt;&lt;height val=&quot;121&quot;/&gt;&lt;hasText val=&quot;1&quot;/&gt;&lt;/Image&gt;&lt;/ThreeDShapeInfo&gt;"/>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66&quot;/&gt;&lt;lineCharCount val=&quot;70&quot;/&gt;&lt;lineCharCount val=&quot;62&quot;/&gt;&lt;lineCharCount val=&quot;32&quot;/&gt;&lt;/TableIndex&gt;&lt;/ShapeTextInfo&gt;"/>
  <p:tag name="HTML_SHAPEINFO" val="&lt;ThreeDShapeInfo&gt;&lt;uuid val=&quot;{63704F95-25E2-4C89-A674-7D29E28E00C6}&quot;/&gt;&lt;isInvalidForFieldText val=&quot;0&quot;/&gt;&lt;Image&gt;&lt;filename val=&quot;C:\Users\geoffrey.dyer\AppData\Local\Temp\CP106481329151140Session\CPTrustFolder106481329151156\PPTImport106481329945187\data\asimages\{63704F95-25E2-4C89-A674-7D29E28E00C6}_13.png&quot;/&gt;&lt;left val=&quot;40&quot;/&gt;&lt;top val=&quot;135&quot;/&gt;&lt;width val=&quot;919&quot;/&gt;&lt;height val=&quot;157&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83C349B-EDC4-4DD2-B760-B229D43D6FF4}&quot;/&gt;&lt;isInvalidForFieldText val=&quot;0&quot;/&gt;&lt;Image&gt;&lt;filename val=&quot;C:\Users\geoffrey.dyer\AppData\Local\Temp\CP106481329151140Session\CPTrustFolder106481329151156\PPTImport106481329945187\data\asimages\{383C349B-EDC4-4DD2-B760-B229D43D6FF4}_13.png&quot;/&gt;&lt;left val=&quot;815&quot;/&gt;&lt;top val=&quot;628&quot;/&gt;&lt;width val=&quot;102&quot;/&gt;&lt;height val=&quot;52&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SlideThumbPath val=&quot;Slide4.PNG&quot;/&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HTML_SHAPEINFO" val="&lt;SlideThumbPath val=&quot;Slide14.PNG&quot;/&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0E2A451F-3ABB-489D-A43F-901FE133CFFD}&quot;/&gt;&lt;isInvalidForFieldText val=&quot;0&quot;/&gt;&lt;Image&gt;&lt;filename val=&quot;C:\Users\geoffrey.dyer\AppData\Local\Temp\CP106481329151140Session\CPTrustFolder106481329151156\PPTImport106481329945187\data\asimages\{0E2A451F-3ABB-489D-A43F-901FE133CFFD}_14.png&quot;/&gt;&lt;left val=&quot;127&quot;/&gt;&lt;top val=&quot;28&quot;/&gt;&lt;width val=&quot;785&quot;/&gt;&lt;height val=&quot;121&quot;/&gt;&lt;hasText val=&quot;1&quot;/&gt;&lt;/Image&gt;&lt;/ThreeDShape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19&quot;/&gt;&lt;lineCharCount val=&quot;23&quot;/&gt;&lt;lineCharCount val=&quot;24&quot;/&gt;&lt;lineCharCount val=&quot;28&quot;/&gt;&lt;lineCharCount val=&quot;12&quot;/&gt;&lt;lineCharCount val=&quot;32&quot;/&gt;&lt;lineCharCount val=&quot;27&quot;/&gt;&lt;lineCharCount val=&quot;17&quot;/&gt;&lt;lineCharCount val=&quot;23&quot;/&gt;&lt;lineCharCount val=&quot;10&quot;/&gt;&lt;lineCharCount val=&quot;23&quot;/&gt;&lt;lineCharCount val=&quot;7&quot;/&gt;&lt;/TableIndex&gt;&lt;/ShapeTextInfo&gt;"/>
  <p:tag name="HTML_SHAPEINFO" val="&lt;ThreeDShapeInfo&gt;&lt;uuid val=&quot;{C9DAADAF-B846-4631-9B86-88E0DEF6CD04}&quot;/&gt;&lt;isInvalidForFieldText val=&quot;0&quot;/&gt;&lt;Image&gt;&lt;filename val=&quot;C:\Users\geoffrey.dyer\AppData\Local\Temp\CP106481329151140Session\CPTrustFolder106481329151156\PPTImport106481329945187\data\asimages\{C9DAADAF-B846-4631-9B86-88E0DEF6CD04}_14.png&quot;/&gt;&lt;left val=&quot;126&quot;/&gt;&lt;top val=&quot;175&quot;/&gt;&lt;width val=&quot;416&quot;/&gt;&lt;height val=&quot;460&quot;/&gt;&lt;hasText val=&quot;1&quot;/&gt;&lt;/Image&gt;&lt;/ThreeDShapeInfo&gt;"/>
</p:tagLst>
</file>

<file path=ppt/tags/tag1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7699FC95-77DF-4B49-B363-FE93B7E24E49}&quot;/&gt;&lt;isInvalidForFieldText val=&quot;0&quot;/&gt;&lt;Image&gt;&lt;filename val=&quot;C:\Users\geoffrey.dyer\AppData\Local\Temp\CP106481329151140Session\CPTrustFolder106481329151156\PPTImport106481329945187\data\asimages\{7699FC95-77DF-4B49-B363-FE93B7E24E49}_14.png&quot;/&gt;&lt;left val=&quot;815&quot;/&gt;&lt;top val=&quot;628&quot;/&gt;&lt;width val=&quot;102&quot;/&gt;&lt;height val=&quot;52&quot;/&gt;&lt;hasText val=&quot;1&quot;/&gt;&lt;/Image&gt;&lt;/ThreeDShapeInfo&gt;"/>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0&quot;/&gt;&lt;lineCharCount val=&quot;21&quot;/&gt;&lt;/TableIndex&gt;&lt;/ShapeTextInfo&gt;"/>
  <p:tag name="HTML_SHAPEINFO" val="&lt;ThreeDShapeInfo&gt;&lt;uuid val=&quot;{230DC7E0-3C13-4017-A605-EFFC91A50EE9}&quot;/&gt;&lt;isInvalidForFieldText val=&quot;0&quot;/&gt;&lt;Image&gt;&lt;filename val=&quot;C:\Users\geoffrey.dyer\AppData\Local\Temp\CP106481329151140Session\CPTrustFolder106481329151156\PPTImport106481329945187\data\asimages\{230DC7E0-3C13-4017-A605-EFFC91A50EE9}_14.png&quot;/&gt;&lt;left val=&quot;531&quot;/&gt;&lt;top val=&quot;504&quot;/&gt;&lt;width val=&quot;251&quot;/&gt;&lt;height val=&quot;80&quot;/&gt;&lt;hasText val=&quot;1&quot;/&gt;&lt;/Image&gt;&lt;/ThreeDShape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HTML_SHAPEINFO" val="&lt;ThreeDShapeInfo&gt;&lt;uuid val=&quot;{6C2B37F7-9687-46CA-B4E1-142032CD465A}&quot;/&gt;&lt;isInvalidForFieldText val=&quot;0&quot;/&gt;&lt;Image&gt;&lt;filename val=&quot;C:\Users\geoffrey.dyer\AppData\Local\Temp\CP106481329151140Session\CPTrustFolder106481329151156\PPTImport106481329945187\data\asimages\{6C2B37F7-9687-46CA-B4E1-142032CD465A}_14.png&quot;/&gt;&lt;left val=&quot;755&quot;/&gt;&lt;top val=&quot;524&quot;/&gt;&lt;width val=&quot;159&quot;/&gt;&lt;height val=&quot;52&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1A19A1BA-2DB9-4665-9430-AC3DCABCECC9}&quot;/&gt;&lt;isInvalidForFieldText val=&quot;0&quot;/&gt;&lt;Image&gt;&lt;filename val=&quot;C:\Users\geoffrey.dyer\AppData\Local\Temp\CP106481329151140Session\CPTrustFolder106481329151156\PPTImport106481329945187\data\asimages\{1A19A1BA-2DB9-4665-9430-AC3DCABCECC9}_4.png&quot;/&gt;&lt;left val=&quot;127&quot;/&gt;&lt;top val=&quot;27&quot;/&gt;&lt;width val=&quot;785&quot;/&gt;&lt;height val=&quot;80&quot;/&gt;&lt;hasText val=&quot;1&quot;/&gt;&lt;/Image&gt;&lt;/ThreeDShapeInfo&gt;"/>
</p:tagLst>
</file>

<file path=ppt/tags/tag120.xml><?xml version="1.0" encoding="utf-8"?>
<p:tagLst xmlns:a="http://schemas.openxmlformats.org/drawingml/2006/main" xmlns:r="http://schemas.openxmlformats.org/officeDocument/2006/relationships" xmlns:p="http://schemas.openxmlformats.org/presentationml/2006/main">
  <p:tag name="HTML_SHAPEINFO" val="&lt;SlideThumbPath val=&quot;Slide15.PNG&quot;/&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B8133C3B-AF82-4455-A390-EE7FF2073974}&quot;/&gt;&lt;isInvalidForFieldText val=&quot;0&quot;/&gt;&lt;Image&gt;&lt;filename val=&quot;C:\Users\geoffrey.dyer\AppData\Local\Temp\CP106481329151140Session\CPTrustFolder106481329151156\PPTImport106481329945187\data\asimages\{B8133C3B-AF82-4455-A390-EE7FF2073974}_15.png&quot;/&gt;&lt;left val=&quot;127&quot;/&gt;&lt;top val=&quot;28&quot;/&gt;&lt;width val=&quot;785&quot;/&gt;&lt;height val=&quot;121&quot;/&gt;&lt;hasText val=&quot;1&quot;/&gt;&lt;/Image&gt;&lt;/ThreeDShape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DEA858F-7804-4BF2-BAB9-8DD89C29A1BE}&quot;/&gt;&lt;isInvalidForFieldText val=&quot;0&quot;/&gt;&lt;Image&gt;&lt;filename val=&quot;C:\Users\geoffrey.dyer\AppData\Local\Temp\CP106481329151140Session\CPTrustFolder106481329151156\PPTImport106481329945187\data\asimages\{3DEA858F-7804-4BF2-BAB9-8DD89C29A1BE}_15.png&quot;/&gt;&lt;left val=&quot;815&quot;/&gt;&lt;top val=&quot;628&quot;/&gt;&lt;width val=&quot;102&quot;/&gt;&lt;height val=&quot;52&quot;/&gt;&lt;hasText val=&quot;1&quot;/&gt;&lt;/Image&gt;&lt;/ThreeDShapeInfo&gt;"/>
</p:tagLst>
</file>

<file path=ppt/tags/tag1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4.xml><?xml version="1.0" encoding="utf-8"?>
<p:tagLst xmlns:a="http://schemas.openxmlformats.org/drawingml/2006/main" xmlns:r="http://schemas.openxmlformats.org/officeDocument/2006/relationships" xmlns:p="http://schemas.openxmlformats.org/presentationml/2006/main">
  <p:tag name="HTML_SHAPEINFO" val="&lt;SlideThumbPath val=&quot;Slide17.PNG&quot;/&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4430D30C-3C55-4C56-813A-C43BB52F58F8}&quot;/&gt;&lt;isInvalidForFieldText val=&quot;0&quot;/&gt;&lt;Image&gt;&lt;filename val=&quot;C:\Users\geoffrey.dyer\AppData\Local\Temp\CP106481329151140Session\CPTrustFolder106481329151156\PPTImport106481329945187\data\asimages\{4430D30C-3C55-4C56-813A-C43BB52F58F8}_17.png&quot;/&gt;&lt;left val=&quot;127&quot;/&gt;&lt;top val=&quot;28&quot;/&gt;&lt;width val=&quot;785&quot;/&gt;&lt;height val=&quot;121&quot;/&gt;&lt;hasText val=&quot;1&quot;/&gt;&lt;/Image&gt;&lt;/ThreeDShape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10&quot;/&gt;&lt;lineCharCount val=&quot;38&quot;/&gt;&lt;lineCharCount val=&quot;36&quot;/&gt;&lt;lineCharCount val=&quot;52&quot;/&gt;&lt;lineCharCount val=&quot;10&quot;/&gt;&lt;lineCharCount val=&quot;55&quot;/&gt;&lt;lineCharCount val=&quot;36&quot;/&gt;&lt;lineCharCount val=&quot;55&quot;/&gt;&lt;lineCharCount val=&quot;52&quot;/&gt;&lt;lineCharCount val=&quot;11&quot;/&gt;&lt;lineCharCount val=&quot;35&quot;/&gt;&lt;lineCharCount val=&quot;50&quot;/&gt;&lt;lineCharCount val=&quot;39&quot;/&gt;&lt;/TableIndex&gt;&lt;/ShapeTextInfo&gt;"/>
  <p:tag name="HTML_SHAPEINFO" val="&lt;ThreeDShapeInfo&gt;&lt;uuid val=&quot;{34168C4A-D477-463F-BB67-61C403507EBB}&quot;/&gt;&lt;isInvalidForFieldText val=&quot;0&quot;/&gt;&lt;Image&gt;&lt;filename val=&quot;C:\Users\geoffrey.dyer\AppData\Local\Temp\CP106481329151140Session\CPTrustFolder106481329151156\PPTImport106481329945187\data\asimages\{34168C4A-D477-463F-BB67-61C403507EBB}_17.png&quot;/&gt;&lt;left val=&quot;93&quot;/&gt;&lt;top val=&quot;143&quot;/&gt;&lt;width val=&quot;787&quot;/&gt;&lt;height val=&quot;487&quot;/&gt;&lt;hasText val=&quot;1&quot;/&gt;&lt;/Image&gt;&lt;/ThreeDShape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174EB9E6-C9DD-47A6-9E9A-8B36EEE6B083}&quot;/&gt;&lt;isInvalidForFieldText val=&quot;0&quot;/&gt;&lt;Image&gt;&lt;filename val=&quot;C:\Users\geoffrey.dyer\AppData\Local\Temp\CP106481329151140Session\CPTrustFolder106481329151156\PPTImport106481329945187\data\asimages\{174EB9E6-C9DD-47A6-9E9A-8B36EEE6B083}_17.png&quot;/&gt;&lt;left val=&quot;815&quot;/&gt;&lt;top val=&quot;628&quot;/&gt;&lt;width val=&quot;102&quot;/&gt;&lt;height val=&quot;52&quot;/&gt;&lt;hasText val=&quot;1&quot;/&gt;&lt;/Image&gt;&lt;/ThreeDShape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HTML_SHAPEINFO" val="&lt;SlideThumbPath val=&quot;Slide18.PNG&quot;/&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17B8F1A9-8BB6-4AC7-B7B5-D22A0636563E}&quot;/&gt;&lt;isInvalidForFieldText val=&quot;0&quot;/&gt;&lt;Image&gt;&lt;filename val=&quot;C:\Users\geoffrey.dyer\AppData\Local\Temp\CP106481329151140Session\CPTrustFolder106481329151156\PPTImport106481329945187\data\asimages\{17B8F1A9-8BB6-4AC7-B7B5-D22A0636563E}_4.png&quot;/&gt;&lt;left val=&quot;815&quot;/&gt;&lt;top val=&quot;628&quot;/&gt;&lt;width val=&quot;102&quot;/&gt;&lt;height val=&quot;52&quot;/&gt;&lt;hasText val=&quot;1&quot;/&gt;&lt;/Image&gt;&lt;/ThreeDShape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BDC53939-804E-4697-979A-3AEE5FEEB41E}&quot;/&gt;&lt;isInvalidForFieldText val=&quot;0&quot;/&gt;&lt;Image&gt;&lt;filename val=&quot;C:\Users\geoffrey.dyer\AppData\Local\Temp\CP106481329151140Session\CPTrustFolder106481329151156\PPTImport106481329945187\data\asimages\{BDC53939-804E-4697-979A-3AEE5FEEB41E}_18.png&quot;/&gt;&lt;left val=&quot;127&quot;/&gt;&lt;top val=&quot;28&quot;/&gt;&lt;width val=&quot;785&quot;/&gt;&lt;height val=&quot;121&quot;/&gt;&lt;hasText val=&quot;1&quot;/&gt;&lt;/Image&gt;&lt;/ThreeDShapeInfo&gt;"/>
</p:tagLst>
</file>

<file path=ppt/tags/tag1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B6515BE-7A2B-466F-A64F-8D16D8EF92D7}&quot;/&gt;&lt;isInvalidForFieldText val=&quot;0&quot;/&gt;&lt;Image&gt;&lt;filename val=&quot;C:\Users\geoffrey.dyer\AppData\Local\Temp\CP106481329151140Session\CPTrustFolder106481329151156\PPTImport106481329945187\data\asimages\{AB6515BE-7A2B-466F-A64F-8D16D8EF92D7}_18.png&quot;/&gt;&lt;left val=&quot;815&quot;/&gt;&lt;top val=&quot;628&quot;/&gt;&lt;width val=&quot;102&quot;/&gt;&lt;height val=&quot;52&quot;/&gt;&lt;hasText val=&quot;1&quot;/&gt;&lt;/Image&gt;&lt;/ThreeDShapeInfo&gt;"/>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18&quot;/&gt;&lt;lineCharCount val=&quot;45&quot;/&gt;&lt;lineCharCount val=&quot;54&quot;/&gt;&lt;lineCharCount val=&quot;51&quot;/&gt;&lt;lineCharCount val=&quot;56&quot;/&gt;&lt;lineCharCount val=&quot;26&quot;/&gt;&lt;lineCharCount val=&quot;54&quot;/&gt;&lt;lineCharCount val=&quot;49&quot;/&gt;&lt;lineCharCount val=&quot;36&quot;/&gt;&lt;lineCharCount val=&quot;25&quot;/&gt;&lt;/TableIndex&gt;&lt;/ShapeTextInfo&gt;"/>
  <p:tag name="HTML_SHAPEINFO" val="&lt;ThreeDShapeInfo&gt;&lt;uuid val=&quot;{2E822624-C4F4-435C-B5DC-7CC4A95A6873}&quot;/&gt;&lt;isInvalidForFieldText val=&quot;0&quot;/&gt;&lt;Image&gt;&lt;filename val=&quot;C:\Users\geoffrey.dyer\AppData\Local\Temp\CP106481329151140Session\CPTrustFolder106481329151156\PPTImport106481329945187\data\asimages\{2E822624-C4F4-435C-B5DC-7CC4A95A6873}_18.png&quot;/&gt;&lt;left val=&quot;103&quot;/&gt;&lt;top val=&quot;110&quot;/&gt;&lt;width val=&quot;801&quot;/&gt;&lt;height val=&quot;345&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HTML_SHAPEINFO" val="&lt;SlideThumbPath val=&quot;Slide19.PNG&quot;/&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7&quot;/&gt;&lt;/TableIndex&gt;&lt;/ShapeTextInfo&gt;"/>
  <p:tag name="HTML_SHAPEINFO" val="&lt;ThreeDShapeInfo&gt;&lt;uuid val=&quot;{BCDAC91C-832F-49E1-9D42-7CD23CAF36BF}&quot;/&gt;&lt;isInvalidForFieldText val=&quot;0&quot;/&gt;&lt;Image&gt;&lt;filename val=&quot;C:\Users\geoffrey.dyer\AppData\Local\Temp\CP106481329151140Session\CPTrustFolder106481329151156\PPTImport106481329945187\data\asimages\{BCDAC91C-832F-49E1-9D42-7CD23CAF36BF}_19.png&quot;/&gt;&lt;left val=&quot;127&quot;/&gt;&lt;top val=&quot;28&quot;/&gt;&lt;width val=&quot;785&quot;/&gt;&lt;height val=&quot;121&quot;/&gt;&lt;hasText val=&quot;1&quot;/&gt;&lt;/Image&gt;&lt;/ThreeDShape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56&quot;/&gt;&lt;lineCharCount val=&quot;53&quot;/&gt;&lt;/TableIndex&gt;&lt;/ShapeTextInfo&gt;"/>
  <p:tag name="PRESENTER_SHAPEINFO" val="&lt;ThreeDShapeInfo&gt;&lt;uuid val=&quot;{90B30F9D-6BA8-43CD-8E8C-1C6495A10400}&quot;/&gt;&lt;isInvalidForFieldText val=&quot;0&quot;/&gt;&lt;Image&gt;&lt;filename val=&quot;C:\Users\geoffrey.dyer\AppData\Local\Temp\CP106481329151140Session\CPTrustFolder106481329151156\PPTImport106481329945187\data\asimages\{90B30F9D-6BA8-43CD-8E8C-1C6495A10400}_19.png&quot;/&gt;&lt;left val=&quot;77&quot;/&gt;&lt;top val=&quot;135&quot;/&gt;&lt;width val=&quot;859&quot;/&gt;&lt;height val=&quot;161&quot;/&gt;&lt;hasText val=&quot;1&quot;/&gt;&lt;/Image&gt;&lt;/ThreeDShape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6131560-2D38-400B-8EA6-9B885C40A7FD}&quot;/&gt;&lt;isInvalidForFieldText val=&quot;0&quot;/&gt;&lt;Image&gt;&lt;filename val=&quot;C:\Users\geoffrey.dyer\AppData\Local\Temp\CP106481329151140Session\CPTrustFolder106481329151156\PPTImport106481329945187\data\asimages\{A6131560-2D38-400B-8EA6-9B885C40A7FD}_19.png&quot;/&gt;&lt;left val=&quot;815&quot;/&gt;&lt;top val=&quot;628&quot;/&gt;&lt;width val=&quot;102&quot;/&gt;&lt;height val=&quot;52&quot;/&gt;&lt;hasText val=&quot;1&quot;/&gt;&lt;/Image&gt;&lt;/ThreeDShape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A210BAA1-24D4-4011-BA49-1B965FF6115E}&quot;/&gt;&lt;isInvalidForFieldText val=&quot;0&quot;/&gt;&lt;Image&gt;&lt;filename val=&quot;C:\Users\geoffrey.dyer\AppData\Local\Temp\CP106481329151140Session\CPTrustFolder106481329151156\PPTImport106481329945187\data\asimages\{A210BAA1-24D4-4011-BA49-1B965FF6115E}_19.png&quot;/&gt;&lt;left val=&quot;538&quot;/&gt;&lt;top val=&quot;560&quot;/&gt;&lt;width val=&quot;362&quot;/&gt;&lt;height val=&quot;48&quot;/&gt;&lt;hasText val=&quot;1&quot;/&gt;&lt;/Image&gt;&lt;/ThreeDShapeInfo&gt;"/>
</p:tagLst>
</file>

<file path=ppt/tags/tag138.xml><?xml version="1.0" encoding="utf-8"?>
<p:tagLst xmlns:a="http://schemas.openxmlformats.org/drawingml/2006/main" xmlns:r="http://schemas.openxmlformats.org/officeDocument/2006/relationships" xmlns:p="http://schemas.openxmlformats.org/presentationml/2006/main">
  <p:tag name="HTML_SHAPEINFO" val="&lt;SlideThumbPath val=&quot;Slide20.PNG&quot;/&gt;"/>
</p:tagLst>
</file>

<file path=ppt/tags/tag1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6&quot;/&gt;&lt;/TableIndex&gt;&lt;/ShapeTextInfo&gt;"/>
  <p:tag name="HTML_SHAPEINFO" val="&lt;ThreeDShapeInfo&gt;&lt;uuid val=&quot;{A93BB148-2EA5-4375-B1A2-92688AA924D8}&quot;/&gt;&lt;isInvalidForFieldText val=&quot;0&quot;/&gt;&lt;Image&gt;&lt;filename val=&quot;C:\Users\geoffrey.dyer\AppData\Local\Temp\CP106481329151140Session\CPTrustFolder106481329151156\PPTImport106481329945187\data\asimages\{A93BB148-2EA5-4375-B1A2-92688AA924D8}_20.png&quot;/&gt;&lt;left val=&quot;127&quot;/&gt;&lt;top val=&quot;28&quot;/&gt;&lt;width val=&quot;785&quot;/&gt;&lt;height val=&quot;121&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PRESENTER_SHAPEINFO" val="&lt;ThreeDShapeInfo&gt;&lt;uuid val=&quot;{24BE5D67-0D89-4CC8-9340-6B7F8FC86AF0}&quot;/&gt;&lt;isInvalidForFieldText val=&quot;0&quot;/&gt;&lt;Image&gt;&lt;filename val=&quot;C:\Users\geoffrey.dyer\AppData\Local\Temp\CP106481329151140Session\CPTrustFolder106481329151156\PPTImport106481329945187\data\asimages\{24BE5D67-0D89-4CC8-9340-6B7F8FC86AF0}_4.png&quot;/&gt;&lt;left val=&quot;-24&quot;/&gt;&lt;top val=&quot;102&quot;/&gt;&lt;width val=&quot;785&quot;/&gt;&lt;height val=&quot;79&quot;/&gt;&lt;hasText val=&quot;1&quot;/&gt;&lt;/Image&gt;&lt;/ThreeDShape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9DD5CAD3-E9E6-4420-8C9E-E8F39003A906}&quot;/&gt;&lt;isInvalidForFieldText val=&quot;0&quot;/&gt;&lt;Image&gt;&lt;filename val=&quot;C:\Users\geoffrey.dyer\AppData\Local\Temp\CP106481329151140Session\CPTrustFolder106481329151156\PPTImport106481329945187\data\asimages\{9DD5CAD3-E9E6-4420-8C9E-E8F39003A906}_20.png&quot;/&gt;&lt;left val=&quot;815&quot;/&gt;&lt;top val=&quot;628&quot;/&gt;&lt;width val=&quot;102&quot;/&gt;&lt;height val=&quot;52&quot;/&gt;&lt;hasText val=&quot;1&quot;/&gt;&lt;/Image&gt;&lt;/ThreeDShape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7&quot;/&gt;&lt;lineCharCount val=&quot;42&quot;/&gt;&lt;lineCharCount val=&quot;49&quot;/&gt;&lt;lineCharCount val=&quot;10&quot;/&gt;&lt;lineCharCount val=&quot;45&quot;/&gt;&lt;lineCharCount val=&quot;40&quot;/&gt;&lt;lineCharCount val=&quot;49&quot;/&gt;&lt;lineCharCount val=&quot;12&quot;/&gt;&lt;/TableIndex&gt;&lt;/ShapeTextInfo&gt;"/>
  <p:tag name="HTML_SHAPEINFO" val="&lt;ThreeDShapeInfo&gt;&lt;uuid val=&quot;{55F6E7F9-F5C5-4219-AF3F-67724C11DBF0}&quot;/&gt;&lt;isInvalidForFieldText val=&quot;0&quot;/&gt;&lt;Image&gt;&lt;filename val=&quot;C:\Users\geoffrey.dyer\AppData\Local\Temp\CP106481329151140Session\CPTrustFolder106481329151156\PPTImport106481329945187\data\asimages\{55F6E7F9-F5C5-4219-AF3F-67724C11DBF0}_20.png&quot;/&gt;&lt;left val=&quot;147&quot;/&gt;&lt;top val=&quot;156&quot;/&gt;&lt;width val=&quot;701&quot;/&gt;&lt;height val=&quot;275&quot;/&gt;&lt;hasText val=&quot;1&quot;/&gt;&lt;/Image&gt;&lt;/ThreeDShapeInfo&gt;"/>
</p:tagLst>
</file>

<file path=ppt/tags/tag142.xml><?xml version="1.0" encoding="utf-8"?>
<p:tagLst xmlns:a="http://schemas.openxmlformats.org/drawingml/2006/main" xmlns:r="http://schemas.openxmlformats.org/officeDocument/2006/relationships" xmlns:p="http://schemas.openxmlformats.org/presentationml/2006/main">
  <p:tag name="HTML_SHAPEINFO" val="&lt;SlideThumbPath val=&quot;Slide22.PNG&quot;/&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70A723D4-01B9-49CE-BE7E-DD32FC468588}&quot;/&gt;&lt;isInvalidForFieldText val=&quot;0&quot;/&gt;&lt;Image&gt;&lt;filename val=&quot;C:\Users\geoffrey.dyer\AppData\Local\Temp\CP106481329151140Session\CPTrustFolder106481329151156\PPTImport106481329945187\data\asimages\{70A723D4-01B9-49CE-BE7E-DD32FC468588}_22.png&quot;/&gt;&lt;left val=&quot;127&quot;/&gt;&lt;top val=&quot;28&quot;/&gt;&lt;width val=&quot;785&quot;/&gt;&lt;height val=&quot;121&quot;/&gt;&lt;hasText val=&quot;1&quot;/&gt;&lt;/Image&gt;&lt;/ThreeDShape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82&quot;/&gt;&lt;lineCharCount val=&quot;83&quot;/&gt;&lt;lineCharCount val=&quot;77&quot;/&gt;&lt;lineCharCount val=&quot;31&quot;/&gt;&lt;lineCharCount val=&quot;34&quot;/&gt;&lt;lineCharCount val=&quot;83&quot;/&gt;&lt;lineCharCount val=&quot;53&quot;/&gt;&lt;/TableIndex&gt;&lt;/ShapeTextInfo&gt;"/>
  <p:tag name="HTML_SHAPEINFO" val="&lt;ThreeDShapeInfo&gt;&lt;uuid val=&quot;{83C6256B-1FAE-4608-A871-FB044AEBE2A3}&quot;/&gt;&lt;isInvalidForFieldText val=&quot;0&quot;/&gt;&lt;Image&gt;&lt;filename val=&quot;C:\Users\geoffrey.dyer\AppData\Local\Temp\CP106481329151140Session\CPTrustFolder106481329151156\PPTImport106481329945187\data\asimages\{83C6256B-1FAE-4608-A871-FB044AEBE2A3}_22.png&quot;/&gt;&lt;left val=&quot;47&quot;/&gt;&lt;top val=&quot;109&quot;/&gt;&lt;width val=&quot;880&quot;/&gt;&lt;height val=&quot;243&quot;/&gt;&lt;hasText val=&quot;1&quot;/&gt;&lt;/Image&gt;&lt;/ThreeDShape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9B3D6ABA-6669-4665-BC82-C401A91D22CA}&quot;/&gt;&lt;isInvalidForFieldText val=&quot;0&quot;/&gt;&lt;Image&gt;&lt;filename val=&quot;C:\Users\geoffrey.dyer\AppData\Local\Temp\CP106481329151140Session\CPTrustFolder106481329151156\PPTImport106481329945187\data\asimages\{9B3D6ABA-6669-4665-BC82-C401A91D22CA}_22.png&quot;/&gt;&lt;left val=&quot;815&quot;/&gt;&lt;top val=&quot;628&quot;/&gt;&lt;width val=&quot;102&quot;/&gt;&lt;height val=&quot;52&quot;/&gt;&lt;hasText val=&quot;1&quot;/&gt;&lt;/Image&gt;&lt;/ThreeDShapeInfo&gt;"/>
</p:tagLst>
</file>

<file path=ppt/tags/tag146.xml><?xml version="1.0" encoding="utf-8"?>
<p:tagLst xmlns:a="http://schemas.openxmlformats.org/drawingml/2006/main" xmlns:r="http://schemas.openxmlformats.org/officeDocument/2006/relationships" xmlns:p="http://schemas.openxmlformats.org/presentationml/2006/main">
  <p:tag name="HTML_SHAPEINFO" val="&lt;SlideThumbPath val=&quot;Slide23.PNG&quot;/&gt;"/>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CC396E76-4EB9-4B28-B257-8DD7DD7C2DAB}&quot;/&gt;&lt;isInvalidForFieldText val=&quot;0&quot;/&gt;&lt;Image&gt;&lt;filename val=&quot;C:\Users\geoffrey.dyer\AppData\Local\Temp\CP106481329151140Session\CPTrustFolder106481329151156\PPTImport106481329945187\data\asimages\{CC396E76-4EB9-4B28-B257-8DD7DD7C2DAB}_23.png&quot;/&gt;&lt;left val=&quot;127&quot;/&gt;&lt;top val=&quot;28&quot;/&gt;&lt;width val=&quot;785&quot;/&gt;&lt;height val=&quot;121&quot;/&gt;&lt;hasText val=&quot;1&quot;/&gt;&lt;/Image&gt;&lt;/ThreeDShapeInfo&gt;"/>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 name="HTML_SHAPEINFO" val="&lt;ThreeDShapeInfo&gt;&lt;uuid val=&quot;{67756639-BFDA-4D9D-8A2F-BE113BF2271F}&quot;/&gt;&lt;isInvalidForFieldText val=&quot;0&quot;/&gt;&lt;Image&gt;&lt;filename val=&quot;C:\Users\geoffrey.dyer\AppData\Local\Temp\CP106481329151140Session\CPTrustFolder106481329151156\PPTImport106481329945187\data\asimages\{67756639-BFDA-4D9D-8A2F-BE113BF2271F}_23.png&quot;/&gt;&lt;left val=&quot;85&quot;/&gt;&lt;top val=&quot;160&quot;/&gt;&lt;width val=&quot;823&quot;/&gt;&lt;height val=&quot;82&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15&quot;/&gt;&lt;lineCharCount val=&quot;38&quot;/&gt;&lt;lineCharCount val=&quot;59&quot;/&gt;&lt;lineCharCount val=&quot;27&quot;/&gt;&lt;lineCharCount val=&quot;25&quot;/&gt;&lt;lineCharCount val=&quot;25&quot;/&gt;&lt;lineCharCount val=&quot;14&quot;/&gt;&lt;lineCharCount val=&quot;52&quot;/&gt;&lt;lineCharCount val=&quot;61&quot;/&gt;&lt;lineCharCount val=&quot;57&quot;/&gt;&lt;lineCharCount val=&quot;53&quot;/&gt;&lt;lineCharCount val=&quot;44&quot;/&gt;&lt;/TableIndex&gt;&lt;/ShapeTextInfo&gt;"/>
  <p:tag name="HTML_SHAPEINFO" val="&lt;ThreeDShapeInfo&gt;&lt;uuid val=&quot;{972C3FF1-A7F9-4703-8076-A7DF9EFE951D}&quot;/&gt;&lt;isInvalidForFieldText val=&quot;0&quot;/&gt;&lt;Image&gt;&lt;filename val=&quot;C:\Users\geoffrey.dyer\AppData\Local\Temp\CP106481329151140Session\CPTrustFolder106481329151156\PPTImport106481329945187\data\asimages\{972C3FF1-A7F9-4703-8076-A7DF9EFE951D}_23.png&quot;/&gt;&lt;left val=&quot;98&quot;/&gt;&lt;top val=&quot;221&quot;/&gt;&lt;width val=&quot;812&quot;/&gt;&lt;height val=&quot;404&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9&quot;/&gt;&lt;lineCharCount val=&quot;16&quot;/&gt;&lt;lineCharCount val=&quot;19&quot;/&gt;&lt;lineCharCount val=&quot;15&quot;/&gt;&lt;/TableIndex&gt;&lt;/ShapeTextInfo&gt;"/>
  <p:tag name="HTML_SHAPEINFO" val="&lt;ThreeDShapeInfo&gt;&lt;uuid val=&quot;{803F008D-FE84-4763-819B-8F29E4D38580}&quot;/&gt;&lt;isInvalidForFieldText val=&quot;0&quot;/&gt;&lt;Image&gt;&lt;filename val=&quot;C:\Users\geoffrey.dyer\AppData\Local\Temp\CP106481329151140Session\CPTrustFolder106481329151156\PPTImport106481329945187\data\asimages\{803F008D-FE84-4763-819B-8F29E4D38580}_4.png&quot;/&gt;&lt;left val=&quot;243&quot;/&gt;&lt;top val=&quot;205&quot;/&gt;&lt;width val=&quot;227&quot;/&gt;&lt;height val=&quot;128&quot;/&gt;&lt;hasText val=&quot;1&quot;/&gt;&lt;/Image&gt;&lt;/ThreeDShape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CA30EDA8-6B11-4D4D-82F5-20ABA27778D9}&quot;/&gt;&lt;isInvalidForFieldText val=&quot;0&quot;/&gt;&lt;Image&gt;&lt;filename val=&quot;C:\Users\geoffrey.dyer\AppData\Local\Temp\CP106481329151140Session\CPTrustFolder106481329151156\PPTImport106481329945187\data\asimages\{CA30EDA8-6B11-4D4D-82F5-20ABA27778D9}_23.png&quot;/&gt;&lt;left val=&quot;815&quot;/&gt;&lt;top val=&quot;628&quot;/&gt;&lt;width val=&quot;102&quot;/&gt;&lt;height val=&quot;52&quot;/&gt;&lt;hasText val=&quot;1&quot;/&gt;&lt;/Image&gt;&lt;/ThreeDShapeInfo&gt;"/>
</p:tagLst>
</file>

<file path=ppt/tags/tag151.xml><?xml version="1.0" encoding="utf-8"?>
<p:tagLst xmlns:a="http://schemas.openxmlformats.org/drawingml/2006/main" xmlns:r="http://schemas.openxmlformats.org/officeDocument/2006/relationships" xmlns:p="http://schemas.openxmlformats.org/presentationml/2006/main">
  <p:tag name="HTML_SHAPEINFO" val="&lt;SlideThumbPath val=&quot;Slide24.PNG&quot;/&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 name="HTML_SHAPEINFO" val="&lt;ThreeDShapeInfo&gt;&lt;uuid val=&quot;{FDC8A6D8-B968-48D8-A891-83CAEBED9168}&quot;/&gt;&lt;isInvalidForFieldText val=&quot;0&quot;/&gt;&lt;Image&gt;&lt;filename val=&quot;C:\Users\geoffrey.dyer\AppData\Local\Temp\CP106481329151140Session\CPTrustFolder106481329151156\PPTImport106481329945187\data\asimages\{FDC8A6D8-B968-48D8-A891-83CAEBED9168}_24.png&quot;/&gt;&lt;left val=&quot;127&quot;/&gt;&lt;top val=&quot;28&quot;/&gt;&lt;width val=&quot;785&quot;/&gt;&lt;height val=&quot;121&quot;/&gt;&lt;hasText val=&quot;1&quot;/&gt;&lt;/Image&gt;&lt;/ThreeDShape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8&quot;/&gt;&lt;lineCharCount val=&quot;1&quot;/&gt;&lt;lineCharCount val=&quot;1&quot;/&gt;&lt;lineCharCount val=&quot;1&quot;/&gt;&lt;lineCharCount val=&quot;44&quot;/&gt;&lt;lineCharCount val=&quot;41&quot;/&gt;&lt;lineCharCount val=&quot;11&quot;/&gt;&lt;lineCharCount val=&quot;42&quot;/&gt;&lt;lineCharCount val=&quot;50&quot;/&gt;&lt;lineCharCount val=&quot;53&quot;/&gt;&lt;lineCharCount val=&quot;20&quot;/&gt;&lt;/TableIndex&gt;&lt;/ShapeTextInfo&gt;"/>
  <p:tag name="HTML_SHAPEINFO" val="&lt;ThreeDShapeInfo&gt;&lt;uuid val=&quot;{3416336D-32EB-474A-A941-06365BDFED1C}&quot;/&gt;&lt;isInvalidForFieldText val=&quot;0&quot;/&gt;&lt;Image&gt;&lt;filename val=&quot;C:\Users\geoffrey.dyer\AppData\Local\Temp\CP106481329151140Session\CPTrustFolder106481329151156\PPTImport106481329945187\data\asimages\{3416336D-32EB-474A-A941-06365BDFED1C}_24.png&quot;/&gt;&lt;left val=&quot;95&quot;/&gt;&lt;top val=&quot;122&quot;/&gt;&lt;width val=&quot;801&quot;/&gt;&lt;height val=&quot;494&quot;/&gt;&lt;hasText val=&quot;1&quot;/&gt;&lt;/Image&gt;&lt;/ThreeDShape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B7352B9-46F3-46F5-AA76-9A170EA537A3}&quot;/&gt;&lt;isInvalidForFieldText val=&quot;0&quot;/&gt;&lt;Image&gt;&lt;filename val=&quot;C:\Users\geoffrey.dyer\AppData\Local\Temp\CP106481329151140Session\CPTrustFolder106481329151156\PPTImport106481329945187\data\asimages\{AB7352B9-46F3-46F5-AA76-9A170EA537A3}_24.png&quot;/&gt;&lt;left val=&quot;815&quot;/&gt;&lt;top val=&quot;628&quot;/&gt;&lt;width val=&quot;102&quot;/&gt;&lt;height val=&quot;52&quot;/&gt;&lt;hasText val=&quot;1&quot;/&gt;&lt;/Image&gt;&lt;/ThreeDShapeInfo&gt;"/>
</p:tagLst>
</file>

<file path=ppt/tags/tag1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6&quot;/&gt;&lt;lineCharCount val=&quot;19&quot;/&gt;&lt;/TableIndex&gt;&lt;/ShapeTextInfo&gt;"/>
  <p:tag name="HTML_SHAPEINFO" val="&lt;ThreeDShapeInfo&gt;&lt;uuid val=&quot;{8930AB2C-9FB5-462E-9142-A72E966A73AA}&quot;/&gt;&lt;isInvalidForFieldText val=&quot;0&quot;/&gt;&lt;Image&gt;&lt;filename val=&quot;C:\Users\geoffrey.dyer\AppData\Local\Temp\CP106481329151140Session\CPTrustFolder106481329151156\PPTImport106481329945187\data\asimages\{8930AB2C-9FB5-462E-9142-A72E966A73AA}_24.png&quot;/&gt;&lt;left val=&quot;178&quot;/&gt;&lt;top val=&quot;212&quot;/&gt;&lt;width val=&quot;574&quot;/&gt;&lt;height val=&quot;80&quot;/&gt;&lt;hasText val=&quot;1&quot;/&gt;&lt;/Image&gt;&lt;/ThreeDShapeInfo&gt;"/>
</p:tagLst>
</file>

<file path=ppt/tags/tag156.xml><?xml version="1.0" encoding="utf-8"?>
<p:tagLst xmlns:a="http://schemas.openxmlformats.org/drawingml/2006/main" xmlns:r="http://schemas.openxmlformats.org/officeDocument/2006/relationships" xmlns:p="http://schemas.openxmlformats.org/presentationml/2006/main">
  <p:tag name="HTML_SHAPEINFO" val="&lt;SlideThumbPath val=&quot;Slide26.PNG&quot;/&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22&quot;/&gt;&lt;/TableIndex&gt;&lt;/ShapeTextInfo&gt;"/>
  <p:tag name="HTML_SHAPEINFO" val="&lt;ThreeDShapeInfo&gt;&lt;uuid val=&quot;{2851385E-3553-4765-9925-761A787D0C33}&quot;/&gt;&lt;isInvalidForFieldText val=&quot;0&quot;/&gt;&lt;Image&gt;&lt;filename val=&quot;C:\Users\geoffrey.dyer\AppData\Local\Temp\CP106481329151140Session\CPTrustFolder106481329151156\PPTImport106481329945187\data\asimages\{2851385E-3553-4765-9925-761A787D0C33}_26.png&quot;/&gt;&lt;left val=&quot;127&quot;/&gt;&lt;top val=&quot;28&quot;/&gt;&lt;width val=&quot;785&quot;/&gt;&lt;height val=&quot;128&quot;/&gt;&lt;hasText val=&quot;1&quot;/&gt;&lt;/Image&gt;&lt;/ThreeDShape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5&quot;/&gt;&lt;lineCharCount val=&quot;48&quot;/&gt;&lt;lineCharCount val=&quot;19&quot;/&gt;&lt;lineCharCount val=&quot;47&quot;/&gt;&lt;lineCharCount val=&quot;35&quot;/&gt;&lt;lineCharCount val=&quot;45&quot;/&gt;&lt;lineCharCount val=&quot;17&quot;/&gt;&lt;/TableIndex&gt;&lt;/ShapeTextInfo&gt;"/>
  <p:tag name="HTML_SHAPEINFO" val="&lt;ThreeDShapeInfo&gt;&lt;uuid val=&quot;{E2E7D038-070C-4706-BC2A-BD02A09AF92B}&quot;/&gt;&lt;isInvalidForFieldText val=&quot;0&quot;/&gt;&lt;Image&gt;&lt;filename val=&quot;C:\Users\geoffrey.dyer\AppData\Local\Temp\CP106481329151140Session\CPTrustFolder106481329151156\PPTImport106481329945187\data\asimages\{E2E7D038-070C-4706-BC2A-BD02A09AF92B}_26.png&quot;/&gt;&lt;left val=&quot;95&quot;/&gt;&lt;top val=&quot;154&quot;/&gt;&lt;width val=&quot;817&quot;/&gt;&lt;height val=&quot;462&quot;/&gt;&lt;hasText val=&quot;1&quot;/&gt;&lt;/Image&gt;&lt;/ThreeDShape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A72985DA-11D1-48EA-B792-61FFB4E61321}&quot;/&gt;&lt;isInvalidForFieldText val=&quot;0&quot;/&gt;&lt;Image&gt;&lt;filename val=&quot;C:\Users\geoffrey.dyer\AppData\Local\Temp\CP106481329151140Session\CPTrustFolder106481329151156\PPTImport106481329945187\data\asimages\{A72985DA-11D1-48EA-B792-61FFB4E61321}_26.png&quot;/&gt;&lt;left val=&quot;815&quot;/&gt;&lt;top val=&quot;628&quot;/&gt;&lt;width val=&quot;102&quot;/&gt;&lt;height val=&quot;52&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16&quot;/&gt;&lt;lineCharCount val=&quot;16&quot;/&gt;&lt;lineCharCount val=&quot;19&quot;/&gt;&lt;lineCharCount val=&quot;12&quot;/&gt;&lt;lineCharCount val=&quot;16&quot;/&gt;&lt;/TableIndex&gt;&lt;/ShapeTextInfo&gt;"/>
  <p:tag name="HTML_SHAPEINFO" val="&lt;ThreeDShapeInfo&gt;&lt;uuid val=&quot;{1C779E4D-8E6B-458B-8EBE-C92152C51E0A}&quot;/&gt;&lt;isInvalidForFieldText val=&quot;0&quot;/&gt;&lt;Image&gt;&lt;filename val=&quot;C:\Users\geoffrey.dyer\AppData\Local\Temp\CP106481329151140Session\CPTrustFolder106481329151156\PPTImport106481329945187\data\asimages\{1C779E4D-8E6B-458B-8EBE-C92152C51E0A}_4.png&quot;/&gt;&lt;left val=&quot;51&quot;/&gt;&lt;top val=&quot;357&quot;/&gt;&lt;width val=&quot;231&quot;/&gt;&lt;height val=&quot;148&quot;/&gt;&lt;hasText val=&quot;1&quot;/&gt;&lt;/Image&gt;&lt;/ThreeDShapeInfo&gt;"/>
</p:tagLst>
</file>

<file path=ppt/tags/tag160.xml><?xml version="1.0" encoding="utf-8"?>
<p:tagLst xmlns:a="http://schemas.openxmlformats.org/drawingml/2006/main" xmlns:r="http://schemas.openxmlformats.org/officeDocument/2006/relationships" xmlns:p="http://schemas.openxmlformats.org/presentationml/2006/main">
  <p:tag name="HTML_SHAPEINFO" val="&lt;SlideThumbPath val=&quot;Slide27.PNG&quot;/&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5C73FE59-02C0-4E6F-BA85-33C5EBA2CE4F}&quot;/&gt;&lt;isInvalidForFieldText val=&quot;0&quot;/&gt;&lt;Image&gt;&lt;filename val=&quot;C:\Users\geoffrey.dyer\AppData\Local\Temp\CP106481329151140Session\CPTrustFolder106481329151156\PPTImport106481329945187\data\asimages\{5C73FE59-02C0-4E6F-BA85-33C5EBA2CE4F}_27.png&quot;/&gt;&lt;left val=&quot;127&quot;/&gt;&lt;top val=&quot;28&quot;/&gt;&lt;width val=&quot;785&quot;/&gt;&lt;height val=&quot;121&quot;/&gt;&lt;hasText val=&quot;1&quot;/&gt;&lt;/Image&gt;&lt;/ThreeDShape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50&quot;/&gt;&lt;lineCharCount val=&quot;12&quot;/&gt;&lt;lineCharCount val=&quot;51&quot;/&gt;&lt;lineCharCount val=&quot;50&quot;/&gt;&lt;lineCharCount val=&quot;15&quot;/&gt;&lt;lineCharCount val=&quot;46&quot;/&gt;&lt;lineCharCount val=&quot;1&quot;/&gt;&lt;lineCharCount val=&quot;1&quot;/&gt;&lt;lineCharCount val=&quot;1&quot;/&gt;&lt;lineCharCount val=&quot;1&quot;/&gt;&lt;lineCharCount val=&quot;49&quot;/&gt;&lt;lineCharCount val=&quot;25&quot;/&gt;&lt;/TableIndex&gt;&lt;/ShapeTextInfo&gt;"/>
  <p:tag name="HTML_SHAPEINFO" val="&lt;ThreeDShapeInfo&gt;&lt;uuid val=&quot;{C2BB1DB5-8912-4A55-9A34-8A7AF2A4B258}&quot;/&gt;&lt;isInvalidForFieldText val=&quot;0&quot;/&gt;&lt;Image&gt;&lt;filename val=&quot;C:\Users\geoffrey.dyer\AppData\Local\Temp\CP106481329151140Session\CPTrustFolder106481329151156\PPTImport106481329945187\data\asimages\{C2BB1DB5-8912-4A55-9A34-8A7AF2A4B258}_27.png&quot;/&gt;&lt;left val=&quot;101&quot;/&gt;&lt;top val=&quot;135&quot;/&gt;&lt;width val=&quot;803&quot;/&gt;&lt;height val=&quot;480&quot;/&gt;&lt;hasText val=&quot;1&quot;/&gt;&lt;/Image&gt;&lt;/ThreeDShapeInfo&gt;"/>
</p:tagLst>
</file>

<file path=ppt/tags/tag1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E7860064-F7E6-4366-B296-65DDB6C4D7B7}&quot;/&gt;&lt;isInvalidForFieldText val=&quot;0&quot;/&gt;&lt;Image&gt;&lt;filename val=&quot;C:\Users\geoffrey.dyer\AppData\Local\Temp\CP106481329151140Session\CPTrustFolder106481329151156\PPTImport106481329945187\data\asimages\{E7860064-F7E6-4366-B296-65DDB6C4D7B7}_27.png&quot;/&gt;&lt;left val=&quot;815&quot;/&gt;&lt;top val=&quot;628&quot;/&gt;&lt;width val=&quot;102&quot;/&gt;&lt;height val=&quot;52&quot;/&gt;&lt;hasText val=&quot;1&quot;/&gt;&lt;/Image&gt;&lt;/ThreeDShapeInfo&gt;"/>
</p:tagLst>
</file>

<file path=ppt/tags/tag164.xml><?xml version="1.0" encoding="utf-8"?>
<p:tagLst xmlns:a="http://schemas.openxmlformats.org/drawingml/2006/main" xmlns:r="http://schemas.openxmlformats.org/officeDocument/2006/relationships" xmlns:p="http://schemas.openxmlformats.org/presentationml/2006/main">
  <p:tag name="HTML_SHAPEINFO" val="&lt;SlideThumbPath val=&quot;Slide29.PNG&quot;/&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 name="HTML_SHAPEINFO" val="&lt;ThreeDShapeInfo&gt;&lt;uuid val=&quot;{A598DCB8-7D25-4DF6-9396-1672CAB2C049}&quot;/&gt;&lt;isInvalidForFieldText val=&quot;0&quot;/&gt;&lt;Image&gt;&lt;filename val=&quot;C:\Users\geoffrey.dyer\AppData\Local\Temp\CP106481329151140Session\CPTrustFolder106481329151156\PPTImport106481329945187\data\asimages\{A598DCB8-7D25-4DF6-9396-1672CAB2C049}_29.png&quot;/&gt;&lt;left val=&quot;127&quot;/&gt;&lt;top val=&quot;28&quot;/&gt;&lt;width val=&quot;785&quot;/&gt;&lt;height val=&quot;121&quot;/&gt;&lt;hasText val=&quot;1&quot;/&gt;&lt;/Image&gt;&lt;/ThreeDShape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8&quot;/&gt;&lt;lineCharCount val=&quot;30&quot;/&gt;&lt;lineCharCount val=&quot;38&quot;/&gt;&lt;lineCharCount val=&quot;16&quot;/&gt;&lt;lineCharCount val=&quot;8&quot;/&gt;&lt;lineCharCount val=&quot;19&quot;/&gt;&lt;lineCharCount val=&quot;20&quot;/&gt;&lt;lineCharCount val=&quot;11&quot;/&gt;&lt;lineCharCount val=&quot;8&quot;/&gt;&lt;/TableIndex&gt;&lt;/ShapeTextInfo&gt;"/>
  <p:tag name="HTML_SHAPEINFO" val="&lt;ThreeDShapeInfo&gt;&lt;uuid val=&quot;{B391F893-5DFE-4952-BB96-778EAA90C9A7}&quot;/&gt;&lt;isInvalidForFieldText val=&quot;0&quot;/&gt;&lt;Image&gt;&lt;filename val=&quot;C:\Users\geoffrey.dyer\AppData\Local\Temp\CP106481329151140Session\CPTrustFolder106481329151156\PPTImport106481329945187\data\asimages\{B391F893-5DFE-4952-BB96-778EAA90C9A7}_29.png&quot;/&gt;&lt;left val=&quot;163&quot;/&gt;&lt;top val=&quot;144&quot;/&gt;&lt;width val=&quot;756&quot;/&gt;&lt;height val=&quot;432&quot;/&gt;&lt;hasText val=&quot;1&quot;/&gt;&lt;/Image&gt;&lt;/ThreeDShape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32A5221B-AB9E-4958-A9E6-A5431B7EEB7A}&quot;/&gt;&lt;isInvalidForFieldText val=&quot;0&quot;/&gt;&lt;Image&gt;&lt;filename val=&quot;C:\Users\geoffrey.dyer\AppData\Local\Temp\CP106481329151140Session\CPTrustFolder106481329151156\PPTImport106481329945187\data\asimages\{32A5221B-AB9E-4958-A9E6-A5431B7EEB7A}_29.png&quot;/&gt;&lt;left val=&quot;815&quot;/&gt;&lt;top val=&quot;628&quot;/&gt;&lt;width val=&quot;102&quot;/&gt;&lt;height val=&quot;52&quot;/&gt;&lt;hasText val=&quot;1&quot;/&gt;&lt;/Image&gt;&lt;/ThreeDShapeInfo&gt;"/>
</p:tagLst>
</file>

<file path=ppt/tags/tag168.xml><?xml version="1.0" encoding="utf-8"?>
<p:tagLst xmlns:a="http://schemas.openxmlformats.org/drawingml/2006/main" xmlns:r="http://schemas.openxmlformats.org/officeDocument/2006/relationships" xmlns:p="http://schemas.openxmlformats.org/presentationml/2006/main">
  <p:tag name="HTML_AUTOSHAPE_INFO" val="&lt;ThreeDShapeInfo&gt;&lt;uuid val=&quot;{CE1A3C8E-8233-4597-BB90-135BC7FDCD22}&quot;/&gt;&lt;isInvalidForFieldText val=&quot;1&quot;/&gt;&lt;Image&gt;&lt;filename val=&quot;C:\Users\geoffrey.dyer\Documents\My Adobe Presentations\Security Awareness Primer\data\asimages\{CE1A3C8E-8233-4597-BB90-135BC7FDCD22}_29_S.png&quot;/&gt;&lt;left val=&quot;83&quot;/&gt;&lt;top val=&quot;279&quot;/&gt;&lt;width val=&quot;102&quot;/&gt;&lt;height val=&quot;100&quot;/&gt;&lt;hasText val=&quot;0&quot;/&gt;&lt;/Image&gt;&lt;Image&gt;&lt;filename val=&quot;C:\Users\geoffrey.dyer\Documents\My Adobe Presentations\Security Awareness Primer\data\asimages\{CE1A3C8E-8233-4597-BB90-135BC7FDCD22}_29_T.png&quot;/&gt;&lt;left val=&quot;95&quot;/&gt;&lt;top val=&quot;281&quot;/&gt;&lt;width val=&quot;78&quot;/&gt;&lt;height val=&quot;97&quot;/&gt;&lt;hasText val=&quot;1&quot;/&gt;&lt;/Image&gt;&lt;/ThreeDShapeInfo&gt;"/>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22&quot;/&gt;&lt;lineCharCount val=&quot;14&quot;/&gt;&lt;lineCharCount val=&quot;16&quot;/&gt;&lt;lineCharCount val=&quot;18&quot;/&gt;&lt;lineCharCount val=&quot;22&quot;/&gt;&lt;lineCharCount val=&quot;1&quot;/&gt;&lt;lineCharCount val=&quot;1&quot;/&gt;&lt;lineCharCount val=&quot;20&quot;/&gt;&lt;lineCharCount val=&quot;22&quot;/&gt;&lt;lineCharCount val=&quot;19&quot;/&gt;&lt;/TableIndex&gt;&lt;/ShapeTextInfo&gt;"/>
  <p:tag name="HTML_SHAPEINFO" val="&lt;ThreeDShapeInfo&gt;&lt;uuid val=&quot;{52CE957F-8E95-443C-A8C5-FFED863E8C94}&quot;/&gt;&lt;isInvalidForFieldText val=&quot;0&quot;/&gt;&lt;Image&gt;&lt;filename val=&quot;C:\Users\geoffrey.dyer\AppData\Local\Temp\CP106481329151140Session\CPTrustFolder106481329151156\PPTImport106481329945187\data\asimages\{52CE957F-8E95-443C-A8C5-FFED863E8C94}_4.png&quot;/&gt;&lt;left val=&quot;644&quot;/&gt;&lt;top val=&quot;247&quot;/&gt;&lt;width val=&quot;295&quot;/&gt;&lt;height val=&quot;321&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25&quot;/&gt;&lt;lineCharCount val=&quot;22&quot;/&gt;&lt;lineCharCount val=&quot;26&quot;/&gt;&lt;lineCharCount val=&quot;5&quot;/&gt;&lt;/TableIndex&gt;&lt;/ShapeTextInfo&gt;"/>
  <p:tag name="HTML_SHAPEINFO" val="&lt;ThreeDShapeInfo&gt;&lt;uuid val=&quot;{FD0BCFBF-3FEB-468C-B7F3-E3773D5EBD0F}&quot;/&gt;&lt;isInvalidForFieldText val=&quot;0&quot;/&gt;&lt;Image&gt;&lt;filename val=&quot;C:\Users\geoffrey.dyer\AppData\Local\Temp\CP106481329151140Session\CPTrustFolder106481329151156\PPTImport106481329945187\data\asimages\{FD0BCFBF-3FEB-468C-B7F3-E3773D5EBD0F}_4.png&quot;/&gt;&lt;left val=&quot;131&quot;/&gt;&lt;top val=&quot;541&quot;/&gt;&lt;width val=&quot;284&quot;/&gt;&lt;height val=&quot;14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HTML_SHAPEINFO" val="&lt;SlideThumbPath val=&quot;Slide1.PNG&quot;/&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22&quot;/&gt;&lt;lineCharCount val=&quot;27&quot;/&gt;&lt;lineCharCount val=&quot;19&quot;/&gt;&lt;/TableIndex&gt;&lt;/ShapeTextInfo&gt;"/>
  <p:tag name="HTML_SHAPEINFO" val="&lt;ThreeDShapeInfo&gt;&lt;uuid val=&quot;{779B61C4-0089-4E67-8485-472AE055F8C1}&quot;/&gt;&lt;isInvalidForFieldText val=&quot;0&quot;/&gt;&lt;Image&gt;&lt;filename val=&quot;C:\Users\geoffrey.dyer\AppData\Local\Temp\CP106481329151140Session\CPTrustFolder106481329151156\PPTImport106481329945187\data\asimages\{779B61C4-0089-4E67-8485-472AE055F8C1}_4.png&quot;/&gt;&lt;left val=&quot;635&quot;/&gt;&lt;top val=&quot;133&quot;/&gt;&lt;width val=&quot;293&quot;/&gt;&lt;height val=&quot;97&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HTML_AUTOSHAPE_INFO" val="&lt;ThreeDShapeInfo&gt;&lt;uuid val=&quot;{B79A73F2-71A0-47DF-8E7D-52DB027BE46F}&quot;/&gt;&lt;isInvalidForFieldText val=&quot;0&quot;/&gt;&lt;Image&gt;&lt;filename val=&quot;C:\Users\geoffrey.dyer\Documents\My Adobe Presentations\Security Awareness Primer\data\asimages\{B79A73F2-71A0-47DF-8E7D-52DB027BE46F}.png&quot;/&gt;&lt;left val=&quot;317&quot;/&gt;&lt;top val=&quot;425&quot;/&gt;&lt;width val=&quot;120&quot;/&gt;&lt;height val=&quot;41&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2EF410A9-46E5-49A6-A0A0-DA47DF0304E9}&quot;/&gt;&lt;isInvalidForFieldText val=&quot;0&quot;/&gt;&lt;Image&gt;&lt;filename val=&quot;C:\Users\geoffrey.dyer\AppData\Local\Temp\CP106481329151140Session\CPTrustFolder106481329151156\PPTImport106481329945187\data\asimages\{2EF410A9-46E5-49A6-A0A0-DA47DF0304E9}_4.png&quot;/&gt;&lt;left val=&quot;509&quot;/&gt;&lt;top val=&quot;238&quot;/&gt;&lt;width val=&quot;92&quot;/&gt;&lt;height val=&quot;40&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 name="HTML_SHAPEINFO" val="&lt;ThreeDShapeInfo&gt;&lt;uuid val=&quot;{A0E12A23-3406-4B93-A9B4-81EADBDA18FA}&quot;/&gt;&lt;isInvalidForFieldText val=&quot;0&quot;/&gt;&lt;Image&gt;&lt;filename val=&quot;C:\Users\geoffrey.dyer\AppData\Local\Temp\CP106481329151140Session\CPTrustFolder106481329151156\PPTImport106481329945187\data\asimages\{A0E12A23-3406-4B93-A9B4-81EADBDA18FA}_4.png&quot;/&gt;&lt;left val=&quot;543&quot;/&gt;&lt;top val=&quot;354&quot;/&gt;&lt;width val=&quot;118&quot;/&gt;&lt;height val=&quot;40&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982EA937-6FE6-4E0C-A28D-2253AF16372C}&quot;/&gt;&lt;isInvalidForFieldText val=&quot;0&quot;/&gt;&lt;Image&gt;&lt;filename val=&quot;C:\Users\geoffrey.dyer\AppData\Local\Temp\CP106481329151140Session\CPTrustFolder106481329151156\PPTImport106481329945187\data\asimages\{982EA937-6FE6-4E0C-A28D-2253AF16372C}_4.png&quot;/&gt;&lt;left val=&quot;559&quot;/&gt;&lt;top val=&quot;516&quot;/&gt;&lt;width val=&quot;92&quot;/&gt;&lt;height val=&quot;40&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0567DD18-D1D7-4DBF-B532-9BA4853594F3}&quot;/&gt;&lt;isInvalidForFieldText val=&quot;0&quot;/&gt;&lt;Image&gt;&lt;filename val=&quot;C:\Users\geoffrey.dyer\AppData\Local\Temp\CP106481329151140Session\CPTrustFolder106481329151156\PPTImport106481329945187\data\asimages\{0567DD18-D1D7-4DBF-B532-9BA4853594F3}_4.png&quot;/&gt;&lt;left val=&quot;576&quot;/&gt;&lt;top val=&quot;436&quot;/&gt;&lt;width val=&quot;91&quot;/&gt;&lt;height val=&quot;40&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HTML_SHAPEINFO" val="&lt;SlideThumbPath val=&quot;Slide2.PNG&quot;/&gt;"/>
</p:tagLst>
</file>

<file path=ppt/tags/tag30.xml><?xml version="1.0" encoding="utf-8"?>
<p:tagLst xmlns:a="http://schemas.openxmlformats.org/drawingml/2006/main" xmlns:r="http://schemas.openxmlformats.org/officeDocument/2006/relationships" xmlns:p="http://schemas.openxmlformats.org/presentationml/2006/main">
  <p:tag name="HTML_SHAPEINFO" val="&lt;SlideThumbPath val=&quot;Slide5.PNG&quot;/&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0175439A-FD9B-467E-BA8D-69CC66D52934}&quot;/&gt;&lt;isInvalidForFieldText val=&quot;0&quot;/&gt;&lt;Image&gt;&lt;filename val=&quot;C:\Users\geoffrey.dyer\AppData\Local\Temp\CP106481329151140Session\CPTrustFolder106481329151156\PPTImport106481329945187\data\asimages\{0175439A-FD9B-467E-BA8D-69CC66D52934}_5.png&quot;/&gt;&lt;left val=&quot;127&quot;/&gt;&lt;top val=&quot;28&quot;/&gt;&lt;width val=&quot;785&quot;/&gt;&lt;height val=&quot;121&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8&quot;/&gt;&lt;lineCharCount val=&quot;6&quot;/&gt;&lt;lineCharCount val=&quot;28&quot;/&gt;&lt;lineCharCount val=&quot;19&quot;/&gt;&lt;lineCharCount val=&quot;9&quot;/&gt;&lt;lineCharCount val=&quot;18&quot;/&gt;&lt;lineCharCount val=&quot;1&quot;/&gt;&lt;/TableIndex&gt;&lt;/ShapeTextInfo&gt;"/>
  <p:tag name="HTML_SHAPEINFO" val="&lt;ThreeDShapeInfo&gt;&lt;uuid val=&quot;{AF1801D2-AB02-41C9-BB03-BF15DC77793A}&quot;/&gt;&lt;isInvalidForFieldText val=&quot;0&quot;/&gt;&lt;Image&gt;&lt;filename val=&quot;C:\Users\geoffrey.dyer\AppData\Local\Temp\CP106481329151140Session\CPTrustFolder106481329151156\PPTImport106481329945187\data\asimages\{AF1801D2-AB02-41C9-BB03-BF15DC77793A}_5.png&quot;/&gt;&lt;left val=&quot;101&quot;/&gt;&lt;top val=&quot;143&quot;/&gt;&lt;width val=&quot;731&quot;/&gt;&lt;height val=&quot;376&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1F7BB9C6-8491-4A86-990B-A7D4721BA91C}&quot;/&gt;&lt;isInvalidForFieldText val=&quot;0&quot;/&gt;&lt;Image&gt;&lt;filename val=&quot;C:\Users\geoffrey.dyer\AppData\Local\Temp\CP106481329151140Session\CPTrustFolder106481329151156\PPTImport106481329945187\data\asimages\{1F7BB9C6-8491-4A86-990B-A7D4721BA91C}_5.png&quot;/&gt;&lt;left val=&quot;815&quot;/&gt;&lt;top val=&quot;628&quot;/&gt;&lt;width val=&quot;102&quot;/&gt;&lt;height val=&quot;52&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HTML_SHAPEINFO" val="&lt;SlideThumbPath val=&quot;Slide6.PNG&quot;/&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6EF3F53E-9888-488F-BC03-474A567770F8}&quot;/&gt;&lt;isInvalidForFieldText val=&quot;0&quot;/&gt;&lt;Image&gt;&lt;filename val=&quot;C:\Users\geoffrey.dyer\AppData\Local\Temp\CP106481329151140Session\CPTrustFolder106481329151156\PPTImport106481329945187\data\asimages\{6EF3F53E-9888-488F-BC03-474A567770F8}_6.png&quot;/&gt;&lt;left val=&quot;127&quot;/&gt;&lt;top val=&quot;28&quot;/&gt;&lt;width val=&quot;785&quot;/&gt;&lt;height val=&quot;121&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38&quot;/&gt;&lt;lineCharCount val=&quot;15&quot;/&gt;&lt;lineCharCount val=&quot;34&quot;/&gt;&lt;lineCharCount val=&quot;39&quot;/&gt;&lt;lineCharCount val=&quot;27&quot;/&gt;&lt;lineCharCount val=&quot;35&quot;/&gt;&lt;lineCharCount val=&quot;36&quot;/&gt;&lt;lineCharCount val=&quot;39&quot;/&gt;&lt;lineCharCount val=&quot;14&quot;/&gt;&lt;lineCharCount val=&quot;37&quot;/&gt;&lt;lineCharCount val=&quot;9&quot;/&gt;&lt;lineCharCount val=&quot;29&quot;/&gt;&lt;lineCharCount val=&quot;17&quot;/&gt;&lt;lineCharCount val=&quot;16&quot;/&gt;&lt;lineCharCount val=&quot;29&quot;/&gt;&lt;lineCharCount val=&quot;38&quot;/&gt;&lt;/TableIndex&gt;&lt;/ShapeTextInfo&gt;"/>
  <p:tag name="HTML_SHAPEINFO" val="&lt;ThreeDShapeInfo&gt;&lt;uuid val=&quot;{8E6DDA52-360F-423A-A630-3AE22F67002E}&quot;/&gt;&lt;isInvalidForFieldText val=&quot;0&quot;/&gt;&lt;Image&gt;&lt;filename val=&quot;C:\Users\geoffrey.dyer\AppData\Local\Temp\CP106481329151140Session\CPTrustFolder106481329151156\PPTImport106481329945187\data\asimages\{8E6DDA52-360F-423A-A630-3AE22F67002E}_6.png&quot;/&gt;&lt;left val=&quot;93&quot;/&gt;&lt;top val=&quot;111&quot;/&gt;&lt;width val=&quot;582&quot;/&gt;&lt;height val=&quot;585&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E9CC33C1-6A33-4C52-85F1-8BD8CB8A595B}&quot;/&gt;&lt;isInvalidForFieldText val=&quot;0&quot;/&gt;&lt;Image&gt;&lt;filename val=&quot;C:\Users\geoffrey.dyer\AppData\Local\Temp\CP106481329151140Session\CPTrustFolder106481329151156\PPTImport106481329945187\data\asimages\{E9CC33C1-6A33-4C52-85F1-8BD8CB8A595B}_6.png&quot;/&gt;&lt;left val=&quot;815&quot;/&gt;&lt;top val=&quot;628&quot;/&gt;&lt;width val=&quot;102&quot;/&gt;&lt;height val=&quot;52&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4CE87BE2-825E-43C8-92DB-7AEB78A647DE}&quot;/&gt;&lt;isInvalidForFieldText val=&quot;0&quot;/&gt;&lt;Image&gt;&lt;filename val=&quot;C:\Users\geoffrey.dyer\AppData\Local\Temp\CP106481329151140Session\CPTrustFolder106481329151156\PPTImport106481329945187\data\asimages\{4CE87BE2-825E-43C8-92DB-7AEB78A647DE}_2.png&quot;/&gt;&lt;left val=&quot;127&quot;/&gt;&lt;top val=&quot;28&quot;/&gt;&lt;width val=&quot;785&quot;/&gt;&lt;height val=&quot;121&quot;/&gt;&lt;hasText val=&quot;1&quot;/&gt;&lt;/Image&gt;&lt;/ThreeDShapeInfo&gt;"/>
</p:tagLst>
</file>

<file path=ppt/tags/tag40.xml><?xml version="1.0" encoding="utf-8"?>
<p:tagLst xmlns:a="http://schemas.openxmlformats.org/drawingml/2006/main" xmlns:r="http://schemas.openxmlformats.org/officeDocument/2006/relationships" xmlns:p="http://schemas.openxmlformats.org/presentationml/2006/main">
  <p:tag name="HTML_SHAPEINFO" val="&lt;ThreeDShapeInfo&gt;&lt;uuid val=&quot;{E3AFDFC5-3A2E-4436-91B9-9AC48F1C9B8C}&quot;/&gt;&lt;isInvalidForFieldText val=&quot;0&quot;/&gt;&lt;Image&gt;&lt;filename val=&quot;C:\Users\geoffrey.dyer\AppData\Local\Temp\CP106481329151140Session\CPTrustFolder106481329151156\PPTImport106481329945187\data\asimages\{E3AFDFC5-3A2E-4436-91B9-9AC48F1C9B8C}_6.png&quot;/&gt;&lt;left val=&quot;747&quot;/&gt;&lt;top val=&quot;167&quot;/&gt;&lt;width val=&quot;124&quot;/&gt;&lt;height val=&quot;417&quot;/&gt;&lt;hasText val=&quot;1&quot;/&gt;&lt;/Image&gt;&lt;/ThreeDShape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1&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8&quot;/&gt;&lt;lineCharCount val=&quot;1&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HTML_SHAPEINFO" val="&lt;SlideThumbPath val=&quot;Slide7.PNG&quot;/&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 name="HTML_SHAPEINFO" val="&lt;ThreeDShapeInfo&gt;&lt;uuid val=&quot;{132BA4BE-966B-4E59-8277-B9021F3B20BD}&quot;/&gt;&lt;isInvalidForFieldText val=&quot;0&quot;/&gt;&lt;Image&gt;&lt;filename val=&quot;C:\Users\geoffrey.dyer\AppData\Local\Temp\CP106481329151140Session\CPTrustFolder106481329151156\PPTImport106481329945187\data\asimages\{132BA4BE-966B-4E59-8277-B9021F3B20BD}_7.png&quot;/&gt;&lt;left val=&quot;127&quot;/&gt;&lt;top val=&quot;28&quot;/&gt;&lt;width val=&quot;785&quot;/&gt;&lt;height val=&quot;121&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65&quot;/&gt;&lt;lineCharCount val=&quot;51&quot;/&gt;&lt;lineCharCount val=&quot;54&quot;/&gt;&lt;/TableIndex&gt;&lt;/ShapeTextInfo&gt;"/>
  <p:tag name="HTML_SHAPEINFO" val="&lt;ThreeDShapeInfo&gt;&lt;uuid val=&quot;{2E87D596-A557-4344-B61E-D317D3516199}&quot;/&gt;&lt;isInvalidForFieldText val=&quot;0&quot;/&gt;&lt;Image&gt;&lt;filename val=&quot;C:\Users\geoffrey.dyer\AppData\Local\Temp\CP106481329151140Session\CPTrustFolder106481329151156\PPTImport106481329945187\data\asimages\{2E87D596-A557-4344-B61E-D317D3516199}_7.png&quot;/&gt;&lt;left val=&quot;64&quot;/&gt;&lt;top val=&quot;130&quot;/&gt;&lt;width val=&quot;847&quot;/&gt;&lt;height val=&quot;121&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5&quot;/&gt;&lt;lineCharCount val=&quot;45&quot;/&gt;&lt;lineCharCount val=&quot;24&quot;/&gt;&lt;lineCharCount val=&quot;1&quot;/&gt;&lt;lineCharCount val=&quot;54&quot;/&gt;&lt;lineCharCount val=&quot;15&quot;/&gt;&lt;lineCharCount val=&quot;15&quot;/&gt;&lt;lineCharCount val=&quot;57&quot;/&gt;&lt;lineCharCount val=&quot;54&quot;/&gt;&lt;lineCharCount val=&quot;1&quot;/&gt;&lt;lineCharCount val=&quot;53&quot;/&gt;&lt;lineCharCount val=&quot;51&quot;/&gt;&lt;lineCharCount val=&quot;12&quot;/&gt;&lt;lineCharCount val=&quot;11&quot;/&gt;&lt;lineCharCount val=&quot;17&quot;/&gt;&lt;lineCharCount val=&quot;22&quot;/&gt;&lt;/TableIndex&gt;&lt;/ShapeTextInfo&gt;"/>
  <p:tag name="HTML_SHAPEINFO" val="&lt;ThreeDShapeInfo&gt;&lt;uuid val=&quot;{2BC795E4-7BD8-4F80-94BF-CD36213E5FB4}&quot;/&gt;&lt;isInvalidForFieldText val=&quot;0&quot;/&gt;&lt;Image&gt;&lt;filename val=&quot;C:\Users\geoffrey.dyer\AppData\Local\Temp\CP106481329151140Session\CPTrustFolder106481329151156\PPTImport106481329945187\data\asimages\{2BC795E4-7BD8-4F80-94BF-CD36213E5FB4}_2.png&quot;/&gt;&lt;left val=&quot;101&quot;/&gt;&lt;top val=&quot;108&quot;/&gt;&lt;width val=&quot;811&quot;/&gt;&lt;height val=&quot;508&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98B887A4-C56B-4752-A543-D13859A86630}&quot;/&gt;&lt;isInvalidForFieldText val=&quot;0&quot;/&gt;&lt;Image&gt;&lt;filename val=&quot;C:\Users\geoffrey.dyer\AppData\Local\Temp\CP106481329151140Session\CPTrustFolder106481329151156\PPTImport106481329945187\data\asimages\{98B887A4-C56B-4752-A543-D13859A86630}_7.png&quot;/&gt;&lt;left val=&quot;815&quot;/&gt;&lt;top val=&quot;628&quot;/&gt;&lt;width val=&quot;102&quot;/&gt;&lt;height val=&quot;52&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HTML_SHAPEINFO" val="&lt;ThreeDShapeInfo&gt;&lt;uuid val=&quot;{18813195-ADC0-4CD5-84D5-FBA561FF3E54}&quot;/&gt;&lt;isInvalidForFieldText val=&quot;0&quot;/&gt;&lt;Image&gt;&lt;filename val=&quot;C:\Users\geoffrey.dyer\AppData\Local\Temp\CP106481329151140Session\CPTrustFolder106481329151156\PPTImport106481329945187\data\asimages\{18813195-ADC0-4CD5-84D5-FBA561FF3E54}_7.png&quot;/&gt;&lt;left val=&quot;81&quot;/&gt;&lt;top val=&quot;236&quot;/&gt;&lt;width val=&quot;280&quot;/&gt;&lt;height val=&quot;398&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AD556953-30BA-4ED2-855B-47304CD6A6C5}&quot;/&gt;&lt;isInvalidForFieldText val=&quot;0&quot;/&gt;&lt;Image&gt;&lt;filename val=&quot;C:\Users\geoffrey.dyer\AppData\Local\Temp\CP106481329151140Session\CPTrustFolder106481329151156\PPTImport106481329945187\data\asimages\{AD556953-30BA-4ED2-855B-47304CD6A6C5}_2.png&quot;/&gt;&lt;left val=&quot;815&quot;/&gt;&lt;top val=&quot;628&quot;/&gt;&lt;width val=&quot;102&quot;/&gt;&lt;height val=&quot;52&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2&quot;/&gt;&lt;lineCharCount val=&quot;14&quot;/&gt;&lt;lineCharCount val=&quot;14&quot;/&gt;&lt;lineCharCount val=&quot;9&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HTML_SHAPEINFO" val="&lt;SlideThumbPath val=&quot;Slide6.PNG&quot;/&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HTML_SHAPEINFO" val="&lt;ThreeDShapeInfo&gt;&lt;uuid val=&quot;{6EF3F53E-9888-488F-BC03-474A567770F8}&quot;/&gt;&lt;isInvalidForFieldText val=&quot;0&quot;/&gt;&lt;Image&gt;&lt;filename val=&quot;C:\Users\geoffrey.dyer\AppData\Local\Temp\CP106481329151140Session\CPTrustFolder106481329151156\PPTImport106481329945187\data\asimages\{6EF3F53E-9888-488F-BC03-474A567770F8}_6.png&quot;/&gt;&lt;left val=&quot;127&quot;/&gt;&lt;top val=&quot;28&quot;/&gt;&lt;width val=&quot;785&quot;/&gt;&lt;height val=&quot;121&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38&quot;/&gt;&lt;lineCharCount val=&quot;15&quot;/&gt;&lt;lineCharCount val=&quot;34&quot;/&gt;&lt;lineCharCount val=&quot;39&quot;/&gt;&lt;lineCharCount val=&quot;27&quot;/&gt;&lt;lineCharCount val=&quot;35&quot;/&gt;&lt;lineCharCount val=&quot;36&quot;/&gt;&lt;lineCharCount val=&quot;39&quot;/&gt;&lt;lineCharCount val=&quot;14&quot;/&gt;&lt;lineCharCount val=&quot;37&quot;/&gt;&lt;lineCharCount val=&quot;9&quot;/&gt;&lt;lineCharCount val=&quot;29&quot;/&gt;&lt;lineCharCount val=&quot;17&quot;/&gt;&lt;lineCharCount val=&quot;16&quot;/&gt;&lt;lineCharCount val=&quot;29&quot;/&gt;&lt;lineCharCount val=&quot;38&quot;/&gt;&lt;/TableIndex&gt;&lt;/ShapeTextInfo&gt;"/>
  <p:tag name="HTML_SHAPEINFO" val="&lt;ThreeDShapeInfo&gt;&lt;uuid val=&quot;{8E6DDA52-360F-423A-A630-3AE22F67002E}&quot;/&gt;&lt;isInvalidForFieldText val=&quot;0&quot;/&gt;&lt;Image&gt;&lt;filename val=&quot;C:\Users\geoffrey.dyer\AppData\Local\Temp\CP106481329151140Session\CPTrustFolder106481329151156\PPTImport106481329945187\data\asimages\{8E6DDA52-360F-423A-A630-3AE22F67002E}_6.png&quot;/&gt;&lt;left val=&quot;93&quot;/&gt;&lt;top val=&quot;111&quot;/&gt;&lt;width val=&quot;582&quot;/&gt;&lt;height val=&quot;585&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E9CC33C1-6A33-4C52-85F1-8BD8CB8A595B}&quot;/&gt;&lt;isInvalidForFieldText val=&quot;0&quot;/&gt;&lt;Image&gt;&lt;filename val=&quot;C:\Users\geoffrey.dyer\AppData\Local\Temp\CP106481329151140Session\CPTrustFolder106481329151156\PPTImport106481329945187\data\asimages\{E9CC33C1-6A33-4C52-85F1-8BD8CB8A595B}_6.png&quot;/&gt;&lt;left val=&quot;815&quot;/&gt;&lt;top val=&quot;628&quot;/&gt;&lt;width val=&quot;102&quot;/&gt;&lt;height val=&quot;52&quot;/&gt;&lt;hasText val=&quot;1&quot;/&gt;&lt;/Image&gt;&lt;/ThreeDShape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HTML_SHAPEINFO" val="&lt;SlideThumbPath val=&quot;Slide8.PNG&quot;/&gt;"/>
</p:tagLst>
</file>

<file path=ppt/tags/tag7.xml><?xml version="1.0" encoding="utf-8"?>
<p:tagLst xmlns:a="http://schemas.openxmlformats.org/drawingml/2006/main" xmlns:r="http://schemas.openxmlformats.org/officeDocument/2006/relationships" xmlns:p="http://schemas.openxmlformats.org/presentationml/2006/main">
  <p:tag name="HTML_SHAPEINFO" val="&lt;SlideThumbPath val=&quot;Slide3.PNG&quot;/&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3F317F07-1786-4B85-A050-400F636FDF55}&quot;/&gt;&lt;isInvalidForFieldText val=&quot;0&quot;/&gt;&lt;Image&gt;&lt;filename val=&quot;C:\Users\geoffrey.dyer\AppData\Local\Temp\CP106481329151140Session\CPTrustFolder106481329151156\PPTImport106481329945187\data\asimages\{3F317F07-1786-4B85-A050-400F636FDF55}_8.png&quot;/&gt;&lt;left val=&quot;127&quot;/&gt;&lt;top val=&quot;28&quot;/&gt;&lt;width val=&quot;785&quot;/&gt;&lt;height val=&quot;121&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48&quot;/&gt;&lt;lineCharCount val=&quot;52&quot;/&gt;&lt;lineCharCount val=&quot;20&quot;/&gt;&lt;lineCharCount val=&quot;10&quot;/&gt;&lt;lineCharCount val=&quot;60&quot;/&gt;&lt;lineCharCount val=&quot;53&quot;/&gt;&lt;lineCharCount val=&quot;52&quot;/&gt;&lt;lineCharCount val=&quot;49&quot;/&gt;&lt;lineCharCount val=&quot;78&quot;/&gt;&lt;lineCharCount val=&quot;36&quot;/&gt;&lt;/TableIndex&gt;&lt;/ShapeTextInfo&gt;"/>
  <p:tag name="HTML_SHAPEINFO" val="&lt;ThreeDShapeInfo&gt;&lt;uuid val=&quot;{1CC7F9F6-518F-4A1D-BCBE-23968790DEA0}&quot;/&gt;&lt;isInvalidForFieldText val=&quot;0&quot;/&gt;&lt;Image&gt;&lt;filename val=&quot;C:\Users\geoffrey.dyer\AppData\Local\Temp\CP106481329151140Session\CPTrustFolder106481329151156\PPTImport106481329945187\data\asimages\{1CC7F9F6-518F-4A1D-BCBE-23968790DEA0}_8.png&quot;/&gt;&lt;left val=&quot;53&quot;/&gt;&lt;top val=&quot;127&quot;/&gt;&lt;width val=&quot;883&quot;/&gt;&lt;height val=&quot;428&quot;/&gt;&lt;hasText val=&quot;1&quot;/&gt;&lt;/Image&gt;&lt;/ThreeDShape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25AA7BD3-5FAA-4A74-A0C4-027A694F6740}&quot;/&gt;&lt;isInvalidForFieldText val=&quot;0&quot;/&gt;&lt;Image&gt;&lt;filename val=&quot;C:\Users\geoffrey.dyer\AppData\Local\Temp\CP106481329151140Session\CPTrustFolder106481329151156\PPTImport106481329945187\data\asimages\{25AA7BD3-5FAA-4A74-A0C4-027A694F6740}_8.png&quot;/&gt;&lt;left val=&quot;815&quot;/&gt;&lt;top val=&quot;628&quot;/&gt;&lt;width val=&quot;102&quot;/&gt;&lt;height val=&quot;52&quot;/&gt;&lt;hasText val=&quot;1&quot;/&gt;&lt;/Image&gt;&lt;/ThreeDShape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HTML_SHAPEINFO" val="&lt;SlideThumbPath val=&quot;Slide8.PNG&quot;/&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3F317F07-1786-4B85-A050-400F636FDF55}&quot;/&gt;&lt;isInvalidForFieldText val=&quot;0&quot;/&gt;&lt;Image&gt;&lt;filename val=&quot;C:\Users\geoffrey.dyer\AppData\Local\Temp\CP106481329151140Session\CPTrustFolder106481329151156\PPTImport106481329945187\data\asimages\{3F317F07-1786-4B85-A050-400F636FDF55}_8.png&quot;/&gt;&lt;left val=&quot;127&quot;/&gt;&lt;top val=&quot;28&quot;/&gt;&lt;width val=&quot;785&quot;/&gt;&lt;height val=&quot;121&quot;/&gt;&lt;hasText val=&quot;1&quot;/&gt;&lt;/Image&gt;&lt;/ThreeDShape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48&quot;/&gt;&lt;lineCharCount val=&quot;52&quot;/&gt;&lt;lineCharCount val=&quot;20&quot;/&gt;&lt;lineCharCount val=&quot;10&quot;/&gt;&lt;lineCharCount val=&quot;60&quot;/&gt;&lt;lineCharCount val=&quot;53&quot;/&gt;&lt;lineCharCount val=&quot;52&quot;/&gt;&lt;lineCharCount val=&quot;49&quot;/&gt;&lt;lineCharCount val=&quot;78&quot;/&gt;&lt;lineCharCount val=&quot;36&quot;/&gt;&lt;/TableIndex&gt;&lt;/ShapeTextInfo&gt;"/>
  <p:tag name="HTML_SHAPEINFO" val="&lt;ThreeDShapeInfo&gt;&lt;uuid val=&quot;{1CC7F9F6-518F-4A1D-BCBE-23968790DEA0}&quot;/&gt;&lt;isInvalidForFieldText val=&quot;0&quot;/&gt;&lt;Image&gt;&lt;filename val=&quot;C:\Users\geoffrey.dyer\AppData\Local\Temp\CP106481329151140Session\CPTrustFolder106481329151156\PPTImport106481329945187\data\asimages\{1CC7F9F6-518F-4A1D-BCBE-23968790DEA0}_8.png&quot;/&gt;&lt;left val=&quot;53&quot;/&gt;&lt;top val=&quot;127&quot;/&gt;&lt;width val=&quot;883&quot;/&gt;&lt;height val=&quot;428&quot;/&gt;&lt;hasText val=&quot;1&quot;/&gt;&lt;/Image&gt;&lt;/ThreeDShape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25AA7BD3-5FAA-4A74-A0C4-027A694F6740}&quot;/&gt;&lt;isInvalidForFieldText val=&quot;0&quot;/&gt;&lt;Image&gt;&lt;filename val=&quot;C:\Users\geoffrey.dyer\AppData\Local\Temp\CP106481329151140Session\CPTrustFolder106481329151156\PPTImport106481329945187\data\asimages\{25AA7BD3-5FAA-4A74-A0C4-027A694F6740}_8.png&quot;/&gt;&lt;left val=&quot;815&quot;/&gt;&lt;top val=&quot;628&quot;/&gt;&lt;width val=&quot;102&quot;/&gt;&lt;height val=&quot;52&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HTML_SHAPEINFO" val="&lt;SlideThumbPath val=&quot;Slide9.PNG&quot;/&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3&quot;/&gt;&lt;/TableIndex&gt;&lt;/ShapeTextInfo&gt;"/>
  <p:tag name="HTML_SHAPEINFO" val="&lt;ThreeDShapeInfo&gt;&lt;uuid val=&quot;{6384FE33-1454-4B0A-82C0-07424C844BDE}&quot;/&gt;&lt;isInvalidForFieldText val=&quot;0&quot;/&gt;&lt;Image&gt;&lt;filename val=&quot;C:\Users\geoffrey.dyer\AppData\Local\Temp\CP106481329151140Session\CPTrustFolder106481329151156\PPTImport106481329945187\data\asimages\{6384FE33-1454-4B0A-82C0-07424C844BDE}_3.png&quot;/&gt;&lt;left val=&quot;127&quot;/&gt;&lt;top val=&quot;28&quot;/&gt;&lt;width val=&quot;785&quot;/&gt;&lt;height val=&quot;121&quot;/&gt;&lt;hasText val=&quot;1&quot;/&gt;&lt;/Image&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203946EA-683D-4392-ABF8-55907692E79F}&quot;/&gt;&lt;isInvalidForFieldText val=&quot;0&quot;/&gt;&lt;Image&gt;&lt;filename val=&quot;C:\Users\geoffrey.dyer\AppData\Local\Temp\CP106481329151140Session\CPTrustFolder106481329151156\PPTImport106481329945187\data\asimages\{203946EA-683D-4392-ABF8-55907692E79F}_9.png&quot;/&gt;&lt;left val=&quot;127&quot;/&gt;&lt;top val=&quot;28&quot;/&gt;&lt;width val=&quot;785&quot;/&gt;&lt;height val=&quot;121&quot;/&gt;&lt;hasText val=&quot;1&quot;/&gt;&lt;/Image&gt;&lt;/ThreeDShape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75&quot;/&gt;&lt;lineCharCount val=&quot;82&quot;/&gt;&lt;lineCharCount val=&quot;86&quot;/&gt;&lt;lineCharCount val=&quot;9&quot;/&gt;&lt;/TableIndex&gt;&lt;/ShapeTextInfo&gt;"/>
  <p:tag name="HTML_SHAPEINFO" val="&lt;ThreeDShapeInfo&gt;&lt;uuid val=&quot;{D2AD8B2A-F743-4891-A744-932DD5924089}&quot;/&gt;&lt;isInvalidForFieldText val=&quot;0&quot;/&gt;&lt;Image&gt;&lt;filename val=&quot;C:\Users\geoffrey.dyer\AppData\Local\Temp\CP106481329151140Session\CPTrustFolder106481329151156\PPTImport106481329945187\data\asimages\{D2AD8B2A-F743-4891-A744-932DD5924089}_9.png&quot;/&gt;&lt;left val=&quot;44&quot;/&gt;&lt;top val=&quot;103&quot;/&gt;&lt;width val=&quot;876&quot;/&gt;&lt;height val=&quot;161&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HTML_SHAPEINFO" val="&lt;ThreeDShapeInfo&gt;&lt;uuid val=&quot;{C30F850D-61EF-4A87-9EA6-9EA63D071253}&quot;/&gt;&lt;isInvalidForFieldText val=&quot;0&quot;/&gt;&lt;Image&gt;&lt;filename val=&quot;C:\Users\geoffrey.dyer\AppData\Local\Temp\CP106481329151140Session\CPTrustFolder106481329151156\PPTImport106481329945187\data\asimages\{C30F850D-61EF-4A87-9EA6-9EA63D071253}_9.png&quot;/&gt;&lt;left val=&quot;815&quot;/&gt;&lt;top val=&quot;628&quot;/&gt;&lt;width val=&quot;102&quot;/&gt;&lt;height val=&quot;52&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PRESENTER_SHAPEINFO" val="&lt;ThreeDShapeInfo&gt;&lt;uuid val=&quot;{E200F86D-7767-4BE4-A608-925FBF5B4607}&quot;/&gt;&lt;isInvalidForFieldText val=&quot;0&quot;/&gt;&lt;Image&gt;&lt;filename val=&quot;C:\Users\geoffrey.dyer\AppData\Local\Temp\CP106481329151140Session\CPTrustFolder106481329151156\PPTImport106481329945187\data\asimages\{E200F86D-7767-4BE4-A608-925FBF5B4607}_9.png&quot;/&gt;&lt;left val=&quot;47&quot;/&gt;&lt;top val=&quot;28&quot;/&gt;&lt;width val=&quot;785&quot;/&gt;&lt;height val=&quot;121&quot;/&gt;&lt;hasText val=&quot;1&quot;/&gt;&lt;/Image&gt;&lt;/ThreeDShape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7&quot;/&gt;&lt;lineCharCount val=&quot;13&quot;/&gt;&lt;lineCharCount val=&quot;11&quot;/&gt;&lt;lineCharCount val=&quot;13&quot;/&gt;&lt;lineCharCount val=&quot;13&quot;/&gt;&lt;/TableIndex&gt;&lt;/ShapeTextInfo&gt;"/>
  <p:tag name="HTML_SHAPEINFO" val="&lt;ThreeDShapeInfo&gt;&lt;uuid val=&quot;{448B2BE5-32F8-4590-B672-3D554415E4EE}&quot;/&gt;&lt;isInvalidForFieldText val=&quot;0&quot;/&gt;&lt;Image&gt;&lt;filename val=&quot;C:\Users\geoffrey.dyer\AppData\Local\Temp\CP106481329151140Session\CPTrustFolder106481329151156\PPTImport106481329945187\data\asimages\{448B2BE5-32F8-4590-B672-3D554415E4EE}_9.png&quot;/&gt;&lt;left val=&quot;583&quot;/&gt;&lt;top val=&quot;198&quot;/&gt;&lt;width val=&quot;217&quot;/&gt;&lt;height val=&quot;148&quot;/&gt;&lt;hasText val=&quot;1&quot;/&gt;&lt;/Image&gt;&lt;/ThreeDShape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9&quot;/&gt;&lt;lineCharCount val=&quot;5&quot;/&gt;&lt;lineCharCount val=&quot;7&quot;/&gt;&lt;lineCharCount val=&quot;9&quot;/&gt;&lt;lineCharCount val=&quot;9&quot;/&gt;&lt;/TableIndex&gt;&lt;/ShapeTextInfo&gt;"/>
  <p:tag name="HTML_SHAPEINFO" val="&lt;ThreeDShapeInfo&gt;&lt;uuid val=&quot;{BEB1A68C-A8B7-48B4-8FF4-7AD7216DDAFE}&quot;/&gt;&lt;isInvalidForFieldText val=&quot;0&quot;/&gt;&lt;Image&gt;&lt;filename val=&quot;C:\Users\geoffrey.dyer\AppData\Local\Temp\CP106481329151140Session\CPTrustFolder106481329151156\PPTImport106481329945187\data\asimages\{BEB1A68C-A8B7-48B4-8FF4-7AD7216DDAFE}_9.png&quot;/&gt;&lt;left val=&quot;527&quot;/&gt;&lt;top val=&quot;415&quot;/&gt;&lt;width val=&quot;171&quot;/&gt;&lt;height val=&quot;154&quot;/&gt;&lt;hasText val=&quot;1&quot;/&gt;&lt;/Image&gt;&lt;/ThreeDShape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2&quot;/&gt;&lt;lineCharCount val=&quot;10&quot;/&gt;&lt;lineCharCount val=&quot;5&quot;/&gt;&lt;lineCharCount val=&quot;8&quot;/&gt;&lt;/TableIndex&gt;&lt;/ShapeTextInfo&gt;"/>
  <p:tag name="HTML_SHAPEINFO" val="&lt;ThreeDShapeInfo&gt;&lt;uuid val=&quot;{C54BEB55-9D54-44D5-9E27-08BE47016E30}&quot;/&gt;&lt;isInvalidForFieldText val=&quot;0&quot;/&gt;&lt;Image&gt;&lt;filename val=&quot;C:\Users\geoffrey.dyer\AppData\Local\Temp\CP106481329151140Session\CPTrustFolder106481329151156\PPTImport106481329945187\data\asimages\{C54BEB55-9D54-44D5-9E27-08BE47016E30}_9.png&quot;/&gt;&lt;left val=&quot;742&quot;/&gt;&lt;top val=&quot;351&quot;/&gt;&lt;width val=&quot;187&quot;/&gt;&lt;height val=&quot;129&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HTML_SHAPEINFO" val="&lt;SlideThumbPath val=&quot;Slide10.PNG&quot;/&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HTML_SHAPEINFO" val="&lt;ThreeDShapeInfo&gt;&lt;uuid val=&quot;{5703A52A-F537-425C-BBCF-96179911ACD5}&quot;/&gt;&lt;isInvalidForFieldText val=&quot;0&quot;/&gt;&lt;Image&gt;&lt;filename val=&quot;C:\Users\geoffrey.dyer\AppData\Local\Temp\CP106481329151140Session\CPTrustFolder106481329151156\PPTImport106481329945187\data\asimages\{5703A52A-F537-425C-BBCF-96179911ACD5}_10.png&quot;/&gt;&lt;left val=&quot;127&quot;/&gt;&lt;top val=&quot;28&quot;/&gt;&lt;width val=&quot;785&quot;/&gt;&lt;height val=&quot;121&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22&quot;/&gt;&lt;lineCharCount val=&quot;28&quot;/&gt;&lt;lineCharCount val=&quot;27&quot;/&gt;&lt;lineCharCount val=&quot;20&quot;/&gt;&lt;lineCharCount val=&quot;22&quot;/&gt;&lt;lineCharCount val=&quot;22&quot;/&gt;&lt;lineCharCount val=&quot;1&quot;/&gt;&lt;/TableIndex&gt;&lt;/ShapeTextInfo&gt;"/>
  <p:tag name="HTML_SHAPEINFO" val="&lt;ThreeDShapeInfo&gt;&lt;uuid val=&quot;{C01CFA38-440A-477B-B5D6-EE2B090A5665}&quot;/&gt;&lt;isInvalidForFieldText val=&quot;0&quot;/&gt;&lt;Image&gt;&lt;filename val=&quot;C:\Users\geoffrey.dyer\AppData\Local\Temp\CP106481329151140Session\CPTrustFolder106481329151156\PPTImport106481329945187\data\asimages\{C01CFA38-440A-477B-B5D6-EE2B090A5665}_10.png&quot;/&gt;&lt;left val=&quot;64&quot;/&gt;&lt;top val=&quot;215&quot;/&gt;&lt;width val=&quot;373&quot;/&gt;&lt;height val=&quot;281&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0&quot;/&gt;&lt;lineCharCount val=&quot;44&quot;/&gt;&lt;lineCharCount val=&quot;12&quot;/&gt;&lt;lineCharCount val=&quot;48&quot;/&gt;&lt;lineCharCount val=&quot;53&quot;/&gt;&lt;/TableIndex&gt;&lt;/ShapeTextInfo&gt;"/>
  <p:tag name="HTML_SHAPEINFO" val="&lt;ThreeDShapeInfo&gt;&lt;uuid val=&quot;{5A67E621-5EA8-4222-B87F-380591B57D17}&quot;/&gt;&lt;isInvalidForFieldText val=&quot;0&quot;/&gt;&lt;Image&gt;&lt;filename val=&quot;C:\Users\geoffrey.dyer\AppData\Local\Temp\CP106481329151140Session\CPTrustFolder106481329151156\PPTImport106481329945187\data\asimages\{5A67E621-5EA8-4222-B87F-380591B57D17}_3.png&quot;/&gt;&lt;left val=&quot;93&quot;/&gt;&lt;top val=&quot;182&quot;/&gt;&lt;width val=&quot;814&quot;/&gt;&lt;height val=&quot;433&quot;/&gt;&lt;hasText val=&quot;1&quot;/&gt;&lt;/Image&gt;&lt;/ThreeDShape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EBEA4D4A-E5EF-4E34-B20B-226035715D4D}&quot;/&gt;&lt;isInvalidForFieldText val=&quot;0&quot;/&gt;&lt;Image&gt;&lt;filename val=&quot;C:\Users\geoffrey.dyer\AppData\Local\Temp\CP106481329151140Session\CPTrustFolder106481329151156\PPTImport106481329945187\data\asimages\{EBEA4D4A-E5EF-4E34-B20B-226035715D4D}_10.png&quot;/&gt;&lt;left val=&quot;815&quot;/&gt;&lt;top val=&quot;628&quot;/&gt;&lt;width val=&quot;102&quot;/&gt;&lt;height val=&quot;52&quot;/&gt;&lt;hasText val=&quot;1&quot;/&gt;&lt;/Image&gt;&lt;/ThreeDShape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2.xml><?xml version="1.0" encoding="utf-8"?>
<p:tagLst xmlns:a="http://schemas.openxmlformats.org/drawingml/2006/main" xmlns:r="http://schemas.openxmlformats.org/officeDocument/2006/relationships" xmlns:p="http://schemas.openxmlformats.org/presentationml/2006/main">
  <p:tag name="HTML_SHAPEINFO" val="&lt;SlideThumbPath val=&quot;Slide11.PNG&quot;/&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HTML_SHAPEINFO" val="&lt;ThreeDShapeInfo&gt;&lt;uuid val=&quot;{A3BF2D86-29FF-47E1-B504-3A36E8011FCA}&quot;/&gt;&lt;isInvalidForFieldText val=&quot;0&quot;/&gt;&lt;Image&gt;&lt;filename val=&quot;C:\Users\geoffrey.dyer\AppData\Local\Temp\CP106481329151140Session\CPTrustFolder106481329151156\PPTImport106481329945187\data\asimages\{A3BF2D86-29FF-47E1-B504-3A36E8011FCA}_11.png&quot;/&gt;&lt;left val=&quot;127&quot;/&gt;&lt;top val=&quot;28&quot;/&gt;&lt;width val=&quot;785&quot;/&gt;&lt;height val=&quot;121&quot;/&gt;&lt;hasText val=&quot;1&quot;/&gt;&lt;/Image&gt;&lt;/ThreeDShape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49&quot;/&gt;&lt;lineCharCount val=&quot;25&quot;/&gt;&lt;lineCharCount val=&quot;51&quot;/&gt;&lt;lineCharCount val=&quot;29&quot;/&gt;&lt;/TableIndex&gt;&lt;/ShapeTextInfo&gt;"/>
  <p:tag name="HTML_SHAPEINFO" val="&lt;ThreeDShapeInfo&gt;&lt;uuid val=&quot;{89C8F97A-9AD4-4FEA-9828-B1D3DDF738D1}&quot;/&gt;&lt;isInvalidForFieldText val=&quot;0&quot;/&gt;&lt;Image&gt;&lt;filename val=&quot;C:\Users\geoffrey.dyer\AppData\Local\Temp\CP106481329151140Session\CPTrustFolder106481329151156\PPTImport106481329945187\data\asimages\{89C8F97A-9AD4-4FEA-9828-B1D3DDF738D1}_11.png&quot;/&gt;&lt;left val=&quot;128&quot;/&gt;&lt;top val=&quot;484&quot;/&gt;&lt;width val=&quot;751&quot;/&gt;&lt;height val=&quot;188&quot;/&gt;&lt;hasText val=&quot;1&quot;/&gt;&lt;/Image&gt;&lt;/ThreeDShape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 name="HTML_SHAPEINFO" val="&lt;ThreeDShapeInfo&gt;&lt;uuid val=&quot;{07196FDC-C18E-40F6-8347-780F20178C0A}&quot;/&gt;&lt;isInvalidForFieldText val=&quot;0&quot;/&gt;&lt;Image&gt;&lt;filename val=&quot;C:\Users\geoffrey.dyer\AppData\Local\Temp\CP106481329151140Session\CPTrustFolder106481329151156\PPTImport106481329945187\data\asimages\{07196FDC-C18E-40F6-8347-780F20178C0A}_11.png&quot;/&gt;&lt;left val=&quot;815&quot;/&gt;&lt;top val=&quot;628&quot;/&gt;&lt;width val=&quot;102&quot;/&gt;&lt;height val=&quot;52&quot;/&gt;&lt;hasText val=&quot;1&quot;/&gt;&lt;/Image&gt;&lt;/ThreeDShape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PRESENTER_SHAPEINFO" val="&lt;ThreeDShapeInfo&gt;&lt;uuid val=&quot;{4435C9D4-18C5-4B7E-B4BA-CCC73956D7AF}&quot;/&gt;&lt;isInvalidForFieldText val=&quot;0&quot;/&gt;&lt;Image&gt;&lt;filename val=&quot;C:\Users\geoffrey.dyer\AppData\Local\Temp\CP106481329151140Session\CPTrustFolder106481329151156\PPTImport106481329945187\data\asimages\{4435C9D4-18C5-4B7E-B4BA-CCC73956D7AF}_11.png&quot;/&gt;&lt;left val=&quot;66&quot;/&gt;&lt;top val=&quot;324&quot;/&gt;&lt;width val=&quot;241&quot;/&gt;&lt;height val=&quot;63&quot;/&gt;&lt;hasText val=&quot;1&quot;/&gt;&lt;/Image&gt;&lt;/ThreeDShape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7&quot;/&gt;&lt;lineCharCount val=&quot;10&quot;/&gt;&lt;lineCharCount val=&quot;13&quot;/&gt;&lt;lineCharCount val=&quot;9&quot;/&gt;&lt;lineCharCount val=&quot;11&quot;/&gt;&lt;lineCharCount val=&quot;12&quot;/&gt;&lt;lineCharCount val=&quot;8&quot;/&gt;&lt;/TableIndex&gt;&lt;/ShapeTextInfo&gt;"/>
  <p:tag name="PRESENTER_SHAPEINFO" val="&lt;ThreeDShapeInfo&gt;&lt;uuid val=&quot;{EE7F58DB-F256-45CB-B5AA-0CFD2F1441AB}&quot;/&gt;&lt;isInvalidForFieldText val=&quot;0&quot;/&gt;&lt;Image&gt;&lt;filename val=&quot;C:\Users\geoffrey.dyer\AppData\Local\Temp\CP106481329151140Session\CPTrustFolder106481329151156\PPTImport106481329945187\data\asimages\{EE7F58DB-F256-45CB-B5AA-0CFD2F1441AB}_11.png&quot;/&gt;&lt;left val=&quot;583&quot;/&gt;&lt;top val=&quot;196&quot;/&gt;&lt;width val=&quot;349&quot;/&gt;&lt;height val=&quot;188&quot;/&gt;&lt;hasText val=&quot;1&quot;/&gt;&lt;/Image&gt;&lt;/ThreeDShape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PRESENTER_SHAPEINFO" val="&lt;ThreeDShapeInfo&gt;&lt;uuid val=&quot;{EAEF1130-6CA9-49B6-AA1E-4075BE2791A0}&quot;/&gt;&lt;isInvalidForFieldText val=&quot;0&quot;/&gt;&lt;Image&gt;&lt;filename val=&quot;C:\Users\geoffrey.dyer\AppData\Local\Temp\CP106481329151140Session\CPTrustFolder106481329151156\PPTImport106481329945187\data\asimages\{EAEF1130-6CA9-49B6-AA1E-4075BE2791A0}_11.png&quot;/&gt;&lt;left val=&quot;658&quot;/&gt;&lt;top val=&quot;380&quot;/&gt;&lt;width val=&quot;282&quot;/&gt;&lt;height val=&quot;66&quot;/&gt;&lt;hasText val=&quot;1&quot;/&gt;&lt;/Image&gt;&lt;/ThreeDShapeInfo&g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AC1D0487643F4B98CFDFA7A2349609" ma:contentTypeVersion="0" ma:contentTypeDescription="Create a new document." ma:contentTypeScope="" ma:versionID="d44cf90341e545bf97c9da6500f91e23">
  <xsd:schema xmlns:xsd="http://www.w3.org/2001/XMLSchema" xmlns:xs="http://www.w3.org/2001/XMLSchema" xmlns:p="http://schemas.microsoft.com/office/2006/metadata/properties" targetNamespace="http://schemas.microsoft.com/office/2006/metadata/properties" ma:root="true" ma:fieldsID="8de199a4fcac81fbd56dfea0fdd6d90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8"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AE5C6B-E7B7-4A11-A4DE-ECF7D4F8A46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8D42B6B-C064-4649-BF3B-741BBCF4F75F}">
  <ds:schemaRefs>
    <ds:schemaRef ds:uri="http://schemas.microsoft.com/sharepoint/v3/contenttype/forms"/>
  </ds:schemaRefs>
</ds:datastoreItem>
</file>

<file path=customXml/itemProps3.xml><?xml version="1.0" encoding="utf-8"?>
<ds:datastoreItem xmlns:ds="http://schemas.openxmlformats.org/officeDocument/2006/customXml" ds:itemID="{A0447A0C-D46D-4AAB-80A3-8D99EF6F02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46062</TotalTime>
  <Words>3239</Words>
  <Application>Microsoft Office PowerPoint</Application>
  <PresentationFormat>On-screen Show (4:3)</PresentationFormat>
  <Paragraphs>354</Paragraphs>
  <Slides>27</Slides>
  <Notes>18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27</vt:i4>
      </vt:variant>
    </vt:vector>
  </HeadingPairs>
  <TitlesOfParts>
    <vt:vector size="42" baseType="lpstr">
      <vt:lpstr>Arial</vt:lpstr>
      <vt:lpstr>Brush Script MT Italic</vt:lpstr>
      <vt:lpstr>Calibri</vt:lpstr>
      <vt:lpstr>Century</vt:lpstr>
      <vt:lpstr>Century Gothic</vt:lpstr>
      <vt:lpstr>Courier</vt:lpstr>
      <vt:lpstr>Courier New</vt:lpstr>
      <vt:lpstr>HP Simplified</vt:lpstr>
      <vt:lpstr>Montserrat</vt:lpstr>
      <vt:lpstr>Ravie</vt:lpstr>
      <vt:lpstr>Roboto</vt:lpstr>
      <vt:lpstr>Wingdings</vt:lpstr>
      <vt:lpstr>Wingdings 2</vt:lpstr>
      <vt:lpstr>Wingdings 3</vt:lpstr>
      <vt:lpstr>Ion</vt:lpstr>
      <vt:lpstr>PowerPoint Presentation</vt:lpstr>
      <vt:lpstr>Importance of Cybersecurity</vt:lpstr>
      <vt:lpstr>Cybersecurity is Safety</vt:lpstr>
      <vt:lpstr>User Awareness</vt:lpstr>
      <vt:lpstr>Leading Threats</vt:lpstr>
      <vt:lpstr>Viruses</vt:lpstr>
      <vt:lpstr>Worms</vt:lpstr>
      <vt:lpstr>Top worst worm and viruses in history</vt:lpstr>
      <vt:lpstr>Logic Bombs and Trojan Horses</vt:lpstr>
      <vt:lpstr>Top trojan horse attacks</vt:lpstr>
      <vt:lpstr>Social Engineering</vt:lpstr>
      <vt:lpstr>Phishing: Counterfeit Email</vt:lpstr>
      <vt:lpstr>Pharming: Counterfeit Web Pages</vt:lpstr>
      <vt:lpstr>Botnet</vt:lpstr>
      <vt:lpstr>Man In The Middle Attack</vt:lpstr>
      <vt:lpstr>Rootkit</vt:lpstr>
      <vt:lpstr>Password Cracking</vt:lpstr>
      <vt:lpstr>Identifying Security Compromises</vt:lpstr>
      <vt:lpstr>Malware detection</vt:lpstr>
      <vt:lpstr>Best Practices to avoid these threats</vt:lpstr>
      <vt:lpstr>Anti-virus and Anti-spyware Software</vt:lpstr>
      <vt:lpstr>Protect your Operating System</vt:lpstr>
      <vt:lpstr>Use Strong Passwords</vt:lpstr>
      <vt:lpstr>Creating Strong Passwords</vt:lpstr>
      <vt:lpstr>Avoid Social Engineering  and Malicious Software</vt:lpstr>
      <vt:lpstr>Avoid Stupid Hacker Tricks</vt:lpstr>
      <vt:lpstr>Backup Important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Awareness Primer - PowerPoint Presentation </dc:title>
  <dc:creator>User</dc:creator>
  <cp:keywords/>
  <cp:lastModifiedBy>Ali Sadeghi</cp:lastModifiedBy>
  <cp:revision>195</cp:revision>
  <cp:lastPrinted>2014-12-05T13:59:43Z</cp:lastPrinted>
  <dcterms:created xsi:type="dcterms:W3CDTF">2011-09-28T19:18:53Z</dcterms:created>
  <dcterms:modified xsi:type="dcterms:W3CDTF">2022-09-01T08:59:30Z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0x010100DCAC1D0487643F4B98CFDFA7A2349609</vt:lpwstr>
  </property>
</Properties>
</file>