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Nuni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Nunito-bold.fntdata"/><Relationship Id="rId23" Type="http://schemas.openxmlformats.org/officeDocument/2006/relationships/slide" Target="slides/slide18.xml"/><Relationship Id="rId45"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Nunito-boldItalic.fntdata"/><Relationship Id="rId25" Type="http://schemas.openxmlformats.org/officeDocument/2006/relationships/slide" Target="slides/slide20.xml"/><Relationship Id="rId47" Type="http://schemas.openxmlformats.org/officeDocument/2006/relationships/font" Target="fonts/Nuni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f21d921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f21d92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0823fab83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0823fab8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08744c8c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08744c8c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4f21d92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4f21d92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4f21d8f1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4f21d8f1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20ededd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20eded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20ededd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20ededd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4f21d8f1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4f21d8f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51760384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51760384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4f21d8f17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4f21d8f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08744c8ca_1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08744c8ca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0830be40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0830be40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5176038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5176038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4f21d8f1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4f21d8f1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0823fab8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0823fab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20ededd0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20ededd0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51760384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51760384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4f21d8f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4f21d8f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5176038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5176038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5176038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5176038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08744c8ca_15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08744c8ca_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830be409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830be40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5176038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5176038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4f21d8f17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4f21d8f1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08744c8ca_2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08744c8ca_2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4ceaa49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4ceaa49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08744c8ca_2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08744c8ca_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4f21d921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4f21d92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0823fab8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0823fa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4f21d8f17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4f21d8f1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4f21d9213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4f21d92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0823fab8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0823fab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f21d8f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f21d8f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pdf/1806.03185.pdf"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arxiv.org/pdf/1806.03185.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hyperlink" Target="https://arxiv.org/pdf/1806.03185.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hyperlink" Target="https://distill.pub/2016/deconv-checkerboard/" TargetMode="External"/><Relationship Id="rId6" Type="http://schemas.openxmlformats.org/officeDocument/2006/relationships/hyperlink" Target="https://arxiv.org/pdf/2111.11773.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hyperlink" Target="https://distill.pub/2016/deconv-checkerboard/" TargetMode="External"/><Relationship Id="rId5" Type="http://schemas.openxmlformats.org/officeDocument/2006/relationships/hyperlink" Target="https://arxiv.org/pdf/2111.11773.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hyperlink" Target="https://distill.pub/2016/deconv-checkerboard/" TargetMode="External"/><Relationship Id="rId5" Type="http://schemas.openxmlformats.org/officeDocument/2006/relationships/hyperlink" Target="https://arxiv.org/pdf/2111.11773.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rxiv.org/pdf/1806.03185.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rxiv.org/pdf/1806.03185.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arxiv.org/pdf/1806.03185.pdf"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arxiv.org/pdf/1806.03185.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arxiv.org/pdf/1806.03185.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mailto:harshku@iik.ac.in" TargetMode="External"/><Relationship Id="rId4" Type="http://schemas.openxmlformats.org/officeDocument/2006/relationships/image" Target="../media/image14.png"/><Relationship Id="rId5" Type="http://schemas.openxmlformats.org/officeDocument/2006/relationships/image" Target="../media/image5.jpg"/><Relationship Id="rId6" Type="http://schemas.openxmlformats.org/officeDocument/2006/relationships/hyperlink" Target="mailto:shoryak@iik.ac.in" TargetMode="External"/><Relationship Id="rId7" Type="http://schemas.openxmlformats.org/officeDocument/2006/relationships/hyperlink" Target="mailto:shoryak@iik.ac.i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s://www.researchgate.net/figure/Spectrograms-and-Oscillograms-This-is-an-oscillogram-and-spectrogram-of-the-boatwhistle_fig2_267827408" TargetMode="External"/><Relationship Id="rId5" Type="http://schemas.openxmlformats.org/officeDocument/2006/relationships/hyperlink" Target="https://arxiv.org/pdf/1806.03185.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xiv.org/pdf/1806.03185.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973003" y="12437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500"/>
              <a:t>Audio Source Separation</a:t>
            </a:r>
            <a:endParaRPr b="1" sz="3500"/>
          </a:p>
        </p:txBody>
      </p:sp>
      <p:sp>
        <p:nvSpPr>
          <p:cNvPr id="129" name="Google Shape;129;p13"/>
          <p:cNvSpPr txBox="1"/>
          <p:nvPr>
            <p:ph idx="1" type="subTitle"/>
          </p:nvPr>
        </p:nvSpPr>
        <p:spPr>
          <a:xfrm>
            <a:off x="1891350" y="2948924"/>
            <a:ext cx="5361300" cy="8802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2400"/>
              <a:t>EE698R</a:t>
            </a:r>
            <a:r>
              <a:rPr lang="en" sz="2400"/>
              <a:t> course project </a:t>
            </a:r>
            <a:endParaRPr sz="2400"/>
          </a:p>
          <a:p>
            <a:pPr indent="0" lvl="0" marL="0" rtl="0" algn="ctr">
              <a:spcBef>
                <a:spcPts val="0"/>
              </a:spcBef>
              <a:spcAft>
                <a:spcPts val="0"/>
              </a:spcAft>
              <a:buNone/>
            </a:pPr>
            <a:r>
              <a:rPr lang="en" sz="2400"/>
              <a:t>[</a:t>
            </a:r>
            <a:r>
              <a:rPr lang="en" sz="2400"/>
              <a:t>Conscious</a:t>
            </a:r>
            <a:r>
              <a:rPr lang="en" sz="2400"/>
              <a:t>?]</a:t>
            </a:r>
            <a:endParaRPr sz="2400"/>
          </a:p>
          <a:p>
            <a:pPr indent="0" lvl="0" marL="0" rtl="0" algn="ctr">
              <a:spcBef>
                <a:spcPts val="0"/>
              </a:spcBef>
              <a:spcAft>
                <a:spcPts val="0"/>
              </a:spcAft>
              <a:buNone/>
            </a:pPr>
            <a:r>
              <a:rPr lang="en" sz="2400"/>
              <a:t>(Harsh Kumar , Shorya Kumar)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Modifications</a:t>
            </a:r>
            <a:endParaRPr/>
          </a:p>
        </p:txBody>
      </p:sp>
      <p:sp>
        <p:nvSpPr>
          <p:cNvPr id="190" name="Google Shape;190;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23850" lvl="0" marL="457200" rtl="0" algn="just">
              <a:spcBef>
                <a:spcPts val="0"/>
              </a:spcBef>
              <a:spcAft>
                <a:spcPts val="0"/>
              </a:spcAft>
              <a:buSzPts val="1500"/>
              <a:buFont typeface="Roboto"/>
              <a:buAutoNum type="arabicPeriod"/>
            </a:pPr>
            <a:r>
              <a:rPr lang="en" sz="1500">
                <a:latin typeface="Roboto"/>
                <a:ea typeface="Roboto"/>
                <a:cs typeface="Roboto"/>
                <a:sym typeface="Roboto"/>
              </a:rPr>
              <a:t>We used only the undivided 2-channel audio files present in MIR-1K, and created the input and output dataset by </a:t>
            </a:r>
            <a:r>
              <a:rPr b="1" lang="en" sz="1500">
                <a:latin typeface="Roboto"/>
                <a:ea typeface="Roboto"/>
                <a:cs typeface="Roboto"/>
                <a:sym typeface="Roboto"/>
              </a:rPr>
              <a:t>merging</a:t>
            </a:r>
            <a:r>
              <a:rPr lang="en" sz="1500">
                <a:latin typeface="Roboto"/>
                <a:ea typeface="Roboto"/>
                <a:cs typeface="Roboto"/>
                <a:sym typeface="Roboto"/>
              </a:rPr>
              <a:t> the channels and </a:t>
            </a:r>
            <a:r>
              <a:rPr b="1" lang="en" sz="1500">
                <a:latin typeface="Roboto"/>
                <a:ea typeface="Roboto"/>
                <a:cs typeface="Roboto"/>
                <a:sym typeface="Roboto"/>
              </a:rPr>
              <a:t>separating</a:t>
            </a:r>
            <a:r>
              <a:rPr lang="en" sz="1500">
                <a:latin typeface="Roboto"/>
                <a:ea typeface="Roboto"/>
                <a:cs typeface="Roboto"/>
                <a:sym typeface="Roboto"/>
              </a:rPr>
              <a:t> them respectively. </a:t>
            </a:r>
            <a:endParaRPr sz="1500">
              <a:latin typeface="Roboto"/>
              <a:ea typeface="Roboto"/>
              <a:cs typeface="Roboto"/>
              <a:sym typeface="Roboto"/>
            </a:endParaRPr>
          </a:p>
          <a:p>
            <a:pPr indent="-323850" lvl="0" marL="457200" rtl="0" algn="just">
              <a:spcBef>
                <a:spcPts val="0"/>
              </a:spcBef>
              <a:spcAft>
                <a:spcPts val="0"/>
              </a:spcAft>
              <a:buSzPts val="1500"/>
              <a:buFont typeface="Roboto"/>
              <a:buAutoNum type="arabicPeriod"/>
            </a:pPr>
            <a:r>
              <a:rPr lang="en" sz="1500">
                <a:latin typeface="Roboto"/>
                <a:ea typeface="Roboto"/>
                <a:cs typeface="Roboto"/>
                <a:sym typeface="Roboto"/>
              </a:rPr>
              <a:t>Hence our model takes a </a:t>
            </a:r>
            <a:r>
              <a:rPr b="1" lang="en" sz="1500">
                <a:latin typeface="Roboto"/>
                <a:ea typeface="Roboto"/>
                <a:cs typeface="Roboto"/>
                <a:sym typeface="Roboto"/>
              </a:rPr>
              <a:t>1-channel audio (Mono)</a:t>
            </a:r>
            <a:r>
              <a:rPr lang="en" sz="1500">
                <a:latin typeface="Roboto"/>
                <a:ea typeface="Roboto"/>
                <a:cs typeface="Roboto"/>
                <a:sym typeface="Roboto"/>
              </a:rPr>
              <a:t> file as input and gives 2 </a:t>
            </a:r>
            <a:r>
              <a:rPr b="1" lang="en" sz="1500">
                <a:latin typeface="Roboto"/>
                <a:ea typeface="Roboto"/>
                <a:cs typeface="Roboto"/>
                <a:sym typeface="Roboto"/>
              </a:rPr>
              <a:t>1-channel audio (Mono)</a:t>
            </a:r>
            <a:r>
              <a:rPr lang="en" sz="1500">
                <a:latin typeface="Roboto"/>
                <a:ea typeface="Roboto"/>
                <a:cs typeface="Roboto"/>
                <a:sym typeface="Roboto"/>
              </a:rPr>
              <a:t> files, one for the </a:t>
            </a:r>
            <a:r>
              <a:rPr b="1" lang="en" sz="1500">
                <a:latin typeface="Roboto"/>
                <a:ea typeface="Roboto"/>
                <a:cs typeface="Roboto"/>
                <a:sym typeface="Roboto"/>
              </a:rPr>
              <a:t>music accompaniment</a:t>
            </a:r>
            <a:r>
              <a:rPr lang="en" sz="1500">
                <a:latin typeface="Roboto"/>
                <a:ea typeface="Roboto"/>
                <a:cs typeface="Roboto"/>
                <a:sym typeface="Roboto"/>
              </a:rPr>
              <a:t> and one for the </a:t>
            </a:r>
            <a:r>
              <a:rPr b="1" lang="en" sz="1500">
                <a:latin typeface="Roboto"/>
                <a:ea typeface="Roboto"/>
                <a:cs typeface="Roboto"/>
                <a:sym typeface="Roboto"/>
              </a:rPr>
              <a:t>vocals</a:t>
            </a:r>
            <a:r>
              <a:rPr lang="en" sz="1500">
                <a:latin typeface="Roboto"/>
                <a:ea typeface="Roboto"/>
                <a:cs typeface="Roboto"/>
                <a:sym typeface="Roboto"/>
              </a:rPr>
              <a:t>.</a:t>
            </a:r>
            <a:endParaRPr sz="1500">
              <a:latin typeface="Roboto"/>
              <a:ea typeface="Roboto"/>
              <a:cs typeface="Roboto"/>
              <a:sym typeface="Roboto"/>
            </a:endParaRPr>
          </a:p>
          <a:p>
            <a:pPr indent="-323850" lvl="0" marL="457200" rtl="0" algn="just">
              <a:spcBef>
                <a:spcPts val="0"/>
              </a:spcBef>
              <a:spcAft>
                <a:spcPts val="0"/>
              </a:spcAft>
              <a:buSzPts val="1500"/>
              <a:buFont typeface="Roboto"/>
              <a:buAutoNum type="arabicPeriod"/>
            </a:pPr>
            <a:r>
              <a:rPr lang="en" sz="1500">
                <a:latin typeface="Roboto"/>
                <a:ea typeface="Roboto"/>
                <a:cs typeface="Roboto"/>
                <a:sym typeface="Roboto"/>
              </a:rPr>
              <a:t>The audio files had lengths varying from 22 secs to 126 secs.</a:t>
            </a:r>
            <a:endParaRPr sz="1500">
              <a:latin typeface="Roboto"/>
              <a:ea typeface="Roboto"/>
              <a:cs typeface="Roboto"/>
              <a:sym typeface="Roboto"/>
            </a:endParaRPr>
          </a:p>
          <a:p>
            <a:pPr indent="-323850" lvl="0" marL="457200" rtl="0" algn="just">
              <a:spcBef>
                <a:spcPts val="0"/>
              </a:spcBef>
              <a:spcAft>
                <a:spcPts val="0"/>
              </a:spcAft>
              <a:buSzPts val="1500"/>
              <a:buFont typeface="Roboto"/>
              <a:buAutoNum type="arabicPeriod"/>
            </a:pPr>
            <a:r>
              <a:rPr lang="en" sz="1500">
                <a:latin typeface="Roboto"/>
                <a:ea typeface="Roboto"/>
                <a:cs typeface="Roboto"/>
                <a:sym typeface="Roboto"/>
              </a:rPr>
              <a:t>We clipped all audio files to 1 sec audio files (sampled at 16kHz) due to machine specifications and constraints. Thus we got around </a:t>
            </a:r>
            <a:r>
              <a:rPr b="1" lang="en" sz="1500">
                <a:latin typeface="Roboto"/>
                <a:ea typeface="Roboto"/>
                <a:cs typeface="Roboto"/>
                <a:sym typeface="Roboto"/>
              </a:rPr>
              <a:t>7947</a:t>
            </a:r>
            <a:r>
              <a:rPr lang="en" sz="1500">
                <a:latin typeface="Roboto"/>
                <a:ea typeface="Roboto"/>
                <a:cs typeface="Roboto"/>
                <a:sym typeface="Roboto"/>
              </a:rPr>
              <a:t> 1-sec samples.</a:t>
            </a:r>
            <a:endParaRPr sz="1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Model summary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569325"/>
            <a:ext cx="7505700" cy="70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U-Net Model </a:t>
            </a:r>
            <a:endParaRPr/>
          </a:p>
        </p:txBody>
      </p:sp>
      <p:pic>
        <p:nvPicPr>
          <p:cNvPr id="201" name="Google Shape;201;p24"/>
          <p:cNvPicPr preferRelativeResize="0"/>
          <p:nvPr/>
        </p:nvPicPr>
        <p:blipFill>
          <a:blip r:embed="rId3">
            <a:alphaModFix/>
          </a:blip>
          <a:stretch>
            <a:fillRect/>
          </a:stretch>
        </p:blipFill>
        <p:spPr>
          <a:xfrm>
            <a:off x="2168437" y="1236800"/>
            <a:ext cx="4807123" cy="3202701"/>
          </a:xfrm>
          <a:prstGeom prst="rect">
            <a:avLst/>
          </a:prstGeom>
          <a:noFill/>
          <a:ln>
            <a:noFill/>
          </a:ln>
        </p:spPr>
      </p:pic>
      <p:sp>
        <p:nvSpPr>
          <p:cNvPr id="202" name="Google Shape;202;p24"/>
          <p:cNvSpPr txBox="1"/>
          <p:nvPr/>
        </p:nvSpPr>
        <p:spPr>
          <a:xfrm>
            <a:off x="333750" y="4564375"/>
            <a:ext cx="5653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https://lmb.informatik.uni-freiburg.de/people/ronneber/u-net/</a:t>
            </a:r>
            <a:endParaRPr sz="1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569325"/>
            <a:ext cx="7505700" cy="70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Wave </a:t>
            </a:r>
            <a:r>
              <a:rPr lang="en"/>
              <a:t>U-Net Model </a:t>
            </a:r>
            <a:endParaRPr/>
          </a:p>
        </p:txBody>
      </p:sp>
      <p:sp>
        <p:nvSpPr>
          <p:cNvPr id="208" name="Google Shape;208;p25"/>
          <p:cNvSpPr txBox="1"/>
          <p:nvPr/>
        </p:nvSpPr>
        <p:spPr>
          <a:xfrm>
            <a:off x="333750" y="4640575"/>
            <a:ext cx="767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a:t>
            </a:r>
            <a:r>
              <a:rPr lang="en" sz="1000" u="sng">
                <a:solidFill>
                  <a:schemeClr val="hlink"/>
                </a:solidFill>
                <a:latin typeface="Calibri"/>
                <a:ea typeface="Calibri"/>
                <a:cs typeface="Calibri"/>
                <a:sym typeface="Calibri"/>
                <a:hlinkClick r:id="rId3"/>
              </a:rPr>
              <a:t>https://arxiv.org/pdf/1806.03185.pdf</a:t>
            </a:r>
            <a:r>
              <a:rPr lang="en" sz="1000">
                <a:latin typeface="Calibri"/>
                <a:ea typeface="Calibri"/>
                <a:cs typeface="Calibri"/>
                <a:sym typeface="Calibri"/>
              </a:rPr>
              <a:t> [WAVE-U-NET: A MULTI-SCALE NEURAL NETWORK FOR END-TO-END AUDIO SOURCE SEPARATION]</a:t>
            </a:r>
            <a:endParaRPr sz="1100">
              <a:latin typeface="Calibri"/>
              <a:ea typeface="Calibri"/>
              <a:cs typeface="Calibri"/>
              <a:sym typeface="Calibri"/>
            </a:endParaRPr>
          </a:p>
        </p:txBody>
      </p:sp>
      <p:pic>
        <p:nvPicPr>
          <p:cNvPr id="209" name="Google Shape;209;p25"/>
          <p:cNvPicPr preferRelativeResize="0"/>
          <p:nvPr/>
        </p:nvPicPr>
        <p:blipFill>
          <a:blip r:embed="rId4">
            <a:alphaModFix/>
          </a:blip>
          <a:stretch>
            <a:fillRect/>
          </a:stretch>
        </p:blipFill>
        <p:spPr>
          <a:xfrm>
            <a:off x="2722663" y="1222425"/>
            <a:ext cx="3698675" cy="334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6"/>
          <p:cNvPicPr preferRelativeResize="0"/>
          <p:nvPr/>
        </p:nvPicPr>
        <p:blipFill rotWithShape="1">
          <a:blip r:embed="rId3">
            <a:alphaModFix/>
          </a:blip>
          <a:srcRect b="42069" l="0" r="0" t="0"/>
          <a:stretch/>
        </p:blipFill>
        <p:spPr>
          <a:xfrm>
            <a:off x="1862000" y="661500"/>
            <a:ext cx="5419999" cy="3643851"/>
          </a:xfrm>
          <a:prstGeom prst="rect">
            <a:avLst/>
          </a:prstGeom>
          <a:noFill/>
          <a:ln>
            <a:noFill/>
          </a:ln>
        </p:spPr>
      </p:pic>
      <p:sp>
        <p:nvSpPr>
          <p:cNvPr id="215" name="Google Shape;215;p26"/>
          <p:cNvSpPr txBox="1"/>
          <p:nvPr/>
        </p:nvSpPr>
        <p:spPr>
          <a:xfrm>
            <a:off x="392625" y="4672350"/>
            <a:ext cx="779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Source: </a:t>
            </a:r>
            <a:r>
              <a:rPr lang="en" sz="1000" u="sng">
                <a:solidFill>
                  <a:schemeClr val="hlink"/>
                </a:solidFill>
                <a:latin typeface="Calibri"/>
                <a:ea typeface="Calibri"/>
                <a:cs typeface="Calibri"/>
                <a:sym typeface="Calibri"/>
                <a:hlinkClick r:id="rId4"/>
              </a:rPr>
              <a:t>https://arxiv.org/pdf/1806.03185.pdf</a:t>
            </a:r>
            <a:r>
              <a:rPr lang="en" sz="1000">
                <a:latin typeface="Calibri"/>
                <a:ea typeface="Calibri"/>
                <a:cs typeface="Calibri"/>
                <a:sym typeface="Calibri"/>
              </a:rPr>
              <a:t> </a:t>
            </a:r>
            <a:r>
              <a:rPr lang="en" sz="1000">
                <a:latin typeface="Calibri"/>
                <a:ea typeface="Calibri"/>
                <a:cs typeface="Calibri"/>
                <a:sym typeface="Calibri"/>
              </a:rPr>
              <a:t>[WAVE-U-NET: A MULTI-SCALE NEURAL NETWORK FOR END-TO-END AUDIO SOURCE SEPARATION]</a:t>
            </a:r>
            <a:endParaRPr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Downsampling Block</a:t>
            </a:r>
            <a:endParaRPr/>
          </a:p>
        </p:txBody>
      </p:sp>
      <p:sp>
        <p:nvSpPr>
          <p:cNvPr id="221" name="Google Shape;221;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b="1" lang="en" sz="1400">
                <a:latin typeface="Roboto"/>
                <a:ea typeface="Roboto"/>
                <a:cs typeface="Roboto"/>
                <a:sym typeface="Roboto"/>
              </a:rPr>
              <a:t>C</a:t>
            </a:r>
            <a:r>
              <a:rPr b="1" lang="en" sz="1400">
                <a:latin typeface="Roboto"/>
                <a:ea typeface="Roboto"/>
                <a:cs typeface="Roboto"/>
                <a:sym typeface="Roboto"/>
              </a:rPr>
              <a:t>onvolution</a:t>
            </a:r>
            <a:br>
              <a:rPr b="1" lang="en" sz="1400">
                <a:latin typeface="Roboto"/>
                <a:ea typeface="Roboto"/>
                <a:cs typeface="Roboto"/>
                <a:sym typeface="Roboto"/>
              </a:rPr>
            </a:br>
            <a:r>
              <a:rPr lang="en" sz="1400">
                <a:latin typeface="Roboto"/>
                <a:ea typeface="Roboto"/>
                <a:cs typeface="Roboto"/>
                <a:sym typeface="Roboto"/>
              </a:rPr>
              <a:t>This is a general </a:t>
            </a:r>
            <a:r>
              <a:rPr b="1" lang="en" sz="1400">
                <a:latin typeface="Roboto"/>
                <a:ea typeface="Roboto"/>
                <a:cs typeface="Roboto"/>
                <a:sym typeface="Roboto"/>
              </a:rPr>
              <a:t>1D convolutional layer</a:t>
            </a:r>
            <a:r>
              <a:rPr lang="en" sz="1400">
                <a:latin typeface="Roboto"/>
                <a:ea typeface="Roboto"/>
                <a:cs typeface="Roboto"/>
                <a:sym typeface="Roboto"/>
              </a:rPr>
              <a:t> with a </a:t>
            </a:r>
            <a:r>
              <a:rPr b="1" lang="en" sz="1400">
                <a:latin typeface="Roboto"/>
                <a:ea typeface="Roboto"/>
                <a:cs typeface="Roboto"/>
                <a:sym typeface="Roboto"/>
              </a:rPr>
              <a:t>fixed kernel size</a:t>
            </a:r>
            <a:r>
              <a:rPr lang="en" sz="1400">
                <a:latin typeface="Roboto"/>
                <a:ea typeface="Roboto"/>
                <a:cs typeface="Roboto"/>
                <a:sym typeface="Roboto"/>
              </a:rPr>
              <a:t> and </a:t>
            </a:r>
            <a:r>
              <a:rPr b="1" lang="en" sz="1400">
                <a:latin typeface="Roboto"/>
                <a:ea typeface="Roboto"/>
                <a:cs typeface="Roboto"/>
                <a:sym typeface="Roboto"/>
              </a:rPr>
              <a:t>fixed number of filters</a:t>
            </a:r>
            <a:r>
              <a:rPr lang="en" sz="1400">
                <a:latin typeface="Roboto"/>
                <a:ea typeface="Roboto"/>
                <a:cs typeface="Roboto"/>
                <a:sym typeface="Roboto"/>
              </a:rPr>
              <a:t> for each block individually. We take a </a:t>
            </a:r>
            <a:r>
              <a:rPr b="1" lang="en" sz="1400">
                <a:latin typeface="Roboto"/>
                <a:ea typeface="Roboto"/>
                <a:cs typeface="Roboto"/>
                <a:sym typeface="Roboto"/>
              </a:rPr>
              <a:t>stride of 1</a:t>
            </a:r>
            <a:r>
              <a:rPr lang="en" sz="1400">
                <a:latin typeface="Roboto"/>
                <a:ea typeface="Roboto"/>
                <a:cs typeface="Roboto"/>
                <a:sym typeface="Roboto"/>
              </a:rPr>
              <a:t>, hence the output of this layer would be </a:t>
            </a:r>
            <a:r>
              <a:rPr b="1" i="1" lang="en" sz="1400">
                <a:latin typeface="Roboto"/>
                <a:ea typeface="Roboto"/>
                <a:cs typeface="Roboto"/>
                <a:sym typeface="Roboto"/>
              </a:rPr>
              <a:t>L - k + 1</a:t>
            </a:r>
            <a:r>
              <a:rPr lang="en" sz="1400">
                <a:latin typeface="Roboto"/>
                <a:ea typeface="Roboto"/>
                <a:cs typeface="Roboto"/>
                <a:sym typeface="Roboto"/>
              </a:rPr>
              <a:t> </a:t>
            </a:r>
            <a:r>
              <a:rPr lang="en" sz="1400">
                <a:latin typeface="Roboto"/>
                <a:ea typeface="Roboto"/>
                <a:cs typeface="Roboto"/>
                <a:sym typeface="Roboto"/>
              </a:rPr>
              <a:t>where </a:t>
            </a:r>
            <a:r>
              <a:rPr b="1" i="1" lang="en" sz="1400">
                <a:latin typeface="Roboto"/>
                <a:ea typeface="Roboto"/>
                <a:cs typeface="Roboto"/>
                <a:sym typeface="Roboto"/>
              </a:rPr>
              <a:t>L</a:t>
            </a:r>
            <a:r>
              <a:rPr lang="en" sz="1400">
                <a:latin typeface="Roboto"/>
                <a:ea typeface="Roboto"/>
                <a:cs typeface="Roboto"/>
                <a:sym typeface="Roboto"/>
              </a:rPr>
              <a:t> is the initial length of the 1D input to this layer and </a:t>
            </a:r>
            <a:r>
              <a:rPr b="1" i="1" lang="en" sz="1400">
                <a:latin typeface="Roboto"/>
                <a:ea typeface="Roboto"/>
                <a:cs typeface="Roboto"/>
                <a:sym typeface="Roboto"/>
              </a:rPr>
              <a:t>k</a:t>
            </a:r>
            <a:r>
              <a:rPr lang="en" sz="1400">
                <a:latin typeface="Roboto"/>
                <a:ea typeface="Roboto"/>
                <a:cs typeface="Roboto"/>
                <a:sym typeface="Roboto"/>
              </a:rPr>
              <a:t> is the kernel size. This follows no padding and an activation layer of </a:t>
            </a:r>
            <a:r>
              <a:rPr b="1" i="1" lang="en" sz="1400">
                <a:latin typeface="Roboto"/>
                <a:ea typeface="Roboto"/>
                <a:cs typeface="Roboto"/>
                <a:sym typeface="Roboto"/>
              </a:rPr>
              <a:t>Leaky-ReLU</a:t>
            </a:r>
            <a:r>
              <a:rPr lang="en" sz="1400">
                <a:latin typeface="Roboto"/>
                <a:ea typeface="Roboto"/>
                <a:cs typeface="Roboto"/>
                <a:sym typeface="Roboto"/>
              </a:rPr>
              <a:t>.</a:t>
            </a:r>
            <a:br>
              <a:rPr lang="en" sz="1400">
                <a:latin typeface="Roboto"/>
                <a:ea typeface="Roboto"/>
                <a:cs typeface="Roboto"/>
                <a:sym typeface="Roboto"/>
              </a:rPr>
            </a:br>
            <a:endParaRPr sz="1400">
              <a:latin typeface="Roboto"/>
              <a:ea typeface="Roboto"/>
              <a:cs typeface="Roboto"/>
              <a:sym typeface="Roboto"/>
            </a:endParaRPr>
          </a:p>
          <a:p>
            <a:pPr indent="-317500" lvl="0" marL="457200" rtl="0" algn="l">
              <a:spcBef>
                <a:spcPts val="0"/>
              </a:spcBef>
              <a:spcAft>
                <a:spcPts val="0"/>
              </a:spcAft>
              <a:buSzPts val="1400"/>
              <a:buChar char="●"/>
            </a:pPr>
            <a:r>
              <a:rPr b="1" lang="en" sz="1400">
                <a:latin typeface="Roboto"/>
                <a:ea typeface="Roboto"/>
                <a:cs typeface="Roboto"/>
                <a:sym typeface="Roboto"/>
              </a:rPr>
              <a:t>Downsampling</a:t>
            </a:r>
            <a:br>
              <a:rPr b="1" lang="en" sz="1400">
                <a:latin typeface="Roboto"/>
                <a:ea typeface="Roboto"/>
                <a:cs typeface="Roboto"/>
                <a:sym typeface="Roboto"/>
              </a:rPr>
            </a:br>
            <a:r>
              <a:rPr lang="en" sz="1400">
                <a:latin typeface="Roboto"/>
                <a:ea typeface="Roboto"/>
                <a:cs typeface="Roboto"/>
                <a:sym typeface="Roboto"/>
              </a:rPr>
              <a:t>Here the resolution of the input, given to this layer, is </a:t>
            </a:r>
            <a:r>
              <a:rPr b="1" lang="en" sz="1400">
                <a:latin typeface="Roboto"/>
                <a:ea typeface="Roboto"/>
                <a:cs typeface="Roboto"/>
                <a:sym typeface="Roboto"/>
              </a:rPr>
              <a:t>halved</a:t>
            </a:r>
            <a:r>
              <a:rPr lang="en" sz="1400">
                <a:latin typeface="Roboto"/>
                <a:ea typeface="Roboto"/>
                <a:cs typeface="Roboto"/>
                <a:sym typeface="Roboto"/>
              </a:rPr>
              <a:t> by dropping out every </a:t>
            </a:r>
            <a:r>
              <a:rPr b="1" lang="en" sz="1400">
                <a:latin typeface="Roboto"/>
                <a:ea typeface="Roboto"/>
                <a:cs typeface="Roboto"/>
                <a:sym typeface="Roboto"/>
              </a:rPr>
              <a:t>alternate</a:t>
            </a:r>
            <a:r>
              <a:rPr lang="en" sz="1400">
                <a:latin typeface="Roboto"/>
                <a:ea typeface="Roboto"/>
                <a:cs typeface="Roboto"/>
                <a:sym typeface="Roboto"/>
              </a:rPr>
              <a:t> frame/element of the input and hence the output length being </a:t>
            </a:r>
            <a:r>
              <a:rPr b="1" lang="en" sz="1400">
                <a:latin typeface="Roboto"/>
                <a:ea typeface="Roboto"/>
                <a:cs typeface="Roboto"/>
                <a:sym typeface="Roboto"/>
              </a:rPr>
              <a:t>half</a:t>
            </a:r>
            <a:r>
              <a:rPr lang="en" sz="1400">
                <a:latin typeface="Roboto"/>
                <a:ea typeface="Roboto"/>
                <a:cs typeface="Roboto"/>
                <a:sym typeface="Roboto"/>
              </a:rPr>
              <a:t> the input length.</a:t>
            </a:r>
            <a:endParaRPr sz="1400">
              <a:latin typeface="Roboto"/>
              <a:ea typeface="Roboto"/>
              <a:cs typeface="Roboto"/>
              <a:sym typeface="Roboto"/>
            </a:endParaRPr>
          </a:p>
        </p:txBody>
      </p:sp>
      <p:pic>
        <p:nvPicPr>
          <p:cNvPr id="222" name="Google Shape;222;p27"/>
          <p:cNvPicPr preferRelativeResize="0"/>
          <p:nvPr/>
        </p:nvPicPr>
        <p:blipFill rotWithShape="1">
          <a:blip r:embed="rId3">
            <a:alphaModFix/>
          </a:blip>
          <a:srcRect b="65291" l="45898" r="31149" t="7600"/>
          <a:stretch/>
        </p:blipFill>
        <p:spPr>
          <a:xfrm>
            <a:off x="6387750" y="584400"/>
            <a:ext cx="1077674" cy="1476999"/>
          </a:xfrm>
          <a:prstGeom prst="rect">
            <a:avLst/>
          </a:prstGeom>
          <a:noFill/>
          <a:ln>
            <a:noFill/>
          </a:ln>
        </p:spPr>
      </p:pic>
      <p:sp>
        <p:nvSpPr>
          <p:cNvPr id="223" name="Google Shape;223;p27"/>
          <p:cNvSpPr txBox="1"/>
          <p:nvPr/>
        </p:nvSpPr>
        <p:spPr>
          <a:xfrm>
            <a:off x="5713950" y="1990725"/>
            <a:ext cx="261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a:t>
            </a:r>
            <a:r>
              <a:rPr lang="en" sz="1000">
                <a:latin typeface="Calibri"/>
                <a:ea typeface="Calibri"/>
                <a:cs typeface="Calibri"/>
                <a:sym typeface="Calibri"/>
              </a:rPr>
              <a:t>https://arxiv.org/pdf/1806.03185.pdf</a:t>
            </a:r>
            <a:endParaRPr sz="11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a:t>
            </a:r>
            <a:r>
              <a:rPr lang="en"/>
              <a:t>sampling Block</a:t>
            </a:r>
            <a:endParaRPr/>
          </a:p>
        </p:txBody>
      </p:sp>
      <p:sp>
        <p:nvSpPr>
          <p:cNvPr id="229" name="Google Shape;229;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SzPct val="100000"/>
              <a:buChar char="●"/>
            </a:pPr>
            <a:r>
              <a:rPr b="1" lang="en" sz="1400">
                <a:latin typeface="Roboto"/>
                <a:ea typeface="Roboto"/>
                <a:cs typeface="Roboto"/>
                <a:sym typeface="Roboto"/>
              </a:rPr>
              <a:t>Up</a:t>
            </a:r>
            <a:r>
              <a:rPr b="1" lang="en" sz="1400">
                <a:latin typeface="Roboto"/>
                <a:ea typeface="Roboto"/>
                <a:cs typeface="Roboto"/>
                <a:sym typeface="Roboto"/>
              </a:rPr>
              <a:t>sampling</a:t>
            </a:r>
            <a:br>
              <a:rPr b="1" lang="en" sz="1400">
                <a:latin typeface="Roboto"/>
                <a:ea typeface="Roboto"/>
                <a:cs typeface="Roboto"/>
                <a:sym typeface="Roboto"/>
              </a:rPr>
            </a:br>
            <a:r>
              <a:rPr lang="en" sz="1400">
                <a:latin typeface="Roboto"/>
                <a:ea typeface="Roboto"/>
                <a:cs typeface="Roboto"/>
                <a:sym typeface="Roboto"/>
              </a:rPr>
              <a:t>Here the resolution of the input is almost</a:t>
            </a:r>
            <a:r>
              <a:rPr b="1" lang="en" sz="1400">
                <a:latin typeface="Roboto"/>
                <a:ea typeface="Roboto"/>
                <a:cs typeface="Roboto"/>
                <a:sym typeface="Roboto"/>
              </a:rPr>
              <a:t> doubled</a:t>
            </a:r>
            <a:r>
              <a:rPr lang="en" sz="1400">
                <a:latin typeface="Roboto"/>
                <a:ea typeface="Roboto"/>
                <a:cs typeface="Roboto"/>
                <a:sym typeface="Roboto"/>
              </a:rPr>
              <a:t> by </a:t>
            </a:r>
            <a:r>
              <a:rPr b="1" lang="en" sz="1400">
                <a:latin typeface="Roboto"/>
                <a:ea typeface="Roboto"/>
                <a:cs typeface="Roboto"/>
                <a:sym typeface="Roboto"/>
              </a:rPr>
              <a:t>expanding</a:t>
            </a:r>
            <a:r>
              <a:rPr lang="en" sz="1400">
                <a:latin typeface="Roboto"/>
                <a:ea typeface="Roboto"/>
                <a:cs typeface="Roboto"/>
                <a:sym typeface="Roboto"/>
              </a:rPr>
              <a:t> the input into </a:t>
            </a:r>
            <a:r>
              <a:rPr b="1" lang="en" sz="1400">
                <a:latin typeface="Roboto"/>
                <a:ea typeface="Roboto"/>
                <a:cs typeface="Roboto"/>
                <a:sym typeface="Roboto"/>
              </a:rPr>
              <a:t>twice its length</a:t>
            </a:r>
            <a:r>
              <a:rPr lang="en" sz="1400">
                <a:latin typeface="Roboto"/>
                <a:ea typeface="Roboto"/>
                <a:cs typeface="Roboto"/>
                <a:sym typeface="Roboto"/>
              </a:rPr>
              <a:t> and filling the gaps with the </a:t>
            </a:r>
            <a:r>
              <a:rPr b="1" lang="en" sz="1400">
                <a:latin typeface="Roboto"/>
                <a:ea typeface="Roboto"/>
                <a:cs typeface="Roboto"/>
                <a:sym typeface="Roboto"/>
              </a:rPr>
              <a:t>mean of the values of their neighbours</a:t>
            </a:r>
            <a:r>
              <a:rPr lang="en" sz="1400">
                <a:latin typeface="Roboto"/>
                <a:ea typeface="Roboto"/>
                <a:cs typeface="Roboto"/>
                <a:sym typeface="Roboto"/>
              </a:rPr>
              <a:t>. Note that this is NOT done for the first and last value. So, a </a:t>
            </a:r>
            <a:r>
              <a:rPr b="1" i="1" lang="en" sz="1400">
                <a:latin typeface="Roboto"/>
                <a:ea typeface="Roboto"/>
                <a:cs typeface="Roboto"/>
                <a:sym typeface="Roboto"/>
              </a:rPr>
              <a:t>L</a:t>
            </a:r>
            <a:r>
              <a:rPr lang="en" sz="1400">
                <a:latin typeface="Roboto"/>
                <a:ea typeface="Roboto"/>
                <a:cs typeface="Roboto"/>
                <a:sym typeface="Roboto"/>
              </a:rPr>
              <a:t> length input becomes a </a:t>
            </a:r>
            <a:r>
              <a:rPr b="1" i="1" lang="en" sz="1400">
                <a:latin typeface="Roboto"/>
                <a:ea typeface="Roboto"/>
                <a:cs typeface="Roboto"/>
                <a:sym typeface="Roboto"/>
              </a:rPr>
              <a:t>2L - 1</a:t>
            </a:r>
            <a:r>
              <a:rPr lang="en">
                <a:latin typeface="Roboto"/>
                <a:ea typeface="Roboto"/>
                <a:cs typeface="Roboto"/>
                <a:sym typeface="Roboto"/>
              </a:rPr>
              <a:t> length output.</a:t>
            </a:r>
            <a:endParaRPr>
              <a:latin typeface="Roboto"/>
              <a:ea typeface="Roboto"/>
              <a:cs typeface="Roboto"/>
              <a:sym typeface="Roboto"/>
            </a:endParaRPr>
          </a:p>
          <a:p>
            <a:pPr indent="-310832" lvl="0" marL="457200" rtl="0" algn="l">
              <a:spcBef>
                <a:spcPts val="0"/>
              </a:spcBef>
              <a:spcAft>
                <a:spcPts val="0"/>
              </a:spcAft>
              <a:buSzPct val="100000"/>
              <a:buChar char="●"/>
            </a:pPr>
            <a:r>
              <a:rPr b="1" lang="en" sz="1400">
                <a:latin typeface="Roboto"/>
                <a:ea typeface="Roboto"/>
                <a:cs typeface="Roboto"/>
                <a:sym typeface="Roboto"/>
              </a:rPr>
              <a:t>Crop and Concat</a:t>
            </a:r>
            <a:br>
              <a:rPr b="1" lang="en" sz="1400">
                <a:latin typeface="Roboto"/>
                <a:ea typeface="Roboto"/>
                <a:cs typeface="Roboto"/>
                <a:sym typeface="Roboto"/>
              </a:rPr>
            </a:br>
            <a:r>
              <a:rPr lang="en" sz="1400">
                <a:latin typeface="Roboto"/>
                <a:ea typeface="Roboto"/>
                <a:cs typeface="Roboto"/>
                <a:sym typeface="Roboto"/>
              </a:rPr>
              <a:t>For the i</a:t>
            </a:r>
            <a:r>
              <a:rPr baseline="30000" lang="en" sz="1400">
                <a:latin typeface="Roboto"/>
                <a:ea typeface="Roboto"/>
                <a:cs typeface="Roboto"/>
                <a:sym typeface="Roboto"/>
              </a:rPr>
              <a:t>th</a:t>
            </a:r>
            <a:r>
              <a:rPr lang="en" sz="1400">
                <a:latin typeface="Roboto"/>
                <a:ea typeface="Roboto"/>
                <a:cs typeface="Roboto"/>
                <a:sym typeface="Roboto"/>
              </a:rPr>
              <a:t> upsampling block, the output of the convolutional layer of the i</a:t>
            </a:r>
            <a:r>
              <a:rPr baseline="30000" lang="en" sz="1400">
                <a:latin typeface="Roboto"/>
                <a:ea typeface="Roboto"/>
                <a:cs typeface="Roboto"/>
                <a:sym typeface="Roboto"/>
              </a:rPr>
              <a:t>th</a:t>
            </a:r>
            <a:r>
              <a:rPr lang="en" sz="1400">
                <a:latin typeface="Roboto"/>
                <a:ea typeface="Roboto"/>
                <a:cs typeface="Roboto"/>
                <a:sym typeface="Roboto"/>
              </a:rPr>
              <a:t> downsampling block is </a:t>
            </a:r>
            <a:r>
              <a:rPr b="1" lang="en" sz="1400">
                <a:latin typeface="Roboto"/>
                <a:ea typeface="Roboto"/>
                <a:cs typeface="Roboto"/>
                <a:sym typeface="Roboto"/>
              </a:rPr>
              <a:t>cropped</a:t>
            </a:r>
            <a:r>
              <a:rPr lang="en" sz="1400">
                <a:latin typeface="Roboto"/>
                <a:ea typeface="Roboto"/>
                <a:cs typeface="Roboto"/>
                <a:sym typeface="Roboto"/>
              </a:rPr>
              <a:t> to fit the input of this layer and then </a:t>
            </a:r>
            <a:r>
              <a:rPr b="1" lang="en" sz="1400">
                <a:latin typeface="Roboto"/>
                <a:ea typeface="Roboto"/>
                <a:cs typeface="Roboto"/>
                <a:sym typeface="Roboto"/>
              </a:rPr>
              <a:t>concatenated</a:t>
            </a:r>
            <a:r>
              <a:rPr lang="en" sz="1400">
                <a:latin typeface="Roboto"/>
                <a:ea typeface="Roboto"/>
                <a:cs typeface="Roboto"/>
                <a:sym typeface="Roboto"/>
              </a:rPr>
              <a:t> on the input along the channels.</a:t>
            </a:r>
            <a:endParaRPr sz="1400">
              <a:latin typeface="Roboto"/>
              <a:ea typeface="Roboto"/>
              <a:cs typeface="Roboto"/>
              <a:sym typeface="Roboto"/>
            </a:endParaRPr>
          </a:p>
          <a:p>
            <a:pPr indent="-310832" lvl="0" marL="457200" rtl="0" algn="l">
              <a:spcBef>
                <a:spcPts val="0"/>
              </a:spcBef>
              <a:spcAft>
                <a:spcPts val="0"/>
              </a:spcAft>
              <a:buSzPct val="100000"/>
              <a:buChar char="●"/>
            </a:pPr>
            <a:r>
              <a:rPr b="1" lang="en" sz="1400">
                <a:latin typeface="Roboto"/>
                <a:ea typeface="Roboto"/>
                <a:cs typeface="Roboto"/>
                <a:sym typeface="Roboto"/>
              </a:rPr>
              <a:t>Convolution</a:t>
            </a:r>
            <a:br>
              <a:rPr b="1" lang="en" sz="1400">
                <a:latin typeface="Roboto"/>
                <a:ea typeface="Roboto"/>
                <a:cs typeface="Roboto"/>
                <a:sym typeface="Roboto"/>
              </a:rPr>
            </a:br>
            <a:r>
              <a:rPr lang="en" sz="1400">
                <a:latin typeface="Roboto"/>
                <a:ea typeface="Roboto"/>
                <a:cs typeface="Roboto"/>
                <a:sym typeface="Roboto"/>
              </a:rPr>
              <a:t>This is a general </a:t>
            </a:r>
            <a:r>
              <a:rPr b="1" lang="en" sz="1400">
                <a:latin typeface="Roboto"/>
                <a:ea typeface="Roboto"/>
                <a:cs typeface="Roboto"/>
                <a:sym typeface="Roboto"/>
              </a:rPr>
              <a:t>1D convolutional layer</a:t>
            </a:r>
            <a:r>
              <a:rPr lang="en" sz="1400">
                <a:latin typeface="Roboto"/>
                <a:ea typeface="Roboto"/>
                <a:cs typeface="Roboto"/>
                <a:sym typeface="Roboto"/>
              </a:rPr>
              <a:t> similar to the one used in the downsampling block.</a:t>
            </a:r>
            <a:endParaRPr sz="1400">
              <a:latin typeface="Roboto"/>
              <a:ea typeface="Roboto"/>
              <a:cs typeface="Roboto"/>
              <a:sym typeface="Roboto"/>
            </a:endParaRPr>
          </a:p>
        </p:txBody>
      </p:sp>
      <p:pic>
        <p:nvPicPr>
          <p:cNvPr id="230" name="Google Shape;230;p28"/>
          <p:cNvPicPr preferRelativeResize="0"/>
          <p:nvPr/>
        </p:nvPicPr>
        <p:blipFill rotWithShape="1">
          <a:blip r:embed="rId3">
            <a:alphaModFix/>
          </a:blip>
          <a:srcRect b="44697" l="45899" r="31484" t="29051"/>
          <a:stretch/>
        </p:blipFill>
        <p:spPr>
          <a:xfrm>
            <a:off x="6294125" y="587550"/>
            <a:ext cx="1091760" cy="1470700"/>
          </a:xfrm>
          <a:prstGeom prst="rect">
            <a:avLst/>
          </a:prstGeom>
          <a:noFill/>
          <a:ln>
            <a:noFill/>
          </a:ln>
        </p:spPr>
      </p:pic>
      <p:sp>
        <p:nvSpPr>
          <p:cNvPr id="231" name="Google Shape;231;p28"/>
          <p:cNvSpPr txBox="1"/>
          <p:nvPr/>
        </p:nvSpPr>
        <p:spPr>
          <a:xfrm>
            <a:off x="5485350" y="1990725"/>
            <a:ext cx="261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a:t>
            </a:r>
            <a:r>
              <a:rPr lang="en" sz="1000">
                <a:latin typeface="Calibri"/>
                <a:ea typeface="Calibri"/>
                <a:cs typeface="Calibri"/>
                <a:sym typeface="Calibri"/>
              </a:rPr>
              <a:t>https://arxiv.org/pdf/1806.03185.pdf</a:t>
            </a:r>
            <a:endParaRPr sz="11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9"/>
          <p:cNvPicPr preferRelativeResize="0"/>
          <p:nvPr/>
        </p:nvPicPr>
        <p:blipFill>
          <a:blip r:embed="rId3">
            <a:alphaModFix/>
          </a:blip>
          <a:stretch>
            <a:fillRect/>
          </a:stretch>
        </p:blipFill>
        <p:spPr>
          <a:xfrm>
            <a:off x="2101350" y="907987"/>
            <a:ext cx="4941300" cy="3327525"/>
          </a:xfrm>
          <a:prstGeom prst="rect">
            <a:avLst/>
          </a:prstGeom>
          <a:noFill/>
          <a:ln>
            <a:noFill/>
          </a:ln>
        </p:spPr>
      </p:pic>
      <p:sp>
        <p:nvSpPr>
          <p:cNvPr id="237" name="Google Shape;237;p29"/>
          <p:cNvSpPr txBox="1"/>
          <p:nvPr/>
        </p:nvSpPr>
        <p:spPr>
          <a:xfrm>
            <a:off x="392625" y="4672350"/>
            <a:ext cx="8137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Source: </a:t>
            </a:r>
            <a:r>
              <a:rPr lang="en" sz="1000" u="sng">
                <a:solidFill>
                  <a:schemeClr val="hlink"/>
                </a:solidFill>
                <a:latin typeface="Calibri"/>
                <a:ea typeface="Calibri"/>
                <a:cs typeface="Calibri"/>
                <a:sym typeface="Calibri"/>
                <a:hlinkClick r:id="rId4"/>
              </a:rPr>
              <a:t>https://arxiv.org/pdf/1806.03185.pdf</a:t>
            </a:r>
            <a:r>
              <a:rPr lang="en" sz="1000">
                <a:latin typeface="Calibri"/>
                <a:ea typeface="Calibri"/>
                <a:cs typeface="Calibri"/>
                <a:sym typeface="Calibri"/>
              </a:rPr>
              <a:t> </a:t>
            </a:r>
            <a:r>
              <a:rPr lang="en" sz="1000">
                <a:latin typeface="Calibri"/>
                <a:ea typeface="Calibri"/>
                <a:cs typeface="Calibri"/>
                <a:sym typeface="Calibri"/>
              </a:rPr>
              <a:t>[WAVE-U-NET: A MULTI-SCALE NEURAL NETWORK FOR END-TO-END AUDIO SOURCE SEPARATION]</a:t>
            </a:r>
            <a:endParaRPr sz="1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p:txBody>
      </p:sp>
      <p:sp>
        <p:nvSpPr>
          <p:cNvPr id="243" name="Google Shape;243;p30"/>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b="1" lang="en" sz="1400">
                <a:latin typeface="Roboto"/>
                <a:ea typeface="Roboto"/>
                <a:cs typeface="Roboto"/>
                <a:sym typeface="Roboto"/>
              </a:rPr>
              <a:t>Loss Function</a:t>
            </a:r>
            <a:r>
              <a:rPr lang="en" sz="1400">
                <a:latin typeface="Roboto"/>
                <a:ea typeface="Roboto"/>
                <a:cs typeface="Roboto"/>
                <a:sym typeface="Roboto"/>
              </a:rPr>
              <a:t> - </a:t>
            </a:r>
            <a:r>
              <a:rPr lang="en" sz="1400" u="sng">
                <a:latin typeface="Roboto"/>
                <a:ea typeface="Roboto"/>
                <a:cs typeface="Roboto"/>
                <a:sym typeface="Roboto"/>
              </a:rPr>
              <a:t>M</a:t>
            </a:r>
            <a:r>
              <a:rPr lang="en" sz="1400">
                <a:latin typeface="Roboto"/>
                <a:ea typeface="Roboto"/>
                <a:cs typeface="Roboto"/>
                <a:sym typeface="Roboto"/>
              </a:rPr>
              <a:t>ean </a:t>
            </a:r>
            <a:r>
              <a:rPr lang="en" sz="1400" u="sng">
                <a:latin typeface="Roboto"/>
                <a:ea typeface="Roboto"/>
                <a:cs typeface="Roboto"/>
                <a:sym typeface="Roboto"/>
              </a:rPr>
              <a:t>S</a:t>
            </a:r>
            <a:r>
              <a:rPr lang="en" sz="1400">
                <a:latin typeface="Roboto"/>
                <a:ea typeface="Roboto"/>
                <a:cs typeface="Roboto"/>
                <a:sym typeface="Roboto"/>
              </a:rPr>
              <a:t>quared </a:t>
            </a:r>
            <a:r>
              <a:rPr lang="en" sz="1400" u="sng">
                <a:latin typeface="Roboto"/>
                <a:ea typeface="Roboto"/>
                <a:cs typeface="Roboto"/>
                <a:sym typeface="Roboto"/>
              </a:rPr>
              <a:t>E</a:t>
            </a:r>
            <a:r>
              <a:rPr lang="en" sz="1400">
                <a:latin typeface="Roboto"/>
                <a:ea typeface="Roboto"/>
                <a:cs typeface="Roboto"/>
                <a:sym typeface="Roboto"/>
              </a:rPr>
              <a:t>rror (MSE)</a:t>
            </a:r>
            <a:endParaRPr b="1" sz="1400">
              <a:latin typeface="Roboto"/>
              <a:ea typeface="Roboto"/>
              <a:cs typeface="Roboto"/>
              <a:sym typeface="Roboto"/>
            </a:endParaRPr>
          </a:p>
          <a:p>
            <a:pPr indent="-317500" lvl="0" marL="457200" rtl="0" algn="l">
              <a:lnSpc>
                <a:spcPct val="150000"/>
              </a:lnSpc>
              <a:spcBef>
                <a:spcPts val="0"/>
              </a:spcBef>
              <a:spcAft>
                <a:spcPts val="0"/>
              </a:spcAft>
              <a:buSzPts val="1400"/>
              <a:buChar char="●"/>
            </a:pPr>
            <a:r>
              <a:rPr b="1" lang="en" sz="1400">
                <a:latin typeface="Roboto"/>
                <a:ea typeface="Roboto"/>
                <a:cs typeface="Roboto"/>
                <a:sym typeface="Roboto"/>
              </a:rPr>
              <a:t>Optimizer </a:t>
            </a:r>
            <a:r>
              <a:rPr lang="en" sz="1400">
                <a:latin typeface="Roboto"/>
                <a:ea typeface="Roboto"/>
                <a:cs typeface="Roboto"/>
                <a:sym typeface="Roboto"/>
              </a:rPr>
              <a:t>- </a:t>
            </a:r>
            <a:r>
              <a:rPr lang="en" sz="1400" u="sng">
                <a:latin typeface="Roboto"/>
                <a:ea typeface="Roboto"/>
                <a:cs typeface="Roboto"/>
                <a:sym typeface="Roboto"/>
              </a:rPr>
              <a:t>Ada</a:t>
            </a:r>
            <a:r>
              <a:rPr lang="en" sz="1400">
                <a:latin typeface="Roboto"/>
                <a:ea typeface="Roboto"/>
                <a:cs typeface="Roboto"/>
                <a:sym typeface="Roboto"/>
              </a:rPr>
              <a:t>ptive </a:t>
            </a:r>
            <a:r>
              <a:rPr lang="en" sz="1400" u="sng">
                <a:latin typeface="Roboto"/>
                <a:ea typeface="Roboto"/>
                <a:cs typeface="Roboto"/>
                <a:sym typeface="Roboto"/>
              </a:rPr>
              <a:t>M</a:t>
            </a:r>
            <a:r>
              <a:rPr lang="en" sz="1400">
                <a:latin typeface="Roboto"/>
                <a:ea typeface="Roboto"/>
                <a:cs typeface="Roboto"/>
                <a:sym typeface="Roboto"/>
              </a:rPr>
              <a:t>oment (AdaM) Optimizer</a:t>
            </a:r>
            <a:br>
              <a:rPr lang="en" sz="1400">
                <a:latin typeface="Roboto"/>
                <a:ea typeface="Roboto"/>
                <a:cs typeface="Roboto"/>
                <a:sym typeface="Roboto"/>
              </a:rPr>
            </a:br>
            <a:r>
              <a:rPr lang="en" sz="1400">
                <a:latin typeface="Roboto"/>
                <a:ea typeface="Roboto"/>
                <a:cs typeface="Roboto"/>
                <a:sym typeface="Roboto"/>
              </a:rPr>
              <a:t>With a learning rate of η = 0.001, β</a:t>
            </a:r>
            <a:r>
              <a:rPr baseline="-25000" lang="en" sz="1400">
                <a:latin typeface="Roboto"/>
                <a:ea typeface="Roboto"/>
                <a:cs typeface="Roboto"/>
                <a:sym typeface="Roboto"/>
              </a:rPr>
              <a:t>1 </a:t>
            </a:r>
            <a:r>
              <a:rPr lang="en" sz="1400">
                <a:latin typeface="Roboto"/>
                <a:ea typeface="Roboto"/>
                <a:cs typeface="Roboto"/>
                <a:sym typeface="Roboto"/>
              </a:rPr>
              <a:t>= 0.9 and β</a:t>
            </a:r>
            <a:r>
              <a:rPr baseline="-25000" lang="en" sz="1400">
                <a:latin typeface="Roboto"/>
                <a:ea typeface="Roboto"/>
                <a:cs typeface="Roboto"/>
                <a:sym typeface="Roboto"/>
              </a:rPr>
              <a:t>2 </a:t>
            </a:r>
            <a:r>
              <a:rPr lang="en" sz="1400">
                <a:latin typeface="Roboto"/>
                <a:ea typeface="Roboto"/>
                <a:cs typeface="Roboto"/>
                <a:sym typeface="Roboto"/>
              </a:rPr>
              <a:t>= 0.999</a:t>
            </a:r>
            <a:endParaRPr sz="1400">
              <a:latin typeface="Roboto"/>
              <a:ea typeface="Roboto"/>
              <a:cs typeface="Roboto"/>
              <a:sym typeface="Roboto"/>
            </a:endParaRPr>
          </a:p>
          <a:p>
            <a:pPr indent="-317500" lvl="0" marL="457200" rtl="0" algn="l">
              <a:lnSpc>
                <a:spcPct val="150000"/>
              </a:lnSpc>
              <a:spcBef>
                <a:spcPts val="0"/>
              </a:spcBef>
              <a:spcAft>
                <a:spcPts val="0"/>
              </a:spcAft>
              <a:buSzPts val="1400"/>
              <a:buChar char="●"/>
            </a:pPr>
            <a:r>
              <a:rPr b="1" lang="en" sz="1400">
                <a:latin typeface="Roboto"/>
                <a:ea typeface="Roboto"/>
                <a:cs typeface="Roboto"/>
                <a:sym typeface="Roboto"/>
              </a:rPr>
              <a:t>Batch Size</a:t>
            </a:r>
            <a:r>
              <a:rPr lang="en" sz="1400">
                <a:latin typeface="Roboto"/>
                <a:ea typeface="Roboto"/>
                <a:cs typeface="Roboto"/>
                <a:sym typeface="Roboto"/>
              </a:rPr>
              <a:t> - 16</a:t>
            </a:r>
            <a:endParaRPr sz="1400">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sz="1400">
                <a:latin typeface="Roboto"/>
                <a:ea typeface="Roboto"/>
                <a:cs typeface="Roboto"/>
                <a:sym typeface="Roboto"/>
              </a:rPr>
              <a:t>Input Length </a:t>
            </a:r>
            <a:r>
              <a:rPr lang="en" sz="1400">
                <a:latin typeface="Roboto"/>
                <a:ea typeface="Roboto"/>
                <a:cs typeface="Roboto"/>
                <a:sym typeface="Roboto"/>
              </a:rPr>
              <a:t> - 16000 (as audio is sampled at 16kHz)</a:t>
            </a:r>
            <a:endParaRPr sz="1400">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sz="1400">
                <a:latin typeface="Roboto"/>
                <a:ea typeface="Roboto"/>
                <a:cs typeface="Roboto"/>
                <a:sym typeface="Roboto"/>
              </a:rPr>
              <a:t>No of Layers, </a:t>
            </a:r>
            <a:r>
              <a:rPr b="1" i="1" lang="en" sz="1400">
                <a:latin typeface="Roboto"/>
                <a:ea typeface="Roboto"/>
                <a:cs typeface="Roboto"/>
                <a:sym typeface="Roboto"/>
              </a:rPr>
              <a:t>L</a:t>
            </a:r>
            <a:r>
              <a:rPr lang="en" sz="1400">
                <a:latin typeface="Roboto"/>
                <a:ea typeface="Roboto"/>
                <a:cs typeface="Roboto"/>
                <a:sym typeface="Roboto"/>
              </a:rPr>
              <a:t> - 11</a:t>
            </a:r>
            <a:endParaRPr sz="1400">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sz="1400">
                <a:latin typeface="Roboto"/>
                <a:ea typeface="Roboto"/>
                <a:cs typeface="Roboto"/>
                <a:sym typeface="Roboto"/>
              </a:rPr>
              <a:t>Extra Filters per layer, </a:t>
            </a:r>
            <a:r>
              <a:rPr b="1" i="1" lang="en" sz="1400">
                <a:latin typeface="Roboto"/>
                <a:ea typeface="Roboto"/>
                <a:cs typeface="Roboto"/>
                <a:sym typeface="Roboto"/>
              </a:rPr>
              <a:t>F</a:t>
            </a:r>
            <a:r>
              <a:rPr b="1" baseline="-25000" i="1" lang="en" sz="1400">
                <a:latin typeface="Roboto"/>
                <a:ea typeface="Roboto"/>
                <a:cs typeface="Roboto"/>
                <a:sym typeface="Roboto"/>
              </a:rPr>
              <a:t>c</a:t>
            </a:r>
            <a:r>
              <a:rPr lang="en" sz="1400">
                <a:latin typeface="Roboto"/>
                <a:ea typeface="Roboto"/>
                <a:cs typeface="Roboto"/>
                <a:sym typeface="Roboto"/>
              </a:rPr>
              <a:t> - 24</a:t>
            </a:r>
            <a:endParaRPr sz="1400">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b="1" lang="en" sz="1400">
                <a:latin typeface="Roboto"/>
                <a:ea typeface="Roboto"/>
                <a:cs typeface="Roboto"/>
                <a:sym typeface="Roboto"/>
              </a:rPr>
              <a:t>Filter Size/Kernel Size</a:t>
            </a:r>
            <a:r>
              <a:rPr lang="en" sz="1400">
                <a:latin typeface="Roboto"/>
                <a:ea typeface="Roboto"/>
                <a:cs typeface="Roboto"/>
                <a:sym typeface="Roboto"/>
              </a:rPr>
              <a:t> - 15 for downsampling block and 5 for upsampling block</a:t>
            </a:r>
            <a:endParaRPr sz="14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694075" y="1746100"/>
            <a:ext cx="7882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 from last time :</a:t>
            </a:r>
            <a:endParaRPr/>
          </a:p>
          <a:p>
            <a:pPr indent="0" lvl="0" marL="0" rtl="0" algn="ctr">
              <a:spcBef>
                <a:spcPts val="0"/>
              </a:spcBef>
              <a:spcAft>
                <a:spcPts val="0"/>
              </a:spcAft>
              <a:buNone/>
            </a:pPr>
            <a:r>
              <a:rPr lang="en"/>
              <a:t>Why not Transposed Convolution</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08909" y="1619725"/>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idx="1" type="body"/>
          </p:nvPr>
        </p:nvSpPr>
        <p:spPr>
          <a:xfrm>
            <a:off x="353375" y="348100"/>
            <a:ext cx="8422500" cy="4225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lang="en" sz="1400">
                <a:latin typeface="Roboto"/>
                <a:ea typeface="Roboto"/>
                <a:cs typeface="Roboto"/>
                <a:sym typeface="Roboto"/>
              </a:rPr>
              <a:t>Upsampling artifacts are caused by problematic upsampling layers and due to spectral replicas that emerge while upsampling. Also, depending on the used upsampling layer, such artifacts can either be tonal artifacts (additive high-frequency noise) or filtering artifacts (subtractive, attenuating some bands)</a:t>
            </a:r>
            <a:endParaRPr sz="1400">
              <a:latin typeface="Roboto"/>
              <a:ea typeface="Roboto"/>
              <a:cs typeface="Roboto"/>
              <a:sym typeface="Roboto"/>
            </a:endParaRPr>
          </a:p>
          <a:p>
            <a:pPr indent="-317500" lvl="0" marL="457200" rtl="0" algn="just">
              <a:spcBef>
                <a:spcPts val="0"/>
              </a:spcBef>
              <a:spcAft>
                <a:spcPts val="0"/>
              </a:spcAft>
              <a:buSzPts val="1400"/>
              <a:buFont typeface="Roboto"/>
              <a:buChar char="●"/>
            </a:pPr>
            <a:r>
              <a:rPr lang="en" sz="1400">
                <a:solidFill>
                  <a:srgbClr val="000000"/>
                </a:solidFill>
                <a:highlight>
                  <a:srgbClr val="FFFFFF"/>
                </a:highlight>
                <a:latin typeface="Roboto"/>
                <a:ea typeface="Roboto"/>
                <a:cs typeface="Roboto"/>
                <a:sym typeface="Roboto"/>
              </a:rPr>
              <a:t>Unfortunately, deconvolution can easily have “uneven overlap,” putting more of the metaphorical paint in some places than others . In particular, deconvolution has uneven overlap when the kernel size (the output window size) is not divisible by the stride (the spacing between points on the top). While the network could, in principle, carefully learn weights to avoid this, in practice neural networks struggle to avoid it completely.</a:t>
            </a:r>
            <a:endParaRPr sz="1400">
              <a:solidFill>
                <a:srgbClr val="000000"/>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457200" rtl="0" algn="just">
              <a:spcBef>
                <a:spcPts val="1200"/>
              </a:spcBef>
              <a:spcAft>
                <a:spcPts val="0"/>
              </a:spcAft>
              <a:buNone/>
            </a:pPr>
            <a:r>
              <a:t/>
            </a:r>
            <a:endParaRPr sz="1400">
              <a:latin typeface="Roboto"/>
              <a:ea typeface="Roboto"/>
              <a:cs typeface="Roboto"/>
              <a:sym typeface="Roboto"/>
            </a:endParaRPr>
          </a:p>
          <a:p>
            <a:pPr indent="0" lvl="0" marL="457200" rtl="0" algn="just">
              <a:spcBef>
                <a:spcPts val="1200"/>
              </a:spcBef>
              <a:spcAft>
                <a:spcPts val="0"/>
              </a:spcAft>
              <a:buNone/>
            </a:pPr>
            <a:r>
              <a:t/>
            </a:r>
            <a:endParaRPr sz="1400">
              <a:latin typeface="Roboto"/>
              <a:ea typeface="Roboto"/>
              <a:cs typeface="Roboto"/>
              <a:sym typeface="Roboto"/>
            </a:endParaRPr>
          </a:p>
          <a:p>
            <a:pPr indent="-317500" lvl="0" marL="457200" rtl="0" algn="just">
              <a:spcBef>
                <a:spcPts val="1200"/>
              </a:spcBef>
              <a:spcAft>
                <a:spcPts val="0"/>
              </a:spcAft>
              <a:buSzPts val="1400"/>
              <a:buFont typeface="Roboto"/>
              <a:buChar char="●"/>
            </a:pPr>
            <a:r>
              <a:rPr lang="en" sz="1400">
                <a:latin typeface="Roboto"/>
                <a:ea typeface="Roboto"/>
                <a:cs typeface="Roboto"/>
                <a:sym typeface="Roboto"/>
              </a:rPr>
              <a:t>When such convolutions were used as upsampling blocks in the Wave-U-Net model, artifacts were found in the form of high-frequency buzzing noise.</a:t>
            </a:r>
            <a:endParaRPr sz="1400">
              <a:latin typeface="Roboto"/>
              <a:ea typeface="Roboto"/>
              <a:cs typeface="Roboto"/>
              <a:sym typeface="Roboto"/>
            </a:endParaRPr>
          </a:p>
        </p:txBody>
      </p:sp>
      <p:pic>
        <p:nvPicPr>
          <p:cNvPr id="254" name="Google Shape;254;p32"/>
          <p:cNvPicPr preferRelativeResize="0"/>
          <p:nvPr/>
        </p:nvPicPr>
        <p:blipFill>
          <a:blip r:embed="rId3">
            <a:alphaModFix/>
          </a:blip>
          <a:stretch>
            <a:fillRect/>
          </a:stretch>
        </p:blipFill>
        <p:spPr>
          <a:xfrm>
            <a:off x="473925" y="2766725"/>
            <a:ext cx="4098074" cy="1007800"/>
          </a:xfrm>
          <a:prstGeom prst="rect">
            <a:avLst/>
          </a:prstGeom>
          <a:noFill/>
          <a:ln>
            <a:noFill/>
          </a:ln>
        </p:spPr>
      </p:pic>
      <p:pic>
        <p:nvPicPr>
          <p:cNvPr id="255" name="Google Shape;255;p32"/>
          <p:cNvPicPr preferRelativeResize="0"/>
          <p:nvPr/>
        </p:nvPicPr>
        <p:blipFill>
          <a:blip r:embed="rId4">
            <a:alphaModFix/>
          </a:blip>
          <a:stretch>
            <a:fillRect/>
          </a:stretch>
        </p:blipFill>
        <p:spPr>
          <a:xfrm>
            <a:off x="4677800" y="2876225"/>
            <a:ext cx="4098076" cy="788800"/>
          </a:xfrm>
          <a:prstGeom prst="rect">
            <a:avLst/>
          </a:prstGeom>
          <a:noFill/>
          <a:ln>
            <a:noFill/>
          </a:ln>
        </p:spPr>
      </p:pic>
      <p:sp>
        <p:nvSpPr>
          <p:cNvPr id="256" name="Google Shape;256;p32"/>
          <p:cNvSpPr txBox="1"/>
          <p:nvPr/>
        </p:nvSpPr>
        <p:spPr>
          <a:xfrm>
            <a:off x="392625" y="4672350"/>
            <a:ext cx="565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Source: </a:t>
            </a:r>
            <a:r>
              <a:rPr lang="en" sz="900" u="sng">
                <a:solidFill>
                  <a:schemeClr val="accent5"/>
                </a:solidFill>
                <a:latin typeface="Roboto"/>
                <a:ea typeface="Roboto"/>
                <a:cs typeface="Roboto"/>
                <a:sym typeface="Roboto"/>
                <a:hlinkClick r:id="rId5">
                  <a:extLst>
                    <a:ext uri="{A12FA001-AC4F-418D-AE19-62706E023703}">
                      <ahyp:hlinkClr val="tx"/>
                    </a:ext>
                  </a:extLst>
                </a:hlinkClick>
              </a:rPr>
              <a:t>https://distill.pub/2016/deconv-checkerboard/</a:t>
            </a:r>
            <a:r>
              <a:rPr lang="en" sz="900">
                <a:solidFill>
                  <a:schemeClr val="dk2"/>
                </a:solidFill>
                <a:latin typeface="Roboto"/>
                <a:ea typeface="Roboto"/>
                <a:cs typeface="Roboto"/>
                <a:sym typeface="Roboto"/>
              </a:rPr>
              <a:t> , </a:t>
            </a:r>
            <a:r>
              <a:rPr lang="en" sz="900" u="sng">
                <a:solidFill>
                  <a:schemeClr val="accent5"/>
                </a:solidFill>
                <a:latin typeface="Roboto"/>
                <a:ea typeface="Roboto"/>
                <a:cs typeface="Roboto"/>
                <a:sym typeface="Roboto"/>
                <a:hlinkClick r:id="rId6">
                  <a:extLst>
                    <a:ext uri="{A12FA001-AC4F-418D-AE19-62706E023703}">
                      <ahyp:hlinkClr val="tx"/>
                    </a:ext>
                  </a:extLst>
                </a:hlinkClick>
              </a:rPr>
              <a:t>https://arxiv.org/pdf/2111.11773.pdf</a:t>
            </a:r>
            <a:r>
              <a:rPr lang="en" sz="900">
                <a:solidFill>
                  <a:schemeClr val="dk2"/>
                </a:solidFill>
                <a:latin typeface="Roboto"/>
                <a:ea typeface="Roboto"/>
                <a:cs typeface="Roboto"/>
                <a:sym typeface="Roboto"/>
              </a:rPr>
              <a:t> </a:t>
            </a:r>
            <a:endParaRPr sz="9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3"/>
          <p:cNvPicPr preferRelativeResize="0"/>
          <p:nvPr/>
        </p:nvPicPr>
        <p:blipFill>
          <a:blip r:embed="rId3">
            <a:alphaModFix/>
          </a:blip>
          <a:stretch>
            <a:fillRect/>
          </a:stretch>
        </p:blipFill>
        <p:spPr>
          <a:xfrm>
            <a:off x="428400" y="384051"/>
            <a:ext cx="7739474" cy="4021076"/>
          </a:xfrm>
          <a:prstGeom prst="rect">
            <a:avLst/>
          </a:prstGeom>
          <a:noFill/>
          <a:ln>
            <a:noFill/>
          </a:ln>
        </p:spPr>
      </p:pic>
      <p:sp>
        <p:nvSpPr>
          <p:cNvPr id="262" name="Google Shape;262;p33"/>
          <p:cNvSpPr txBox="1"/>
          <p:nvPr/>
        </p:nvSpPr>
        <p:spPr>
          <a:xfrm>
            <a:off x="392625" y="4672350"/>
            <a:ext cx="565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Source: </a:t>
            </a:r>
            <a:r>
              <a:rPr lang="en" sz="900" u="sng">
                <a:solidFill>
                  <a:schemeClr val="accent5"/>
                </a:solidFill>
                <a:latin typeface="Roboto"/>
                <a:ea typeface="Roboto"/>
                <a:cs typeface="Roboto"/>
                <a:sym typeface="Roboto"/>
                <a:hlinkClick r:id="rId4">
                  <a:extLst>
                    <a:ext uri="{A12FA001-AC4F-418D-AE19-62706E023703}">
                      <ahyp:hlinkClr val="tx"/>
                    </a:ext>
                  </a:extLst>
                </a:hlinkClick>
              </a:rPr>
              <a:t>https://distill.pub/2016/deconv-checkerboard/</a:t>
            </a:r>
            <a:r>
              <a:rPr lang="en" sz="900">
                <a:solidFill>
                  <a:schemeClr val="dk2"/>
                </a:solidFill>
                <a:latin typeface="Roboto"/>
                <a:ea typeface="Roboto"/>
                <a:cs typeface="Roboto"/>
                <a:sym typeface="Roboto"/>
              </a:rPr>
              <a:t> , </a:t>
            </a:r>
            <a:r>
              <a:rPr lang="en" sz="900" u="sng">
                <a:solidFill>
                  <a:schemeClr val="accent5"/>
                </a:solidFill>
                <a:latin typeface="Roboto"/>
                <a:ea typeface="Roboto"/>
                <a:cs typeface="Roboto"/>
                <a:sym typeface="Roboto"/>
                <a:hlinkClick r:id="rId5">
                  <a:extLst>
                    <a:ext uri="{A12FA001-AC4F-418D-AE19-62706E023703}">
                      <ahyp:hlinkClr val="tx"/>
                    </a:ext>
                  </a:extLst>
                </a:hlinkClick>
              </a:rPr>
              <a:t>https://arxiv.org/pdf/2111.11773.pdf</a:t>
            </a:r>
            <a:r>
              <a:rPr lang="en" sz="900">
                <a:solidFill>
                  <a:schemeClr val="dk2"/>
                </a:solidFill>
                <a:latin typeface="Roboto"/>
                <a:ea typeface="Roboto"/>
                <a:cs typeface="Roboto"/>
                <a:sym typeface="Roboto"/>
              </a:rPr>
              <a:t> </a:t>
            </a:r>
            <a:endParaRPr sz="9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idx="1" type="body"/>
          </p:nvPr>
        </p:nvSpPr>
        <p:spPr>
          <a:xfrm>
            <a:off x="549675" y="893250"/>
            <a:ext cx="8196300" cy="3545700"/>
          </a:xfrm>
          <a:prstGeom prst="rect">
            <a:avLst/>
          </a:prstGeom>
        </p:spPr>
        <p:txBody>
          <a:bodyPr anchorCtr="0" anchor="t" bIns="91425" lIns="91425" spcFirstLastPara="1" rIns="91425" wrap="square" tIns="91425">
            <a:noAutofit/>
          </a:bodyPr>
          <a:lstStyle/>
          <a:p>
            <a:pPr indent="-317500" lvl="0" marL="457200" marR="247140" rtl="0" algn="just">
              <a:spcBef>
                <a:spcPts val="1500"/>
              </a:spcBef>
              <a:spcAft>
                <a:spcPts val="0"/>
              </a:spcAft>
              <a:buSzPts val="1400"/>
              <a:buFont typeface="Roboto"/>
              <a:buChar char="●"/>
            </a:pPr>
            <a:r>
              <a:rPr lang="en" sz="1400">
                <a:solidFill>
                  <a:srgbClr val="000000"/>
                </a:solidFill>
                <a:latin typeface="Roboto"/>
                <a:ea typeface="Roboto"/>
                <a:cs typeface="Roboto"/>
                <a:sym typeface="Roboto"/>
              </a:rPr>
              <a:t>Thinking about things in terms of uneven overlap is — while a useful framing — kind of simplistic. For better or worse, the model learns weights for their deconvolutions. </a:t>
            </a:r>
            <a:r>
              <a:rPr lang="en" sz="1400">
                <a:solidFill>
                  <a:srgbClr val="000000"/>
                </a:solidFill>
                <a:highlight>
                  <a:srgbClr val="FFFFFF"/>
                </a:highlight>
                <a:latin typeface="Roboto"/>
                <a:ea typeface="Roboto"/>
                <a:cs typeface="Roboto"/>
                <a:sym typeface="Roboto"/>
              </a:rPr>
              <a:t>In theory, our models could learn to carefully write to unevenly overlapping positions so that the output is evenly balanced.</a:t>
            </a:r>
            <a:endParaRPr sz="1400">
              <a:solidFill>
                <a:srgbClr val="000000"/>
              </a:solidFill>
              <a:highlight>
                <a:srgbClr val="FFFFFF"/>
              </a:highlight>
              <a:latin typeface="Roboto"/>
              <a:ea typeface="Roboto"/>
              <a:cs typeface="Roboto"/>
              <a:sym typeface="Roboto"/>
            </a:endParaRPr>
          </a:p>
          <a:p>
            <a:pPr indent="0" lvl="0" marL="0" marR="247140" rtl="0" algn="just">
              <a:spcBef>
                <a:spcPts val="180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marR="247140" rtl="0" algn="just">
              <a:spcBef>
                <a:spcPts val="1800"/>
              </a:spcBef>
              <a:spcAft>
                <a:spcPts val="0"/>
              </a:spcAft>
              <a:buNone/>
            </a:pPr>
            <a:r>
              <a:t/>
            </a:r>
            <a:endParaRPr sz="1400">
              <a:solidFill>
                <a:srgbClr val="000000"/>
              </a:solidFill>
              <a:highlight>
                <a:srgbClr val="FFFFFF"/>
              </a:highlight>
              <a:latin typeface="Roboto"/>
              <a:ea typeface="Roboto"/>
              <a:cs typeface="Roboto"/>
              <a:sym typeface="Roboto"/>
            </a:endParaRPr>
          </a:p>
          <a:p>
            <a:pPr indent="-317500" lvl="0" marL="457200" marR="247140" rtl="0" algn="just">
              <a:spcBef>
                <a:spcPts val="180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In fact, not only do models with uneven overlap not learn to avoid this, but models with even overlap often learn kernels that cause similar artifacts! While it isn’t their default behavior the way it is for uneven overlap, it’s still very easy for even overlap deconvolution to cause artifacts.</a:t>
            </a:r>
            <a:endParaRPr sz="1400">
              <a:latin typeface="Roboto"/>
              <a:ea typeface="Roboto"/>
              <a:cs typeface="Roboto"/>
              <a:sym typeface="Roboto"/>
            </a:endParaRPr>
          </a:p>
        </p:txBody>
      </p:sp>
      <p:pic>
        <p:nvPicPr>
          <p:cNvPr id="268" name="Google Shape;268;p34"/>
          <p:cNvPicPr preferRelativeResize="0"/>
          <p:nvPr/>
        </p:nvPicPr>
        <p:blipFill>
          <a:blip r:embed="rId3">
            <a:alphaModFix/>
          </a:blip>
          <a:stretch>
            <a:fillRect/>
          </a:stretch>
        </p:blipFill>
        <p:spPr>
          <a:xfrm>
            <a:off x="2433290" y="1999250"/>
            <a:ext cx="4571923" cy="883125"/>
          </a:xfrm>
          <a:prstGeom prst="rect">
            <a:avLst/>
          </a:prstGeom>
          <a:noFill/>
          <a:ln>
            <a:noFill/>
          </a:ln>
        </p:spPr>
      </p:pic>
      <p:sp>
        <p:nvSpPr>
          <p:cNvPr id="269" name="Google Shape;269;p34"/>
          <p:cNvSpPr txBox="1"/>
          <p:nvPr/>
        </p:nvSpPr>
        <p:spPr>
          <a:xfrm>
            <a:off x="392625" y="4672350"/>
            <a:ext cx="565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Source: </a:t>
            </a:r>
            <a:r>
              <a:rPr lang="en" sz="900" u="sng">
                <a:solidFill>
                  <a:schemeClr val="accent5"/>
                </a:solidFill>
                <a:latin typeface="Roboto"/>
                <a:ea typeface="Roboto"/>
                <a:cs typeface="Roboto"/>
                <a:sym typeface="Roboto"/>
                <a:hlinkClick r:id="rId4">
                  <a:extLst>
                    <a:ext uri="{A12FA001-AC4F-418D-AE19-62706E023703}">
                      <ahyp:hlinkClr val="tx"/>
                    </a:ext>
                  </a:extLst>
                </a:hlinkClick>
              </a:rPr>
              <a:t>https://distill.pub/2016/deconv-checkerboard/</a:t>
            </a:r>
            <a:r>
              <a:rPr lang="en" sz="900">
                <a:solidFill>
                  <a:schemeClr val="dk2"/>
                </a:solidFill>
                <a:latin typeface="Roboto"/>
                <a:ea typeface="Roboto"/>
                <a:cs typeface="Roboto"/>
                <a:sym typeface="Roboto"/>
              </a:rPr>
              <a:t> , </a:t>
            </a:r>
            <a:r>
              <a:rPr lang="en" sz="900" u="sng">
                <a:solidFill>
                  <a:schemeClr val="accent5"/>
                </a:solidFill>
                <a:latin typeface="Roboto"/>
                <a:ea typeface="Roboto"/>
                <a:cs typeface="Roboto"/>
                <a:sym typeface="Roboto"/>
                <a:hlinkClick r:id="rId5">
                  <a:extLst>
                    <a:ext uri="{A12FA001-AC4F-418D-AE19-62706E023703}">
                      <ahyp:hlinkClr val="tx"/>
                    </a:ext>
                  </a:extLst>
                </a:hlinkClick>
              </a:rPr>
              <a:t>https://arxiv.org/pdf/2111.11773.pdf</a:t>
            </a:r>
            <a:r>
              <a:rPr lang="en" sz="900">
                <a:solidFill>
                  <a:schemeClr val="dk2"/>
                </a:solidFill>
                <a:latin typeface="Roboto"/>
                <a:ea typeface="Roboto"/>
                <a:cs typeface="Roboto"/>
                <a:sym typeface="Roboto"/>
              </a:rPr>
              <a:t> </a:t>
            </a:r>
            <a:endParaRPr sz="9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Architectural Improvements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819150" y="845600"/>
            <a:ext cx="7505700" cy="702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Difference Output Layer</a:t>
            </a:r>
            <a:endParaRPr sz="2400"/>
          </a:p>
        </p:txBody>
      </p:sp>
      <p:sp>
        <p:nvSpPr>
          <p:cNvPr id="280" name="Google Shape;280;p36"/>
          <p:cNvSpPr txBox="1"/>
          <p:nvPr>
            <p:ph idx="1" type="body"/>
          </p:nvPr>
        </p:nvSpPr>
        <p:spPr>
          <a:xfrm>
            <a:off x="819150" y="1675300"/>
            <a:ext cx="7505700" cy="2763300"/>
          </a:xfrm>
          <a:prstGeom prst="rect">
            <a:avLst/>
          </a:prstGeom>
        </p:spPr>
        <p:txBody>
          <a:bodyPr anchorCtr="0" anchor="t" bIns="91425" lIns="91425" spcFirstLastPara="1" rIns="91425" wrap="square" tIns="91425">
            <a:noAutofit/>
          </a:bodyPr>
          <a:lstStyle/>
          <a:p>
            <a:pPr indent="0" lvl="0" marL="0" rtl="0" algn="l">
              <a:lnSpc>
                <a:spcPct val="105000"/>
              </a:lnSpc>
              <a:spcBef>
                <a:spcPts val="300"/>
              </a:spcBef>
              <a:spcAft>
                <a:spcPts val="0"/>
              </a:spcAft>
              <a:buNone/>
            </a:pPr>
            <a:r>
              <a:rPr lang="en" sz="1500"/>
              <a:t>The baseline model outputs </a:t>
            </a:r>
            <a:r>
              <a:rPr b="1" lang="en" sz="1500"/>
              <a:t>one source estimate</a:t>
            </a:r>
            <a:r>
              <a:rPr lang="en" sz="1500"/>
              <a:t> for each of K sources by </a:t>
            </a:r>
            <a:r>
              <a:rPr b="1" lang="en" sz="1500"/>
              <a:t>independently</a:t>
            </a:r>
            <a:r>
              <a:rPr lang="en" sz="1500"/>
              <a:t> applying </a:t>
            </a:r>
            <a:r>
              <a:rPr b="1" lang="en" sz="1500"/>
              <a:t>K convolutional filters</a:t>
            </a:r>
            <a:r>
              <a:rPr lang="en" sz="1500"/>
              <a:t> followed by a </a:t>
            </a:r>
            <a:r>
              <a:rPr i="1" lang="en" sz="1500"/>
              <a:t>tanh</a:t>
            </a:r>
            <a:r>
              <a:rPr lang="en" sz="1500"/>
              <a:t> </a:t>
            </a:r>
            <a:r>
              <a:rPr lang="en" sz="1500"/>
              <a:t>nonlinearity</a:t>
            </a:r>
            <a:r>
              <a:rPr lang="en" sz="1500"/>
              <a:t> to the last feature map. </a:t>
            </a:r>
            <a:endParaRPr sz="1500"/>
          </a:p>
          <a:p>
            <a:pPr indent="0" lvl="0" marL="0" rtl="0" algn="l">
              <a:lnSpc>
                <a:spcPct val="105000"/>
              </a:lnSpc>
              <a:spcBef>
                <a:spcPts val="300"/>
              </a:spcBef>
              <a:spcAft>
                <a:spcPts val="0"/>
              </a:spcAft>
              <a:buNone/>
            </a:pPr>
            <a:r>
              <a:rPr lang="en" sz="1500"/>
              <a:t>We consider the mixture signal as the </a:t>
            </a:r>
            <a:r>
              <a:rPr b="1" lang="en" sz="1500"/>
              <a:t>sum of its source signal components</a:t>
            </a:r>
            <a:r>
              <a:rPr lang="en" sz="1500"/>
              <a:t>: </a:t>
            </a:r>
            <a:endParaRPr sz="1500"/>
          </a:p>
          <a:p>
            <a:pPr indent="457200" lvl="0" marL="2286000" rtl="0" algn="l">
              <a:lnSpc>
                <a:spcPct val="105000"/>
              </a:lnSpc>
              <a:spcBef>
                <a:spcPts val="300"/>
              </a:spcBef>
              <a:spcAft>
                <a:spcPts val="0"/>
              </a:spcAft>
              <a:buNone/>
            </a:pPr>
            <a:r>
              <a:rPr b="1" lang="en" sz="1500"/>
              <a:t>M ≈ S</a:t>
            </a:r>
            <a:r>
              <a:rPr b="1" baseline="-25000" lang="en" sz="1500"/>
              <a:t>1</a:t>
            </a:r>
            <a:r>
              <a:rPr b="1" lang="en" sz="1500"/>
              <a:t>+S</a:t>
            </a:r>
            <a:r>
              <a:rPr b="1" baseline="-25000" lang="en" sz="1500"/>
              <a:t>2</a:t>
            </a:r>
            <a:r>
              <a:rPr b="1" lang="en" sz="1500"/>
              <a:t>+...+S</a:t>
            </a:r>
            <a:r>
              <a:rPr b="1" baseline="-25000" lang="en" sz="1500"/>
              <a:t>K</a:t>
            </a:r>
            <a:r>
              <a:rPr lang="en" sz="1500"/>
              <a:t>. </a:t>
            </a:r>
            <a:endParaRPr sz="1500"/>
          </a:p>
          <a:p>
            <a:pPr indent="0" lvl="0" marL="0" rtl="0" algn="l">
              <a:lnSpc>
                <a:spcPct val="105000"/>
              </a:lnSpc>
              <a:spcBef>
                <a:spcPts val="300"/>
              </a:spcBef>
              <a:spcAft>
                <a:spcPts val="0"/>
              </a:spcAft>
              <a:buNone/>
            </a:pPr>
            <a:r>
              <a:rPr lang="en" sz="1500"/>
              <a:t>Since the baseline model is </a:t>
            </a:r>
            <a:r>
              <a:rPr b="1" lang="en" sz="1500"/>
              <a:t>not constrained</a:t>
            </a:r>
            <a:r>
              <a:rPr lang="en" sz="1500"/>
              <a:t> in this fashion, it has to learn this rule approximately to avoid highly improbable outputs, which could </a:t>
            </a:r>
            <a:r>
              <a:rPr b="1" lang="en" sz="1500"/>
              <a:t>slow down learning</a:t>
            </a:r>
            <a:r>
              <a:rPr lang="en" sz="1500"/>
              <a:t> and </a:t>
            </a:r>
            <a:r>
              <a:rPr b="1" lang="en" sz="1500"/>
              <a:t>reduce performance</a:t>
            </a:r>
            <a:r>
              <a:rPr lang="en" sz="1500"/>
              <a:t>. </a:t>
            </a:r>
            <a:endParaRPr sz="1500"/>
          </a:p>
          <a:p>
            <a:pPr indent="0" lvl="0" marL="0" rtl="0" algn="l">
              <a:lnSpc>
                <a:spcPct val="105000"/>
              </a:lnSpc>
              <a:spcBef>
                <a:spcPts val="300"/>
              </a:spcBef>
              <a:spcAft>
                <a:spcPts val="0"/>
              </a:spcAft>
              <a:buNone/>
            </a:pPr>
            <a:r>
              <a:rPr lang="en" sz="1500"/>
              <a:t>Therefore, the authors use a </a:t>
            </a:r>
            <a:r>
              <a:rPr b="1" lang="en" sz="1500"/>
              <a:t>difference output layer</a:t>
            </a:r>
            <a:r>
              <a:rPr lang="en" sz="1500"/>
              <a:t> to constrain the outputs </a:t>
            </a:r>
            <a:r>
              <a:rPr b="1" lang="en" sz="1500"/>
              <a:t>S</a:t>
            </a:r>
            <a:r>
              <a:rPr b="1" baseline="-25000" lang="en" sz="1500"/>
              <a:t>j</a:t>
            </a:r>
            <a:r>
              <a:rPr lang="en" sz="1500"/>
              <a:t> such that only </a:t>
            </a:r>
            <a:r>
              <a:rPr b="1" i="1" lang="en" sz="1500"/>
              <a:t>K - 1</a:t>
            </a:r>
            <a:r>
              <a:rPr lang="en" sz="1500"/>
              <a:t> source signals are estimated and the last source is</a:t>
            </a:r>
            <a:r>
              <a:rPr lang="en" sz="1500"/>
              <a:t> then simply computed as </a:t>
            </a:r>
            <a:endParaRPr sz="1500"/>
          </a:p>
          <a:p>
            <a:pPr indent="0" lvl="0" marL="2286000" rtl="0" algn="l">
              <a:lnSpc>
                <a:spcPct val="105000"/>
              </a:lnSpc>
              <a:spcBef>
                <a:spcPts val="300"/>
              </a:spcBef>
              <a:spcAft>
                <a:spcPts val="0"/>
              </a:spcAft>
              <a:buNone/>
            </a:pPr>
            <a:r>
              <a:rPr b="1" lang="en" sz="1500"/>
              <a:t>       S</a:t>
            </a:r>
            <a:r>
              <a:rPr b="1" baseline="-25000" lang="en" sz="1500"/>
              <a:t>K</a:t>
            </a:r>
            <a:r>
              <a:rPr b="1" lang="en" sz="1500"/>
              <a:t> </a:t>
            </a:r>
            <a:r>
              <a:rPr b="1" lang="en" sz="1500"/>
              <a:t>≈</a:t>
            </a:r>
            <a:r>
              <a:rPr b="1" lang="en" sz="1500"/>
              <a:t> M - (</a:t>
            </a:r>
            <a:r>
              <a:rPr b="1" lang="en" sz="1500"/>
              <a:t>S</a:t>
            </a:r>
            <a:r>
              <a:rPr b="1" baseline="-25000" lang="en" sz="1500"/>
              <a:t>1</a:t>
            </a:r>
            <a:r>
              <a:rPr b="1" lang="en" sz="1500"/>
              <a:t>+S</a:t>
            </a:r>
            <a:r>
              <a:rPr b="1" baseline="-25000" lang="en" sz="1500"/>
              <a:t>2</a:t>
            </a:r>
            <a:r>
              <a:rPr b="1" lang="en" sz="1500"/>
              <a:t>+...+S</a:t>
            </a:r>
            <a:r>
              <a:rPr b="1" baseline="-25000" lang="en" sz="1500"/>
              <a:t>K</a:t>
            </a:r>
            <a:r>
              <a:rPr b="1" lang="en" sz="1500"/>
              <a:t>)</a:t>
            </a:r>
            <a:r>
              <a:rPr lang="en" sz="1500"/>
              <a:t>.</a:t>
            </a:r>
            <a:endParaRPr sz="1500"/>
          </a:p>
          <a:p>
            <a:pPr indent="0" lvl="0" marL="0" rtl="0" algn="l">
              <a:lnSpc>
                <a:spcPct val="105000"/>
              </a:lnSpc>
              <a:spcBef>
                <a:spcPts val="300"/>
              </a:spcBef>
              <a:spcAft>
                <a:spcPts val="0"/>
              </a:spcAft>
              <a:buSzPts val="275"/>
              <a:buNone/>
            </a:pPr>
            <a:r>
              <a:t/>
            </a:r>
            <a:endParaRPr sz="1500"/>
          </a:p>
        </p:txBody>
      </p:sp>
      <p:sp>
        <p:nvSpPr>
          <p:cNvPr id="281" name="Google Shape;281;p36"/>
          <p:cNvSpPr txBox="1"/>
          <p:nvPr/>
        </p:nvSpPr>
        <p:spPr>
          <a:xfrm>
            <a:off x="333750" y="4640575"/>
            <a:ext cx="785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a:t>
            </a:r>
            <a:r>
              <a:rPr lang="en" sz="1000" u="sng">
                <a:solidFill>
                  <a:schemeClr val="hlink"/>
                </a:solidFill>
                <a:latin typeface="Calibri"/>
                <a:ea typeface="Calibri"/>
                <a:cs typeface="Calibri"/>
                <a:sym typeface="Calibri"/>
                <a:hlinkClick r:id="rId3"/>
              </a:rPr>
              <a:t>https://arxiv.org/pdf/1806.03185.pdf</a:t>
            </a:r>
            <a:r>
              <a:rPr lang="en" sz="1000">
                <a:latin typeface="Calibri"/>
                <a:ea typeface="Calibri"/>
                <a:cs typeface="Calibri"/>
                <a:sym typeface="Calibri"/>
              </a:rPr>
              <a:t> </a:t>
            </a:r>
            <a:r>
              <a:rPr lang="en" sz="1000">
                <a:latin typeface="Calibri"/>
                <a:ea typeface="Calibri"/>
                <a:cs typeface="Calibri"/>
                <a:sym typeface="Calibri"/>
              </a:rPr>
              <a:t>[WAVE-U-NET: A MULTI-SCALE NEURAL NETWORK FOR END-TO-END AUDIO SOURCE SEPARATION]</a:t>
            </a:r>
            <a:endParaRPr sz="11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819150" y="845600"/>
            <a:ext cx="7505700" cy="702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Learned Upsampling</a:t>
            </a:r>
            <a:endParaRPr sz="2400"/>
          </a:p>
        </p:txBody>
      </p:sp>
      <p:sp>
        <p:nvSpPr>
          <p:cNvPr id="287" name="Google Shape;287;p37"/>
          <p:cNvSpPr txBox="1"/>
          <p:nvPr>
            <p:ph idx="1" type="body"/>
          </p:nvPr>
        </p:nvSpPr>
        <p:spPr>
          <a:xfrm>
            <a:off x="819150" y="1675300"/>
            <a:ext cx="7505700" cy="27633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300"/>
              </a:spcBef>
              <a:spcAft>
                <a:spcPts val="0"/>
              </a:spcAft>
              <a:buNone/>
            </a:pPr>
            <a:r>
              <a:rPr b="1" lang="en" sz="1500"/>
              <a:t>Linear interpolation</a:t>
            </a:r>
            <a:r>
              <a:rPr lang="en" sz="1500"/>
              <a:t> for upsampling is simp</a:t>
            </a:r>
            <a:r>
              <a:rPr lang="en" sz="1500"/>
              <a:t>le, </a:t>
            </a:r>
            <a:r>
              <a:rPr b="1" lang="en" sz="1500"/>
              <a:t>parameter-less</a:t>
            </a:r>
            <a:r>
              <a:rPr lang="en" sz="1500"/>
              <a:t> and encourages </a:t>
            </a:r>
            <a:r>
              <a:rPr b="1" lang="en" sz="1500"/>
              <a:t>feature continuity</a:t>
            </a:r>
            <a:r>
              <a:rPr lang="en" sz="1500"/>
              <a:t>. However, it may be restricting the network capacity too much.</a:t>
            </a:r>
            <a:endParaRPr sz="1500"/>
          </a:p>
          <a:p>
            <a:pPr indent="0" lvl="0" marL="0" rtl="0" algn="l">
              <a:lnSpc>
                <a:spcPct val="125000"/>
              </a:lnSpc>
              <a:spcBef>
                <a:spcPts val="300"/>
              </a:spcBef>
              <a:spcAft>
                <a:spcPts val="0"/>
              </a:spcAft>
              <a:buNone/>
            </a:pPr>
            <a:r>
              <a:rPr lang="en" sz="1500"/>
              <a:t>The authors have proposed the </a:t>
            </a:r>
            <a:r>
              <a:rPr b="1" lang="en" sz="1500"/>
              <a:t>learned upsampling layer</a:t>
            </a:r>
            <a:r>
              <a:rPr lang="en" sz="1500"/>
              <a:t>. For a given </a:t>
            </a:r>
            <a:r>
              <a:rPr b="1" i="1" lang="en" sz="1500"/>
              <a:t>F × n</a:t>
            </a:r>
            <a:r>
              <a:rPr lang="en" sz="1500"/>
              <a:t> feature map with </a:t>
            </a:r>
            <a:r>
              <a:rPr b="1" i="1" lang="en" sz="1500"/>
              <a:t>n</a:t>
            </a:r>
            <a:r>
              <a:rPr lang="en" sz="1500"/>
              <a:t> time steps, we compute an interpolated feature </a:t>
            </a:r>
            <a:r>
              <a:rPr b="1" lang="en" sz="1500"/>
              <a:t>f</a:t>
            </a:r>
            <a:r>
              <a:rPr b="1" baseline="-25000" lang="en" sz="1500"/>
              <a:t>t+0.5</a:t>
            </a:r>
            <a:r>
              <a:rPr b="1" lang="en" sz="1500"/>
              <a:t> ∈ R</a:t>
            </a:r>
            <a:r>
              <a:rPr b="1" baseline="30000" lang="en" sz="1500"/>
              <a:t>F</a:t>
            </a:r>
            <a:r>
              <a:rPr lang="en" sz="1500"/>
              <a:t> for pairs of neighbouring features </a:t>
            </a:r>
            <a:r>
              <a:rPr b="1" lang="en" sz="1500"/>
              <a:t>f</a:t>
            </a:r>
            <a:r>
              <a:rPr b="1" baseline="-25000" lang="en" sz="1500"/>
              <a:t>t</a:t>
            </a:r>
            <a:r>
              <a:rPr b="1" lang="en" sz="1500"/>
              <a:t>, f</a:t>
            </a:r>
            <a:r>
              <a:rPr b="1" baseline="-25000" lang="en" sz="1500"/>
              <a:t>t+1</a:t>
            </a:r>
            <a:r>
              <a:rPr b="1" lang="en" sz="1500"/>
              <a:t> ∈ R</a:t>
            </a:r>
            <a:r>
              <a:rPr b="1" baseline="30000" lang="en" sz="1500"/>
              <a:t>F</a:t>
            </a:r>
            <a:r>
              <a:rPr lang="en" sz="1500"/>
              <a:t> using parameters </a:t>
            </a:r>
            <a:r>
              <a:rPr b="1" lang="en" sz="1500"/>
              <a:t>w ∈ R</a:t>
            </a:r>
            <a:r>
              <a:rPr b="1" baseline="30000" lang="en" sz="1500"/>
              <a:t>F</a:t>
            </a:r>
            <a:r>
              <a:rPr lang="en" sz="1500"/>
              <a:t> and the sigmoid function </a:t>
            </a:r>
            <a:r>
              <a:rPr b="1" lang="en" sz="1500"/>
              <a:t>σ</a:t>
            </a:r>
            <a:r>
              <a:rPr lang="en" sz="1500"/>
              <a:t> to constrain each </a:t>
            </a:r>
            <a:r>
              <a:rPr b="1" lang="en" sz="1500"/>
              <a:t>w</a:t>
            </a:r>
            <a:r>
              <a:rPr b="1" baseline="-25000" lang="en" sz="1500"/>
              <a:t>i</a:t>
            </a:r>
            <a:r>
              <a:rPr b="1" lang="en" sz="1500"/>
              <a:t> ∈ w</a:t>
            </a:r>
            <a:r>
              <a:rPr lang="en" sz="1500"/>
              <a:t> to the [0, 1] interval:</a:t>
            </a:r>
            <a:endParaRPr sz="1500"/>
          </a:p>
          <a:p>
            <a:pPr indent="0" lvl="0" marL="1828800" rtl="0" algn="l">
              <a:lnSpc>
                <a:spcPct val="125000"/>
              </a:lnSpc>
              <a:spcBef>
                <a:spcPts val="300"/>
              </a:spcBef>
              <a:spcAft>
                <a:spcPts val="0"/>
              </a:spcAft>
              <a:buNone/>
            </a:pPr>
            <a:r>
              <a:rPr b="1" lang="en" sz="1500"/>
              <a:t>          f</a:t>
            </a:r>
            <a:r>
              <a:rPr b="1" baseline="-25000" lang="en" sz="1500"/>
              <a:t>t+0.5</a:t>
            </a:r>
            <a:r>
              <a:rPr b="1" lang="en" sz="1500"/>
              <a:t>  =  σ(w) ⵙ f</a:t>
            </a:r>
            <a:r>
              <a:rPr b="1" baseline="-25000" lang="en" sz="1500"/>
              <a:t>t</a:t>
            </a:r>
            <a:r>
              <a:rPr b="1" lang="en" sz="1500"/>
              <a:t>  +  (1 − σ(w)) ⵙ f</a:t>
            </a:r>
            <a:r>
              <a:rPr b="1" baseline="-25000" lang="en" sz="1500"/>
              <a:t>t+1</a:t>
            </a:r>
            <a:r>
              <a:rPr b="1" lang="en" sz="1500"/>
              <a:t> </a:t>
            </a:r>
            <a:endParaRPr b="1" sz="1500"/>
          </a:p>
          <a:p>
            <a:pPr indent="0" lvl="0" marL="0" rtl="0" algn="l">
              <a:lnSpc>
                <a:spcPct val="125000"/>
              </a:lnSpc>
              <a:spcBef>
                <a:spcPts val="300"/>
              </a:spcBef>
              <a:spcAft>
                <a:spcPts val="0"/>
              </a:spcAft>
              <a:buNone/>
            </a:pPr>
            <a:r>
              <a:rPr lang="en" sz="1500"/>
              <a:t>The learned interpolation layer can be viewed as a </a:t>
            </a:r>
            <a:r>
              <a:rPr b="1" lang="en" sz="1500"/>
              <a:t>generalisation of simple linear interpolation</a:t>
            </a:r>
            <a:r>
              <a:rPr lang="en" sz="1500"/>
              <a:t>, since it allows </a:t>
            </a:r>
            <a:r>
              <a:rPr b="1" lang="en" sz="1500"/>
              <a:t>convex combinations</a:t>
            </a:r>
            <a:r>
              <a:rPr lang="en" sz="1500"/>
              <a:t> of features with weights other than 0.5.</a:t>
            </a:r>
            <a:endParaRPr/>
          </a:p>
        </p:txBody>
      </p:sp>
      <p:sp>
        <p:nvSpPr>
          <p:cNvPr id="288" name="Google Shape;288;p37"/>
          <p:cNvSpPr txBox="1"/>
          <p:nvPr/>
        </p:nvSpPr>
        <p:spPr>
          <a:xfrm>
            <a:off x="333750" y="4640575"/>
            <a:ext cx="8225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a:t>
            </a:r>
            <a:r>
              <a:rPr lang="en" sz="1000" u="sng">
                <a:solidFill>
                  <a:schemeClr val="hlink"/>
                </a:solidFill>
                <a:latin typeface="Calibri"/>
                <a:ea typeface="Calibri"/>
                <a:cs typeface="Calibri"/>
                <a:sym typeface="Calibri"/>
                <a:hlinkClick r:id="rId3"/>
              </a:rPr>
              <a:t>https://arxiv.org/pdf/1806.03185.pdf</a:t>
            </a:r>
            <a:r>
              <a:rPr lang="en" sz="1000">
                <a:latin typeface="Calibri"/>
                <a:ea typeface="Calibri"/>
                <a:cs typeface="Calibri"/>
                <a:sym typeface="Calibri"/>
              </a:rPr>
              <a:t> </a:t>
            </a:r>
            <a:r>
              <a:rPr lang="en" sz="1000">
                <a:latin typeface="Calibri"/>
                <a:ea typeface="Calibri"/>
                <a:cs typeface="Calibri"/>
                <a:sym typeface="Calibri"/>
              </a:rPr>
              <a:t>[WAVE-U-NET: A MULTI-SCALE NEURAL NETWORK FOR END-TO-END AUDIO SOURCE SEPARATION]</a:t>
            </a:r>
            <a:endParaRPr sz="11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Evaluation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769075" y="628225"/>
            <a:ext cx="7505700" cy="67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SDR (Signal-to-Distortion Ratio)</a:t>
            </a:r>
            <a:endParaRPr sz="2400"/>
          </a:p>
        </p:txBody>
      </p:sp>
      <p:sp>
        <p:nvSpPr>
          <p:cNvPr id="299" name="Google Shape;299;p39"/>
          <p:cNvSpPr txBox="1"/>
          <p:nvPr>
            <p:ph idx="1" type="body"/>
          </p:nvPr>
        </p:nvSpPr>
        <p:spPr>
          <a:xfrm>
            <a:off x="488075" y="1347750"/>
            <a:ext cx="7661700" cy="3345300"/>
          </a:xfrm>
          <a:prstGeom prst="rect">
            <a:avLst/>
          </a:prstGeom>
        </p:spPr>
        <p:txBody>
          <a:bodyPr anchorCtr="0" anchor="t" bIns="91425" lIns="91425" spcFirstLastPara="1" rIns="91425" wrap="square" tIns="91425">
            <a:normAutofit/>
          </a:bodyPr>
          <a:lstStyle/>
          <a:p>
            <a:pPr indent="0" lvl="0" marL="457200" rtl="0" algn="just">
              <a:lnSpc>
                <a:spcPct val="100000"/>
              </a:lnSpc>
              <a:spcBef>
                <a:spcPts val="300"/>
              </a:spcBef>
              <a:spcAft>
                <a:spcPts val="0"/>
              </a:spcAft>
              <a:buNone/>
            </a:pPr>
            <a:r>
              <a:t/>
            </a:r>
            <a:endParaRPr sz="1500"/>
          </a:p>
          <a:p>
            <a:pPr indent="-323850" lvl="0" marL="457200" rtl="0" algn="just">
              <a:lnSpc>
                <a:spcPct val="100000"/>
              </a:lnSpc>
              <a:spcBef>
                <a:spcPts val="300"/>
              </a:spcBef>
              <a:spcAft>
                <a:spcPts val="0"/>
              </a:spcAft>
              <a:buSzPts val="1500"/>
              <a:buChar char="●"/>
            </a:pPr>
            <a:r>
              <a:rPr lang="en" sz="1500"/>
              <a:t>The </a:t>
            </a:r>
            <a:r>
              <a:rPr b="1" lang="en" sz="1500"/>
              <a:t>signal-to-distortion (SDR) metric</a:t>
            </a:r>
            <a:r>
              <a:rPr lang="en" sz="1500"/>
              <a:t> is commonly used to evaluate source separation performance . An audio track is usually partitioned into non-overlapping audio segments multiple seconds in length, and </a:t>
            </a:r>
            <a:r>
              <a:rPr b="1" lang="en" sz="1500"/>
              <a:t>segment-wise</a:t>
            </a:r>
            <a:r>
              <a:rPr lang="en" sz="1500"/>
              <a:t> metrics are then </a:t>
            </a:r>
            <a:r>
              <a:rPr b="1" lang="en" sz="1500"/>
              <a:t>averaged over each audio track or the whole dataset</a:t>
            </a:r>
            <a:r>
              <a:rPr lang="en" sz="1500"/>
              <a:t> to evaluate model performance.</a:t>
            </a:r>
            <a:endParaRPr sz="1500"/>
          </a:p>
          <a:p>
            <a:pPr indent="0" lvl="0" marL="0" rtl="0" algn="just">
              <a:lnSpc>
                <a:spcPct val="100000"/>
              </a:lnSpc>
              <a:spcBef>
                <a:spcPts val="300"/>
              </a:spcBef>
              <a:spcAft>
                <a:spcPts val="0"/>
              </a:spcAft>
              <a:buNone/>
            </a:pPr>
            <a:r>
              <a:t/>
            </a:r>
            <a:endParaRPr sz="1500"/>
          </a:p>
          <a:p>
            <a:pPr indent="0" lvl="0" marL="0" rtl="0" algn="just">
              <a:lnSpc>
                <a:spcPct val="100000"/>
              </a:lnSpc>
              <a:spcBef>
                <a:spcPts val="300"/>
              </a:spcBef>
              <a:spcAft>
                <a:spcPts val="0"/>
              </a:spcAft>
              <a:buNone/>
            </a:pPr>
            <a:r>
              <a:t/>
            </a:r>
            <a:endParaRPr sz="1500"/>
          </a:p>
          <a:p>
            <a:pPr indent="0" lvl="0" marL="0" rtl="0" algn="just">
              <a:lnSpc>
                <a:spcPct val="100000"/>
              </a:lnSpc>
              <a:spcBef>
                <a:spcPts val="300"/>
              </a:spcBef>
              <a:spcAft>
                <a:spcPts val="0"/>
              </a:spcAft>
              <a:buNone/>
            </a:pPr>
            <a:r>
              <a:t/>
            </a:r>
            <a:endParaRPr sz="1500"/>
          </a:p>
          <a:p>
            <a:pPr indent="0" lvl="0" marL="0" rtl="0" algn="just">
              <a:lnSpc>
                <a:spcPct val="100000"/>
              </a:lnSpc>
              <a:spcBef>
                <a:spcPts val="300"/>
              </a:spcBef>
              <a:spcAft>
                <a:spcPts val="0"/>
              </a:spcAft>
              <a:buNone/>
            </a:pPr>
            <a:r>
              <a:t/>
            </a:r>
            <a:endParaRPr sz="1500"/>
          </a:p>
          <a:p>
            <a:pPr indent="-323850" lvl="0" marL="457200" rtl="0" algn="just">
              <a:lnSpc>
                <a:spcPct val="100000"/>
              </a:lnSpc>
              <a:spcBef>
                <a:spcPts val="300"/>
              </a:spcBef>
              <a:spcAft>
                <a:spcPts val="0"/>
              </a:spcAft>
              <a:buSzPts val="1500"/>
              <a:buChar char="●"/>
            </a:pPr>
            <a:r>
              <a:rPr lang="en" sz="1500"/>
              <a:t>The SDR computation is problematic when the </a:t>
            </a:r>
            <a:r>
              <a:rPr b="1" lang="en" sz="1500"/>
              <a:t>true source is silent or near-silent</a:t>
            </a:r>
            <a:r>
              <a:rPr lang="en" sz="1500"/>
              <a:t>. In case of silence, the SDR is </a:t>
            </a:r>
            <a:r>
              <a:rPr b="1" lang="en" sz="1500"/>
              <a:t>log(0)</a:t>
            </a:r>
            <a:r>
              <a:rPr lang="en" sz="1500"/>
              <a:t>, i.e.</a:t>
            </a:r>
            <a:r>
              <a:rPr b="1" lang="en" sz="1500"/>
              <a:t> </a:t>
            </a:r>
            <a:r>
              <a:rPr lang="en" sz="1500"/>
              <a:t>undefined , which happens often for vocal tracks.</a:t>
            </a:r>
            <a:endParaRPr/>
          </a:p>
        </p:txBody>
      </p:sp>
      <p:sp>
        <p:nvSpPr>
          <p:cNvPr id="300" name="Google Shape;300;p39"/>
          <p:cNvSpPr txBox="1"/>
          <p:nvPr/>
        </p:nvSpPr>
        <p:spPr>
          <a:xfrm>
            <a:off x="333750" y="4564375"/>
            <a:ext cx="812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a:t>
            </a:r>
            <a:r>
              <a:rPr lang="en" sz="1000" u="sng">
                <a:solidFill>
                  <a:schemeClr val="hlink"/>
                </a:solidFill>
                <a:latin typeface="Calibri"/>
                <a:ea typeface="Calibri"/>
                <a:cs typeface="Calibri"/>
                <a:sym typeface="Calibri"/>
                <a:hlinkClick r:id="rId3"/>
              </a:rPr>
              <a:t>https://arxiv.org/pdf/1806.03185.pdf</a:t>
            </a:r>
            <a:r>
              <a:rPr lang="en" sz="1000">
                <a:latin typeface="Calibri"/>
                <a:ea typeface="Calibri"/>
                <a:cs typeface="Calibri"/>
                <a:sym typeface="Calibri"/>
              </a:rPr>
              <a:t> </a:t>
            </a:r>
            <a:r>
              <a:rPr lang="en" sz="1000">
                <a:latin typeface="Calibri"/>
                <a:ea typeface="Calibri"/>
                <a:cs typeface="Calibri"/>
                <a:sym typeface="Calibri"/>
              </a:rPr>
              <a:t>[WAVE-U-NET: A MULTI-SCALE NEURAL NETWORK FOR END-TO-END AUDIO SOURCE SEPARATION]</a:t>
            </a:r>
            <a:endParaRPr sz="1100">
              <a:latin typeface="Calibri"/>
              <a:ea typeface="Calibri"/>
              <a:cs typeface="Calibri"/>
              <a:sym typeface="Calibri"/>
            </a:endParaRPr>
          </a:p>
        </p:txBody>
      </p:sp>
      <p:pic>
        <p:nvPicPr>
          <p:cNvPr id="301" name="Google Shape;301;p39"/>
          <p:cNvPicPr preferRelativeResize="0"/>
          <p:nvPr/>
        </p:nvPicPr>
        <p:blipFill rotWithShape="1">
          <a:blip r:embed="rId4">
            <a:alphaModFix/>
          </a:blip>
          <a:srcRect b="0" l="24731" r="8641" t="31176"/>
          <a:stretch/>
        </p:blipFill>
        <p:spPr>
          <a:xfrm>
            <a:off x="2780625" y="2817125"/>
            <a:ext cx="3582775" cy="816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MAD </a:t>
            </a:r>
            <a:r>
              <a:rPr lang="en" sz="2400"/>
              <a:t>(Mean Absolute Deviation)</a:t>
            </a:r>
            <a:endParaRPr sz="2400"/>
          </a:p>
        </p:txBody>
      </p:sp>
      <p:sp>
        <p:nvSpPr>
          <p:cNvPr id="307" name="Google Shape;307;p40"/>
          <p:cNvSpPr txBox="1"/>
          <p:nvPr>
            <p:ph idx="1" type="body"/>
          </p:nvPr>
        </p:nvSpPr>
        <p:spPr>
          <a:xfrm>
            <a:off x="819150" y="1442925"/>
            <a:ext cx="7505700" cy="2995800"/>
          </a:xfrm>
          <a:prstGeom prst="rect">
            <a:avLst/>
          </a:prstGeom>
        </p:spPr>
        <p:txBody>
          <a:bodyPr anchorCtr="0" anchor="t" bIns="91425" lIns="91425" spcFirstLastPara="1" rIns="91425" wrap="square" tIns="91425">
            <a:normAutofit/>
          </a:bodyPr>
          <a:lstStyle/>
          <a:p>
            <a:pPr indent="0" lvl="0" marL="457200" rtl="0" algn="just">
              <a:lnSpc>
                <a:spcPct val="100000"/>
              </a:lnSpc>
              <a:spcBef>
                <a:spcPts val="300"/>
              </a:spcBef>
              <a:spcAft>
                <a:spcPts val="0"/>
              </a:spcAft>
              <a:buNone/>
            </a:pPr>
            <a:r>
              <a:t/>
            </a:r>
            <a:endParaRPr sz="1500"/>
          </a:p>
          <a:p>
            <a:pPr indent="-323850" lvl="0" marL="457200" rtl="0" algn="just">
              <a:lnSpc>
                <a:spcPct val="100000"/>
              </a:lnSpc>
              <a:spcBef>
                <a:spcPts val="300"/>
              </a:spcBef>
              <a:spcAft>
                <a:spcPts val="0"/>
              </a:spcAft>
              <a:buSzPts val="1500"/>
              <a:buChar char="●"/>
            </a:pPr>
            <a:r>
              <a:rPr lang="en" sz="1500"/>
              <a:t>Since the collection of </a:t>
            </a:r>
            <a:r>
              <a:rPr b="1" lang="en" sz="1500"/>
              <a:t>segment-wise vocal SDR</a:t>
            </a:r>
            <a:r>
              <a:rPr lang="en" sz="1500"/>
              <a:t> values across the dataset is not normally distributed , the </a:t>
            </a:r>
            <a:r>
              <a:rPr b="1" lang="en" sz="1500"/>
              <a:t>mean and standard deviation are not sufficient</a:t>
            </a:r>
            <a:r>
              <a:rPr lang="en" sz="1500"/>
              <a:t> . As a workaround, authors take the </a:t>
            </a:r>
            <a:r>
              <a:rPr b="1" lang="en" sz="1500"/>
              <a:t>median over segments</a:t>
            </a:r>
            <a:r>
              <a:rPr lang="en" sz="1500"/>
              <a:t>, as it is </a:t>
            </a:r>
            <a:r>
              <a:rPr b="1" lang="en" sz="1500"/>
              <a:t>robust against outliers</a:t>
            </a:r>
            <a:r>
              <a:rPr lang="en" sz="1500"/>
              <a:t> , using the median absolute deviation (MAD) as a </a:t>
            </a:r>
            <a:r>
              <a:rPr b="1" lang="en" sz="1500"/>
              <a:t>rank-based equivalent</a:t>
            </a:r>
            <a:r>
              <a:rPr lang="en" sz="1500"/>
              <a:t> to the standard deviation (SD).</a:t>
            </a:r>
            <a:endParaRPr sz="1500"/>
          </a:p>
          <a:p>
            <a:pPr indent="0" lvl="0" marL="457200" rtl="0" algn="just">
              <a:lnSpc>
                <a:spcPct val="100000"/>
              </a:lnSpc>
              <a:spcBef>
                <a:spcPts val="300"/>
              </a:spcBef>
              <a:spcAft>
                <a:spcPts val="0"/>
              </a:spcAft>
              <a:buNone/>
            </a:pPr>
            <a:r>
              <a:t/>
            </a:r>
            <a:endParaRPr sz="1500"/>
          </a:p>
          <a:p>
            <a:pPr indent="-323850" lvl="0" marL="457200" rtl="0" algn="just">
              <a:lnSpc>
                <a:spcPct val="100000"/>
              </a:lnSpc>
              <a:spcBef>
                <a:spcPts val="300"/>
              </a:spcBef>
              <a:spcAft>
                <a:spcPts val="0"/>
              </a:spcAft>
              <a:buSzPts val="1500"/>
              <a:buChar char="●"/>
            </a:pPr>
            <a:r>
              <a:rPr lang="en" sz="1500"/>
              <a:t>We also note that </a:t>
            </a:r>
            <a:r>
              <a:rPr b="1" lang="en" sz="1500"/>
              <a:t>increasing the duration of segments</a:t>
            </a:r>
            <a:r>
              <a:rPr lang="en" sz="1500"/>
              <a:t> beyond one second alleviates this issue by removing many, but not all outliers. This is more </a:t>
            </a:r>
            <a:r>
              <a:rPr b="1" lang="en" sz="1500"/>
              <a:t>memory-intensive</a:t>
            </a:r>
            <a:r>
              <a:rPr lang="en" sz="1500"/>
              <a:t> and presumably still </a:t>
            </a:r>
            <a:r>
              <a:rPr b="1" lang="en" sz="1500"/>
              <a:t>punishes errors</a:t>
            </a:r>
            <a:r>
              <a:rPr lang="en" sz="1500"/>
              <a:t> during silent sections most.</a:t>
            </a:r>
            <a:endParaRPr sz="1500"/>
          </a:p>
        </p:txBody>
      </p:sp>
      <p:sp>
        <p:nvSpPr>
          <p:cNvPr id="308" name="Google Shape;308;p40"/>
          <p:cNvSpPr txBox="1"/>
          <p:nvPr/>
        </p:nvSpPr>
        <p:spPr>
          <a:xfrm>
            <a:off x="333750" y="4564375"/>
            <a:ext cx="816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a:t>
            </a:r>
            <a:r>
              <a:rPr lang="en" sz="1000" u="sng">
                <a:solidFill>
                  <a:schemeClr val="hlink"/>
                </a:solidFill>
                <a:latin typeface="Calibri"/>
                <a:ea typeface="Calibri"/>
                <a:cs typeface="Calibri"/>
                <a:sym typeface="Calibri"/>
                <a:hlinkClick r:id="rId3"/>
              </a:rPr>
              <a:t>https://arxiv.org/pdf/1806.03185.pdf</a:t>
            </a:r>
            <a:r>
              <a:rPr lang="en" sz="1000">
                <a:latin typeface="Calibri"/>
                <a:ea typeface="Calibri"/>
                <a:cs typeface="Calibri"/>
                <a:sym typeface="Calibri"/>
              </a:rPr>
              <a:t> </a:t>
            </a:r>
            <a:r>
              <a:rPr lang="en" sz="1000">
                <a:latin typeface="Calibri"/>
                <a:ea typeface="Calibri"/>
                <a:cs typeface="Calibri"/>
                <a:sym typeface="Calibri"/>
              </a:rPr>
              <a:t>[WAVE-U-NET: A MULTI-SCALE NEURAL NETWORK FOR END-TO-END AUDIO SOURCE SEPARATION]</a:t>
            </a:r>
            <a:endParaRPr sz="11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Limitations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5"/>
          <p:cNvPicPr preferRelativeResize="0"/>
          <p:nvPr/>
        </p:nvPicPr>
        <p:blipFill>
          <a:blip r:embed="rId3">
            <a:alphaModFix/>
          </a:blip>
          <a:stretch>
            <a:fillRect/>
          </a:stretch>
        </p:blipFill>
        <p:spPr>
          <a:xfrm>
            <a:off x="1314276" y="1583400"/>
            <a:ext cx="6515448" cy="2942149"/>
          </a:xfrm>
          <a:prstGeom prst="rect">
            <a:avLst/>
          </a:prstGeom>
          <a:noFill/>
          <a:ln>
            <a:noFill/>
          </a:ln>
        </p:spPr>
      </p:pic>
      <p:sp>
        <p:nvSpPr>
          <p:cNvPr id="140" name="Google Shape;140;p15"/>
          <p:cNvSpPr txBox="1"/>
          <p:nvPr/>
        </p:nvSpPr>
        <p:spPr>
          <a:xfrm>
            <a:off x="2031875" y="746000"/>
            <a:ext cx="48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unito"/>
                <a:ea typeface="Nunito"/>
                <a:cs typeface="Nunito"/>
                <a:sym typeface="Nunito"/>
              </a:rPr>
              <a:t>Audio Source Separation</a:t>
            </a:r>
            <a:endParaRPr b="1" sz="2000">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819150" y="718000"/>
            <a:ext cx="7505700" cy="40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400"/>
              <a:t>Inconsistencies in Boundaries</a:t>
            </a:r>
            <a:endParaRPr sz="2400"/>
          </a:p>
        </p:txBody>
      </p:sp>
      <p:sp>
        <p:nvSpPr>
          <p:cNvPr id="319" name="Google Shape;319;p42"/>
          <p:cNvSpPr txBox="1"/>
          <p:nvPr>
            <p:ph idx="1" type="body"/>
          </p:nvPr>
        </p:nvSpPr>
        <p:spPr>
          <a:xfrm>
            <a:off x="819150" y="1119100"/>
            <a:ext cx="7505700" cy="173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25"/>
              <a:t>Since the model’s input and output are of </a:t>
            </a:r>
            <a:r>
              <a:rPr b="1" lang="en" sz="1525"/>
              <a:t>equal length</a:t>
            </a:r>
            <a:r>
              <a:rPr lang="en" sz="1525"/>
              <a:t> and the total output is created by </a:t>
            </a:r>
            <a:r>
              <a:rPr b="1" lang="en" sz="1525"/>
              <a:t>concatenating</a:t>
            </a:r>
            <a:r>
              <a:rPr lang="en" sz="1525"/>
              <a:t> predictions for non-overlapping consecutive audio segments, inconsistencies and discontinuities emerge at the </a:t>
            </a:r>
            <a:r>
              <a:rPr b="1" lang="en" sz="1525"/>
              <a:t>borders</a:t>
            </a:r>
            <a:r>
              <a:rPr lang="en" sz="1525"/>
              <a:t>.</a:t>
            </a:r>
            <a:endParaRPr sz="1525"/>
          </a:p>
          <a:p>
            <a:pPr indent="0" lvl="0" marL="0" rtl="0" algn="l">
              <a:lnSpc>
                <a:spcPct val="95000"/>
              </a:lnSpc>
              <a:spcBef>
                <a:spcPts val="1200"/>
              </a:spcBef>
              <a:spcAft>
                <a:spcPts val="1200"/>
              </a:spcAft>
              <a:buSzPts val="275"/>
              <a:buNone/>
            </a:pPr>
            <a:r>
              <a:rPr lang="en" sz="1525"/>
              <a:t>The loudness might abruptly decreases at the end of a 4s, and a beginning vocal melisma is suddenly cut off at 2s seconds, leaving only quiet noise, before the vocals reappear at 4s. </a:t>
            </a:r>
            <a:endParaRPr sz="1525"/>
          </a:p>
        </p:txBody>
      </p:sp>
      <p:sp>
        <p:nvSpPr>
          <p:cNvPr id="320" name="Google Shape;320;p42"/>
          <p:cNvSpPr txBox="1"/>
          <p:nvPr>
            <p:ph type="title"/>
          </p:nvPr>
        </p:nvSpPr>
        <p:spPr>
          <a:xfrm>
            <a:off x="819150" y="2807400"/>
            <a:ext cx="7505700" cy="40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400"/>
              <a:t>Lost Temporal Context</a:t>
            </a:r>
            <a:endParaRPr sz="2400"/>
          </a:p>
        </p:txBody>
      </p:sp>
      <p:sp>
        <p:nvSpPr>
          <p:cNvPr id="321" name="Google Shape;321;p42"/>
          <p:cNvSpPr txBox="1"/>
          <p:nvPr>
            <p:ph idx="1" type="body"/>
          </p:nvPr>
        </p:nvSpPr>
        <p:spPr>
          <a:xfrm>
            <a:off x="819150" y="3208500"/>
            <a:ext cx="7505700" cy="121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25"/>
              <a:t>A </a:t>
            </a:r>
            <a:r>
              <a:rPr b="1" lang="en" sz="1525"/>
              <a:t>vocal melisma</a:t>
            </a:r>
            <a:r>
              <a:rPr lang="en" sz="1525"/>
              <a:t> with only the vowel “a” can sound similar to a non-vocal instrument and presumably was mistaken for one because </a:t>
            </a:r>
            <a:r>
              <a:rPr b="1" lang="en" sz="1525"/>
              <a:t>no further temporal context was available</a:t>
            </a:r>
            <a:r>
              <a:rPr lang="en" sz="1525"/>
              <a:t>. </a:t>
            </a:r>
            <a:endParaRPr sz="1525"/>
          </a:p>
          <a:p>
            <a:pPr indent="0" lvl="0" marL="0" rtl="0" algn="l">
              <a:lnSpc>
                <a:spcPct val="95000"/>
              </a:lnSpc>
              <a:spcBef>
                <a:spcPts val="1200"/>
              </a:spcBef>
              <a:spcAft>
                <a:spcPts val="0"/>
              </a:spcAft>
              <a:buNone/>
            </a:pPr>
            <a:r>
              <a:rPr lang="en" sz="1525"/>
              <a:t>This model is less capable of performing separation wherever information from a temporal context is required. Larger input and output sizes somewhat alleviate the issue.</a:t>
            </a:r>
            <a:endParaRPr sz="1525"/>
          </a:p>
          <a:p>
            <a:pPr indent="0" lvl="0" marL="0" rtl="0" algn="l">
              <a:lnSpc>
                <a:spcPct val="95000"/>
              </a:lnSpc>
              <a:spcBef>
                <a:spcPts val="1200"/>
              </a:spcBef>
              <a:spcAft>
                <a:spcPts val="1200"/>
              </a:spcAft>
              <a:buNone/>
            </a:pPr>
            <a:r>
              <a:t/>
            </a:r>
            <a:endParaRPr sz="1525"/>
          </a:p>
        </p:txBody>
      </p:sp>
      <p:sp>
        <p:nvSpPr>
          <p:cNvPr id="322" name="Google Shape;322;p42"/>
          <p:cNvSpPr txBox="1"/>
          <p:nvPr/>
        </p:nvSpPr>
        <p:spPr>
          <a:xfrm>
            <a:off x="333750" y="4564375"/>
            <a:ext cx="8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Source: </a:t>
            </a:r>
            <a:r>
              <a:rPr lang="en" sz="1000" u="sng">
                <a:solidFill>
                  <a:schemeClr val="hlink"/>
                </a:solidFill>
                <a:latin typeface="Calibri"/>
                <a:ea typeface="Calibri"/>
                <a:cs typeface="Calibri"/>
                <a:sym typeface="Calibri"/>
                <a:hlinkClick r:id="rId3"/>
              </a:rPr>
              <a:t>https://arxiv.org/pdf/1806.03185.pdf</a:t>
            </a:r>
            <a:r>
              <a:rPr lang="en" sz="1000">
                <a:latin typeface="Calibri"/>
                <a:ea typeface="Calibri"/>
                <a:cs typeface="Calibri"/>
                <a:sym typeface="Calibri"/>
              </a:rPr>
              <a:t> </a:t>
            </a:r>
            <a:r>
              <a:rPr lang="en" sz="1000">
                <a:latin typeface="Calibri"/>
                <a:ea typeface="Calibri"/>
                <a:cs typeface="Calibri"/>
                <a:sym typeface="Calibri"/>
              </a:rPr>
              <a:t>[WAVE-U-NET: A MULTI-SCALE NEURAL NETWORK FOR END-TO-END AUDIO SOURCE SEPARATION]</a:t>
            </a:r>
            <a:endParaRPr sz="11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p44"/>
          <p:cNvSpPr txBox="1"/>
          <p:nvPr/>
        </p:nvSpPr>
        <p:spPr>
          <a:xfrm>
            <a:off x="1780450" y="3921550"/>
            <a:ext cx="1508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Harsh Kumar</a:t>
            </a:r>
            <a:endParaRPr sz="1100">
              <a:latin typeface="Times New Roman"/>
              <a:ea typeface="Times New Roman"/>
              <a:cs typeface="Times New Roman"/>
              <a:sym typeface="Times New Roman"/>
            </a:endParaRPr>
          </a:p>
          <a:p>
            <a:pPr indent="0" lvl="0" marL="0" rtl="0" algn="ctr">
              <a:spcBef>
                <a:spcPts val="0"/>
              </a:spcBef>
              <a:spcAft>
                <a:spcPts val="0"/>
              </a:spcAft>
              <a:buNone/>
            </a:pPr>
            <a:r>
              <a:rPr lang="en" sz="1100">
                <a:latin typeface="Times New Roman"/>
                <a:ea typeface="Times New Roman"/>
                <a:cs typeface="Times New Roman"/>
                <a:sym typeface="Times New Roman"/>
              </a:rPr>
              <a:t>(</a:t>
            </a:r>
            <a:r>
              <a:rPr lang="en" sz="1100" u="sng">
                <a:solidFill>
                  <a:schemeClr val="hlink"/>
                </a:solidFill>
                <a:latin typeface="Times New Roman"/>
                <a:ea typeface="Times New Roman"/>
                <a:cs typeface="Times New Roman"/>
                <a:sym typeface="Times New Roman"/>
                <a:hlinkClick r:id="rId3"/>
              </a:rPr>
              <a:t>harshku@iik.ac.in</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p:txBody>
      </p:sp>
      <p:pic>
        <p:nvPicPr>
          <p:cNvPr id="333" name="Google Shape;333;p44"/>
          <p:cNvPicPr preferRelativeResize="0"/>
          <p:nvPr/>
        </p:nvPicPr>
        <p:blipFill>
          <a:blip r:embed="rId4">
            <a:alphaModFix/>
          </a:blip>
          <a:stretch>
            <a:fillRect/>
          </a:stretch>
        </p:blipFill>
        <p:spPr>
          <a:xfrm>
            <a:off x="1091050" y="824825"/>
            <a:ext cx="2887500" cy="2887500"/>
          </a:xfrm>
          <a:prstGeom prst="ellipse">
            <a:avLst/>
          </a:prstGeom>
          <a:noFill/>
          <a:ln>
            <a:noFill/>
          </a:ln>
        </p:spPr>
      </p:pic>
      <p:pic>
        <p:nvPicPr>
          <p:cNvPr id="334" name="Google Shape;334;p44"/>
          <p:cNvPicPr preferRelativeResize="0"/>
          <p:nvPr/>
        </p:nvPicPr>
        <p:blipFill>
          <a:blip r:embed="rId5">
            <a:alphaModFix/>
          </a:blip>
          <a:stretch>
            <a:fillRect/>
          </a:stretch>
        </p:blipFill>
        <p:spPr>
          <a:xfrm>
            <a:off x="5121475" y="768575"/>
            <a:ext cx="3000000" cy="3000000"/>
          </a:xfrm>
          <a:prstGeom prst="ellipse">
            <a:avLst/>
          </a:prstGeom>
          <a:noFill/>
          <a:ln>
            <a:noFill/>
          </a:ln>
        </p:spPr>
      </p:pic>
      <p:sp>
        <p:nvSpPr>
          <p:cNvPr id="335" name="Google Shape;335;p44"/>
          <p:cNvSpPr txBox="1"/>
          <p:nvPr/>
        </p:nvSpPr>
        <p:spPr>
          <a:xfrm>
            <a:off x="5867125" y="3921550"/>
            <a:ext cx="1508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Shorya</a:t>
            </a:r>
            <a:r>
              <a:rPr lang="en" sz="1100">
                <a:latin typeface="Times New Roman"/>
                <a:ea typeface="Times New Roman"/>
                <a:cs typeface="Times New Roman"/>
                <a:sym typeface="Times New Roman"/>
              </a:rPr>
              <a:t> Kumar</a:t>
            </a:r>
            <a:endParaRPr sz="1100">
              <a:latin typeface="Times New Roman"/>
              <a:ea typeface="Times New Roman"/>
              <a:cs typeface="Times New Roman"/>
              <a:sym typeface="Times New Roman"/>
            </a:endParaRPr>
          </a:p>
          <a:p>
            <a:pPr indent="0" lvl="0" marL="0" rtl="0" algn="ctr">
              <a:spcBef>
                <a:spcPts val="0"/>
              </a:spcBef>
              <a:spcAft>
                <a:spcPts val="0"/>
              </a:spcAft>
              <a:buNone/>
            </a:pPr>
            <a:r>
              <a:rPr lang="en" sz="1100">
                <a:latin typeface="Times New Roman"/>
                <a:ea typeface="Times New Roman"/>
                <a:cs typeface="Times New Roman"/>
                <a:sym typeface="Times New Roman"/>
              </a:rPr>
              <a:t>(</a:t>
            </a:r>
            <a:r>
              <a:rPr lang="en" sz="1100" u="sng">
                <a:solidFill>
                  <a:schemeClr val="hlink"/>
                </a:solidFill>
                <a:latin typeface="Times New Roman"/>
                <a:ea typeface="Times New Roman"/>
                <a:cs typeface="Times New Roman"/>
                <a:sym typeface="Times New Roman"/>
                <a:hlinkClick r:id="rId6"/>
              </a:rPr>
              <a:t>shoryak</a:t>
            </a:r>
            <a:r>
              <a:rPr lang="en" sz="1100" u="sng">
                <a:solidFill>
                  <a:schemeClr val="hlink"/>
                </a:solidFill>
                <a:latin typeface="Times New Roman"/>
                <a:ea typeface="Times New Roman"/>
                <a:cs typeface="Times New Roman"/>
                <a:sym typeface="Times New Roman"/>
                <a:hlinkClick r:id="rId7"/>
              </a:rPr>
              <a:t>@iik.ac.in</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p:txBody>
      </p:sp>
      <p:sp>
        <p:nvSpPr>
          <p:cNvPr id="336" name="Google Shape;336;p44"/>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t>Q/A </a:t>
            </a:r>
            <a:endParaRPr sz="4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sp>
        <p:nvSpPr>
          <p:cNvPr id="346" name="Google Shape;346;p46"/>
          <p:cNvSpPr txBox="1"/>
          <p:nvPr>
            <p:ph idx="1" type="body"/>
          </p:nvPr>
        </p:nvSpPr>
        <p:spPr>
          <a:xfrm>
            <a:off x="819150" y="804900"/>
            <a:ext cx="7505700" cy="3633900"/>
          </a:xfrm>
          <a:prstGeom prst="rect">
            <a:avLst/>
          </a:prstGeom>
        </p:spPr>
        <p:txBody>
          <a:bodyPr anchorCtr="0" anchor="ctr" bIns="91425" lIns="91425" spcFirstLastPara="1" rIns="91425" wrap="square" tIns="91425">
            <a:normAutofit/>
          </a:bodyPr>
          <a:lstStyle/>
          <a:p>
            <a:pPr indent="-323850" lvl="0" marL="457200" rtl="0" algn="l">
              <a:lnSpc>
                <a:spcPct val="125000"/>
              </a:lnSpc>
              <a:spcBef>
                <a:spcPts val="0"/>
              </a:spcBef>
              <a:spcAft>
                <a:spcPts val="0"/>
              </a:spcAft>
              <a:buSzPts val="1500"/>
              <a:buChar char="●"/>
            </a:pPr>
            <a:r>
              <a:rPr lang="en" sz="1500"/>
              <a:t>Where is </a:t>
            </a:r>
            <a:r>
              <a:rPr lang="en" sz="1500"/>
              <a:t>the paper published </a:t>
            </a:r>
            <a:endParaRPr sz="1500"/>
          </a:p>
          <a:p>
            <a:pPr indent="-323850" lvl="0" marL="457200" rtl="0" algn="l">
              <a:lnSpc>
                <a:spcPct val="125000"/>
              </a:lnSpc>
              <a:spcBef>
                <a:spcPts val="0"/>
              </a:spcBef>
              <a:spcAft>
                <a:spcPts val="0"/>
              </a:spcAft>
              <a:buSzPts val="1500"/>
              <a:buChar char="●"/>
            </a:pPr>
            <a:r>
              <a:rPr lang="en" sz="1500"/>
              <a:t>What did you do in the project exactly</a:t>
            </a:r>
            <a:endParaRPr sz="1500"/>
          </a:p>
          <a:p>
            <a:pPr indent="-323850" lvl="0" marL="457200" rtl="0" algn="l">
              <a:lnSpc>
                <a:spcPct val="125000"/>
              </a:lnSpc>
              <a:spcBef>
                <a:spcPts val="0"/>
              </a:spcBef>
              <a:spcAft>
                <a:spcPts val="0"/>
              </a:spcAft>
              <a:buSzPts val="1500"/>
              <a:buChar char="●"/>
            </a:pPr>
            <a:r>
              <a:rPr lang="en" sz="1500"/>
              <a:t>How every function works in training </a:t>
            </a:r>
            <a:endParaRPr sz="1500"/>
          </a:p>
          <a:p>
            <a:pPr indent="-323850" lvl="0" marL="457200" rtl="0" algn="l">
              <a:lnSpc>
                <a:spcPct val="125000"/>
              </a:lnSpc>
              <a:spcBef>
                <a:spcPts val="0"/>
              </a:spcBef>
              <a:spcAft>
                <a:spcPts val="0"/>
              </a:spcAft>
              <a:buSzPts val="1500"/>
              <a:buChar char="●"/>
            </a:pPr>
            <a:r>
              <a:rPr lang="en" sz="1500"/>
              <a:t>Importance of audio source separation</a:t>
            </a:r>
            <a:endParaRPr sz="1500"/>
          </a:p>
          <a:p>
            <a:pPr indent="-323850" lvl="0" marL="457200" rtl="0" algn="l">
              <a:lnSpc>
                <a:spcPct val="125000"/>
              </a:lnSpc>
              <a:spcBef>
                <a:spcPts val="0"/>
              </a:spcBef>
              <a:spcAft>
                <a:spcPts val="0"/>
              </a:spcAft>
              <a:buSzPts val="1500"/>
              <a:buChar char="●"/>
            </a:pPr>
            <a:r>
              <a:rPr lang="en" sz="1500"/>
              <a:t>Maths add kardena slides me</a:t>
            </a:r>
            <a:endParaRPr sz="1500"/>
          </a:p>
          <a:p>
            <a:pPr indent="-323850" lvl="0" marL="457200" rtl="0" algn="l">
              <a:lnSpc>
                <a:spcPct val="125000"/>
              </a:lnSpc>
              <a:spcBef>
                <a:spcPts val="0"/>
              </a:spcBef>
              <a:spcAft>
                <a:spcPts val="0"/>
              </a:spcAft>
              <a:buSzPts val="1500"/>
              <a:buChar char="●"/>
            </a:pPr>
            <a:r>
              <a:rPr lang="en" sz="1500"/>
              <a:t>Vanishing gradients problem in WaveUNet </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1759134" y="1700375"/>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nvSpPr>
        <p:spPr>
          <a:xfrm>
            <a:off x="2031875" y="746000"/>
            <a:ext cx="48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unito"/>
                <a:ea typeface="Nunito"/>
                <a:cs typeface="Nunito"/>
                <a:sym typeface="Nunito"/>
              </a:rPr>
              <a:t>What we are doing </a:t>
            </a:r>
            <a:endParaRPr b="1" sz="2000">
              <a:latin typeface="Nunito"/>
              <a:ea typeface="Nunito"/>
              <a:cs typeface="Nunito"/>
              <a:sym typeface="Nunito"/>
            </a:endParaRPr>
          </a:p>
        </p:txBody>
      </p:sp>
      <p:pic>
        <p:nvPicPr>
          <p:cNvPr id="146" name="Google Shape;146;p16"/>
          <p:cNvPicPr preferRelativeResize="0"/>
          <p:nvPr/>
        </p:nvPicPr>
        <p:blipFill>
          <a:blip r:embed="rId3">
            <a:alphaModFix/>
          </a:blip>
          <a:stretch>
            <a:fillRect/>
          </a:stretch>
        </p:blipFill>
        <p:spPr>
          <a:xfrm>
            <a:off x="899989" y="1580375"/>
            <a:ext cx="6439801" cy="2464600"/>
          </a:xfrm>
          <a:prstGeom prst="rect">
            <a:avLst/>
          </a:prstGeom>
          <a:noFill/>
          <a:ln>
            <a:noFill/>
          </a:ln>
        </p:spPr>
      </p:pic>
      <p:pic>
        <p:nvPicPr>
          <p:cNvPr id="147" name="Google Shape;147;p16"/>
          <p:cNvPicPr preferRelativeResize="0"/>
          <p:nvPr/>
        </p:nvPicPr>
        <p:blipFill rotWithShape="1">
          <a:blip r:embed="rId4">
            <a:alphaModFix/>
          </a:blip>
          <a:srcRect b="0" l="90559" r="0" t="76964"/>
          <a:stretch/>
        </p:blipFill>
        <p:spPr>
          <a:xfrm>
            <a:off x="7401774" y="1658900"/>
            <a:ext cx="615077" cy="677749"/>
          </a:xfrm>
          <a:prstGeom prst="rect">
            <a:avLst/>
          </a:prstGeom>
          <a:noFill/>
          <a:ln>
            <a:noFill/>
          </a:ln>
        </p:spPr>
      </p:pic>
      <p:pic>
        <p:nvPicPr>
          <p:cNvPr id="148" name="Google Shape;148;p16"/>
          <p:cNvPicPr preferRelativeResize="0"/>
          <p:nvPr/>
        </p:nvPicPr>
        <p:blipFill rotWithShape="1">
          <a:blip r:embed="rId4">
            <a:alphaModFix/>
          </a:blip>
          <a:srcRect b="68918" l="88451" r="0" t="0"/>
          <a:stretch/>
        </p:blipFill>
        <p:spPr>
          <a:xfrm>
            <a:off x="7422962" y="3092850"/>
            <a:ext cx="354710" cy="431101"/>
          </a:xfrm>
          <a:prstGeom prst="rect">
            <a:avLst/>
          </a:prstGeom>
          <a:noFill/>
          <a:ln>
            <a:noFill/>
          </a:ln>
        </p:spPr>
      </p:pic>
      <p:pic>
        <p:nvPicPr>
          <p:cNvPr id="149" name="Google Shape;149;p16"/>
          <p:cNvPicPr preferRelativeResize="0"/>
          <p:nvPr/>
        </p:nvPicPr>
        <p:blipFill rotWithShape="1">
          <a:blip r:embed="rId4">
            <a:alphaModFix/>
          </a:blip>
          <a:srcRect b="42405" l="89346" r="0" t="31237"/>
          <a:stretch/>
        </p:blipFill>
        <p:spPr>
          <a:xfrm>
            <a:off x="7476127" y="3523949"/>
            <a:ext cx="466358" cy="521026"/>
          </a:xfrm>
          <a:prstGeom prst="rect">
            <a:avLst/>
          </a:prstGeom>
          <a:noFill/>
          <a:ln>
            <a:noFill/>
          </a:ln>
        </p:spPr>
      </p:pic>
      <p:pic>
        <p:nvPicPr>
          <p:cNvPr id="150" name="Google Shape;150;p16"/>
          <p:cNvPicPr preferRelativeResize="0"/>
          <p:nvPr/>
        </p:nvPicPr>
        <p:blipFill rotWithShape="1">
          <a:blip r:embed="rId4">
            <a:alphaModFix/>
          </a:blip>
          <a:srcRect b="23230" l="89719" r="0" t="59061"/>
          <a:stretch/>
        </p:blipFill>
        <p:spPr>
          <a:xfrm>
            <a:off x="7777663" y="3127024"/>
            <a:ext cx="466349" cy="362751"/>
          </a:xfrm>
          <a:prstGeom prst="rect">
            <a:avLst/>
          </a:prstGeom>
          <a:noFill/>
          <a:ln>
            <a:noFill/>
          </a:ln>
        </p:spPr>
      </p:pic>
      <p:sp>
        <p:nvSpPr>
          <p:cNvPr id="151" name="Google Shape;151;p16"/>
          <p:cNvSpPr txBox="1"/>
          <p:nvPr/>
        </p:nvSpPr>
        <p:spPr>
          <a:xfrm>
            <a:off x="7571900" y="3239225"/>
            <a:ext cx="2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p:txBody>
      </p:sp>
      <p:sp>
        <p:nvSpPr>
          <p:cNvPr id="152" name="Google Shape;152;p16"/>
          <p:cNvSpPr txBox="1"/>
          <p:nvPr/>
        </p:nvSpPr>
        <p:spPr>
          <a:xfrm>
            <a:off x="316800" y="4476025"/>
            <a:ext cx="8510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Source: https://medium.com/analytics-vidhya/improving-voice-separation-by-incorporating-end-to-end-speech-recognition-c3dd57d80206</a:t>
            </a:r>
            <a:endParaRPr sz="1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7500" y="1748700"/>
            <a:ext cx="75090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Paper Approach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297450" y="1590175"/>
            <a:ext cx="4571100" cy="3045600"/>
          </a:xfrm>
          <a:prstGeom prst="rect">
            <a:avLst/>
          </a:prstGeom>
        </p:spPr>
        <p:txBody>
          <a:bodyPr anchorCtr="0" anchor="t" bIns="91425" lIns="91425" spcFirstLastPara="1" rIns="91425" wrap="square" tIns="91425">
            <a:noAutofit/>
          </a:bodyPr>
          <a:lstStyle/>
          <a:p>
            <a:pPr indent="-317500" lvl="0" marL="457200" rtl="0" algn="just">
              <a:lnSpc>
                <a:spcPct val="125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Models for separation usually operate on magnitude spectrum, which ignores phase information.</a:t>
            </a:r>
            <a:endParaRPr sz="1400">
              <a:solidFill>
                <a:srgbClr val="000000"/>
              </a:solidFill>
              <a:latin typeface="Roboto"/>
              <a:ea typeface="Roboto"/>
              <a:cs typeface="Roboto"/>
              <a:sym typeface="Roboto"/>
            </a:endParaRPr>
          </a:p>
          <a:p>
            <a:pPr indent="-317500" lvl="0" marL="457200" rtl="0" algn="just">
              <a:lnSpc>
                <a:spcPct val="125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The </a:t>
            </a:r>
            <a:r>
              <a:rPr b="1" lang="en" sz="1400">
                <a:solidFill>
                  <a:srgbClr val="000000"/>
                </a:solidFill>
                <a:latin typeface="Roboto"/>
                <a:ea typeface="Roboto"/>
                <a:cs typeface="Roboto"/>
                <a:sym typeface="Roboto"/>
              </a:rPr>
              <a:t>STFT </a:t>
            </a:r>
            <a:r>
              <a:rPr lang="en" sz="1400">
                <a:solidFill>
                  <a:srgbClr val="000000"/>
                </a:solidFill>
                <a:latin typeface="Roboto"/>
                <a:ea typeface="Roboto"/>
                <a:cs typeface="Roboto"/>
                <a:sym typeface="Roboto"/>
              </a:rPr>
              <a:t>output depends on many parameters, such as the </a:t>
            </a:r>
            <a:r>
              <a:rPr b="1" lang="en" sz="1400">
                <a:solidFill>
                  <a:srgbClr val="000000"/>
                </a:solidFill>
                <a:latin typeface="Roboto"/>
                <a:ea typeface="Roboto"/>
                <a:cs typeface="Roboto"/>
                <a:sym typeface="Roboto"/>
              </a:rPr>
              <a:t>size </a:t>
            </a:r>
            <a:r>
              <a:rPr lang="en" sz="1400">
                <a:solidFill>
                  <a:srgbClr val="000000"/>
                </a:solidFill>
                <a:latin typeface="Roboto"/>
                <a:ea typeface="Roboto"/>
                <a:cs typeface="Roboto"/>
                <a:sym typeface="Roboto"/>
              </a:rPr>
              <a:t>and </a:t>
            </a:r>
            <a:r>
              <a:rPr b="1" lang="en" sz="1400">
                <a:solidFill>
                  <a:srgbClr val="000000"/>
                </a:solidFill>
                <a:latin typeface="Roboto"/>
                <a:ea typeface="Roboto"/>
                <a:cs typeface="Roboto"/>
                <a:sym typeface="Roboto"/>
              </a:rPr>
              <a:t>overlap of audio frames</a:t>
            </a:r>
            <a:r>
              <a:rPr lang="en" sz="1400">
                <a:solidFill>
                  <a:srgbClr val="000000"/>
                </a:solidFill>
                <a:latin typeface="Roboto"/>
                <a:ea typeface="Roboto"/>
                <a:cs typeface="Roboto"/>
                <a:sym typeface="Roboto"/>
              </a:rPr>
              <a:t>, which can affect the time and frequency resolution. Ideally, these parameters should be optimised  with parameters of the separation model to maximise performance for a particular separation task. In practice, however, the transform parameters are fixed to specific values. </a:t>
            </a:r>
            <a:endParaRPr sz="1400">
              <a:solidFill>
                <a:srgbClr val="000000"/>
              </a:solidFill>
              <a:latin typeface="Roboto"/>
              <a:ea typeface="Roboto"/>
              <a:cs typeface="Roboto"/>
              <a:sym typeface="Roboto"/>
            </a:endParaRPr>
          </a:p>
          <a:p>
            <a:pPr indent="0" lvl="0" marL="457200" rtl="0" algn="just">
              <a:lnSpc>
                <a:spcPct val="125000"/>
              </a:lnSpc>
              <a:spcBef>
                <a:spcPts val="0"/>
              </a:spcBef>
              <a:spcAft>
                <a:spcPts val="0"/>
              </a:spcAft>
              <a:buNone/>
            </a:pPr>
            <a:r>
              <a:t/>
            </a:r>
            <a:endParaRPr sz="1400">
              <a:solidFill>
                <a:srgbClr val="000000"/>
              </a:solidFill>
              <a:latin typeface="Roboto"/>
              <a:ea typeface="Roboto"/>
              <a:cs typeface="Roboto"/>
              <a:sym typeface="Roboto"/>
            </a:endParaRPr>
          </a:p>
        </p:txBody>
      </p:sp>
      <p:sp>
        <p:nvSpPr>
          <p:cNvPr id="163" name="Google Shape;163;p18"/>
          <p:cNvSpPr txBox="1"/>
          <p:nvPr/>
        </p:nvSpPr>
        <p:spPr>
          <a:xfrm>
            <a:off x="1745100" y="746000"/>
            <a:ext cx="5653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Nunito"/>
                <a:ea typeface="Nunito"/>
                <a:cs typeface="Nunito"/>
                <a:sym typeface="Nunito"/>
              </a:rPr>
              <a:t>Frequency domain v/s Time domain </a:t>
            </a:r>
            <a:endParaRPr sz="2700">
              <a:latin typeface="Calibri"/>
              <a:ea typeface="Calibri"/>
              <a:cs typeface="Calibri"/>
              <a:sym typeface="Calibri"/>
            </a:endParaRPr>
          </a:p>
        </p:txBody>
      </p:sp>
      <p:pic>
        <p:nvPicPr>
          <p:cNvPr id="164" name="Google Shape;164;p18"/>
          <p:cNvPicPr preferRelativeResize="0"/>
          <p:nvPr/>
        </p:nvPicPr>
        <p:blipFill>
          <a:blip r:embed="rId3">
            <a:alphaModFix/>
          </a:blip>
          <a:stretch>
            <a:fillRect/>
          </a:stretch>
        </p:blipFill>
        <p:spPr>
          <a:xfrm>
            <a:off x="4962100" y="1674900"/>
            <a:ext cx="3548550" cy="2166703"/>
          </a:xfrm>
          <a:prstGeom prst="rect">
            <a:avLst/>
          </a:prstGeom>
          <a:noFill/>
          <a:ln>
            <a:noFill/>
          </a:ln>
        </p:spPr>
      </p:pic>
      <p:sp>
        <p:nvSpPr>
          <p:cNvPr id="165" name="Google Shape;165;p18"/>
          <p:cNvSpPr txBox="1"/>
          <p:nvPr/>
        </p:nvSpPr>
        <p:spPr>
          <a:xfrm>
            <a:off x="4962375" y="3841600"/>
            <a:ext cx="354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Calibri"/>
                <a:ea typeface="Calibri"/>
                <a:cs typeface="Calibri"/>
                <a:sym typeface="Calibri"/>
                <a:hlinkClick r:id="rId4"/>
              </a:rPr>
              <a:t>https://www.researchgate.net/figure/Spectrograms-and-Oscillograms-This-is-an-oscillogram-and-spectrogram-of-the-boatwhistle_fig2_267827408</a:t>
            </a:r>
            <a:endParaRPr sz="800">
              <a:latin typeface="Calibri"/>
              <a:ea typeface="Calibri"/>
              <a:cs typeface="Calibri"/>
              <a:sym typeface="Calibri"/>
            </a:endParaRPr>
          </a:p>
        </p:txBody>
      </p:sp>
      <p:sp>
        <p:nvSpPr>
          <p:cNvPr id="166" name="Google Shape;166;p18"/>
          <p:cNvSpPr txBox="1"/>
          <p:nvPr/>
        </p:nvSpPr>
        <p:spPr>
          <a:xfrm>
            <a:off x="392625" y="4672350"/>
            <a:ext cx="769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Source: </a:t>
            </a:r>
            <a:r>
              <a:rPr lang="en" sz="1000" u="sng">
                <a:solidFill>
                  <a:schemeClr val="hlink"/>
                </a:solidFill>
                <a:latin typeface="Calibri"/>
                <a:ea typeface="Calibri"/>
                <a:cs typeface="Calibri"/>
                <a:sym typeface="Calibri"/>
                <a:hlinkClick r:id="rId5"/>
              </a:rPr>
              <a:t>https://arxiv.org/pdf/1806.03185.pdf</a:t>
            </a:r>
            <a:r>
              <a:rPr lang="en" sz="1000">
                <a:latin typeface="Calibri"/>
                <a:ea typeface="Calibri"/>
                <a:cs typeface="Calibri"/>
                <a:sym typeface="Calibri"/>
              </a:rPr>
              <a:t> [WAVE-U-NET: A MULTI-SCALE NEURAL NETWORK FOR END-TO-END AUDIO SOURCE SEPARATION]</a:t>
            </a:r>
            <a:endParaRPr sz="1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786600" y="1707950"/>
            <a:ext cx="7570800" cy="2937600"/>
          </a:xfrm>
          <a:prstGeom prst="rect">
            <a:avLst/>
          </a:prstGeom>
        </p:spPr>
        <p:txBody>
          <a:bodyPr anchorCtr="0" anchor="t" bIns="91425" lIns="91425" spcFirstLastPara="1" rIns="91425" wrap="square" tIns="91425">
            <a:noAutofit/>
          </a:bodyPr>
          <a:lstStyle/>
          <a:p>
            <a:pPr indent="-317500" lvl="0" marL="457200" rtl="0" algn="just">
              <a:lnSpc>
                <a:spcPct val="125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Secondly, the separation model does not estimate the </a:t>
            </a:r>
            <a:r>
              <a:rPr b="1" lang="en" sz="1400">
                <a:solidFill>
                  <a:srgbClr val="000000"/>
                </a:solidFill>
                <a:latin typeface="Roboto"/>
                <a:ea typeface="Roboto"/>
                <a:cs typeface="Roboto"/>
                <a:sym typeface="Roboto"/>
              </a:rPr>
              <a:t>source phase</a:t>
            </a:r>
            <a:r>
              <a:rPr lang="en" sz="1400">
                <a:solidFill>
                  <a:srgbClr val="000000"/>
                </a:solidFill>
                <a:latin typeface="Roboto"/>
                <a:ea typeface="Roboto"/>
                <a:cs typeface="Roboto"/>
                <a:sym typeface="Roboto"/>
              </a:rPr>
              <a:t>, it is often assumed to be equal to the </a:t>
            </a:r>
            <a:r>
              <a:rPr b="1" lang="en" sz="1400">
                <a:solidFill>
                  <a:srgbClr val="000000"/>
                </a:solidFill>
                <a:latin typeface="Roboto"/>
                <a:ea typeface="Roboto"/>
                <a:cs typeface="Roboto"/>
                <a:sym typeface="Roboto"/>
              </a:rPr>
              <a:t>mixture </a:t>
            </a:r>
            <a:r>
              <a:rPr lang="en" sz="1400">
                <a:solidFill>
                  <a:srgbClr val="000000"/>
                </a:solidFill>
                <a:latin typeface="Roboto"/>
                <a:ea typeface="Roboto"/>
                <a:cs typeface="Roboto"/>
                <a:sym typeface="Roboto"/>
              </a:rPr>
              <a:t>phase, which is incorrect for overlapping partials. Alternatively, the </a:t>
            </a:r>
            <a:r>
              <a:rPr b="1" lang="en" sz="1400">
                <a:solidFill>
                  <a:srgbClr val="000000"/>
                </a:solidFill>
                <a:latin typeface="Roboto"/>
                <a:ea typeface="Roboto"/>
                <a:cs typeface="Roboto"/>
                <a:sym typeface="Roboto"/>
              </a:rPr>
              <a:t>Griffin-Lim algorithm</a:t>
            </a:r>
            <a:r>
              <a:rPr lang="en" sz="1400">
                <a:solidFill>
                  <a:srgbClr val="000000"/>
                </a:solidFill>
                <a:latin typeface="Roboto"/>
                <a:ea typeface="Roboto"/>
                <a:cs typeface="Roboto"/>
                <a:sym typeface="Roboto"/>
              </a:rPr>
              <a:t> can be applied to find an approximation to a signal whose magnitudes are equal to estimated ones, but this is slow and often no such signal exists. </a:t>
            </a:r>
            <a:endParaRPr sz="1400">
              <a:solidFill>
                <a:srgbClr val="000000"/>
              </a:solidFill>
              <a:latin typeface="Roboto"/>
              <a:ea typeface="Roboto"/>
              <a:cs typeface="Roboto"/>
              <a:sym typeface="Roboto"/>
            </a:endParaRPr>
          </a:p>
          <a:p>
            <a:pPr indent="0" lvl="0" marL="457200" rtl="0" algn="just">
              <a:lnSpc>
                <a:spcPct val="125000"/>
              </a:lnSpc>
              <a:spcBef>
                <a:spcPts val="0"/>
              </a:spcBef>
              <a:spcAft>
                <a:spcPts val="0"/>
              </a:spcAft>
              <a:buNone/>
            </a:pPr>
            <a:r>
              <a:t/>
            </a:r>
            <a:endParaRPr sz="1400">
              <a:solidFill>
                <a:srgbClr val="000000"/>
              </a:solidFill>
              <a:latin typeface="Roboto"/>
              <a:ea typeface="Roboto"/>
              <a:cs typeface="Roboto"/>
              <a:sym typeface="Roboto"/>
            </a:endParaRPr>
          </a:p>
          <a:p>
            <a:pPr indent="-317500" lvl="0" marL="457200" rtl="0" algn="just">
              <a:lnSpc>
                <a:spcPct val="125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Lastly, the mixture phase is ignored in the estimation of sources, which can potentially limit the performance. Thus, it would be desirable for the separation model to learn to estimate the source signals including their phase directly</a:t>
            </a:r>
            <a:endParaRPr sz="1400">
              <a:solidFill>
                <a:srgbClr val="000000"/>
              </a:solidFill>
              <a:latin typeface="Roboto"/>
              <a:ea typeface="Roboto"/>
              <a:cs typeface="Roboto"/>
              <a:sym typeface="Roboto"/>
            </a:endParaRPr>
          </a:p>
        </p:txBody>
      </p:sp>
      <p:sp>
        <p:nvSpPr>
          <p:cNvPr id="172" name="Google Shape;172;p19"/>
          <p:cNvSpPr txBox="1"/>
          <p:nvPr/>
        </p:nvSpPr>
        <p:spPr>
          <a:xfrm>
            <a:off x="1745100" y="746000"/>
            <a:ext cx="5653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Nunito"/>
                <a:ea typeface="Nunito"/>
                <a:cs typeface="Nunito"/>
                <a:sym typeface="Nunito"/>
              </a:rPr>
              <a:t>Frequency domain v/s Time domain </a:t>
            </a:r>
            <a:endParaRPr sz="2700">
              <a:latin typeface="Calibri"/>
              <a:ea typeface="Calibri"/>
              <a:cs typeface="Calibri"/>
              <a:sym typeface="Calibri"/>
            </a:endParaRPr>
          </a:p>
        </p:txBody>
      </p:sp>
      <p:sp>
        <p:nvSpPr>
          <p:cNvPr id="173" name="Google Shape;173;p19"/>
          <p:cNvSpPr txBox="1"/>
          <p:nvPr/>
        </p:nvSpPr>
        <p:spPr>
          <a:xfrm>
            <a:off x="392625" y="4672350"/>
            <a:ext cx="7803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Source: </a:t>
            </a:r>
            <a:r>
              <a:rPr lang="en" sz="1000" u="sng">
                <a:solidFill>
                  <a:schemeClr val="hlink"/>
                </a:solidFill>
                <a:latin typeface="Calibri"/>
                <a:ea typeface="Calibri"/>
                <a:cs typeface="Calibri"/>
                <a:sym typeface="Calibri"/>
                <a:hlinkClick r:id="rId3"/>
              </a:rPr>
              <a:t>https://arxiv.org/pdf/1806.03185.pdf</a:t>
            </a:r>
            <a:r>
              <a:rPr lang="en" sz="1000">
                <a:latin typeface="Calibri"/>
                <a:ea typeface="Calibri"/>
                <a:cs typeface="Calibri"/>
                <a:sym typeface="Calibri"/>
              </a:rPr>
              <a:t> </a:t>
            </a:r>
            <a:r>
              <a:rPr lang="en" sz="1000">
                <a:latin typeface="Calibri"/>
                <a:ea typeface="Calibri"/>
                <a:cs typeface="Calibri"/>
                <a:sym typeface="Calibri"/>
              </a:rPr>
              <a:t>[WAVE-U-NET: A MULTI-SCALE NEURAL NETWORK FOR END-TO-END AUDIO SOURCE SEPARATION]</a:t>
            </a:r>
            <a:endParaRPr sz="1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Preprocessing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MIR-1k dataset </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just">
              <a:spcBef>
                <a:spcPts val="1000"/>
              </a:spcBef>
              <a:spcAft>
                <a:spcPts val="0"/>
              </a:spcAft>
              <a:buClr>
                <a:srgbClr val="333333"/>
              </a:buClr>
              <a:buSzPts val="1500"/>
              <a:buFont typeface="Roboto"/>
              <a:buAutoNum type="arabicPeriod"/>
            </a:pPr>
            <a:r>
              <a:rPr b="1" lang="en" sz="1500">
                <a:solidFill>
                  <a:srgbClr val="000000"/>
                </a:solidFill>
                <a:highlight>
                  <a:srgbClr val="FFFFFF"/>
                </a:highlight>
                <a:latin typeface="Roboto"/>
                <a:ea typeface="Roboto"/>
                <a:cs typeface="Roboto"/>
                <a:sym typeface="Roboto"/>
              </a:rPr>
              <a:t>1000</a:t>
            </a:r>
            <a:r>
              <a:rPr lang="en" sz="1500">
                <a:solidFill>
                  <a:srgbClr val="000000"/>
                </a:solidFill>
                <a:highlight>
                  <a:srgbClr val="FFFFFF"/>
                </a:highlight>
                <a:latin typeface="Roboto"/>
                <a:ea typeface="Roboto"/>
                <a:cs typeface="Roboto"/>
                <a:sym typeface="Roboto"/>
              </a:rPr>
              <a:t> song clips which the </a:t>
            </a:r>
            <a:r>
              <a:rPr b="1" lang="en" sz="1500">
                <a:solidFill>
                  <a:srgbClr val="000000"/>
                </a:solidFill>
                <a:highlight>
                  <a:srgbClr val="FFFFFF"/>
                </a:highlight>
                <a:latin typeface="Roboto"/>
                <a:ea typeface="Roboto"/>
                <a:cs typeface="Roboto"/>
                <a:sym typeface="Roboto"/>
              </a:rPr>
              <a:t>music accompaniment</a:t>
            </a:r>
            <a:r>
              <a:rPr lang="en" sz="1500">
                <a:solidFill>
                  <a:srgbClr val="000000"/>
                </a:solidFill>
                <a:highlight>
                  <a:srgbClr val="FFFFFF"/>
                </a:highlight>
                <a:latin typeface="Roboto"/>
                <a:ea typeface="Roboto"/>
                <a:cs typeface="Roboto"/>
                <a:sym typeface="Roboto"/>
              </a:rPr>
              <a:t> and the </a:t>
            </a:r>
            <a:r>
              <a:rPr b="1" lang="en" sz="1500">
                <a:solidFill>
                  <a:srgbClr val="000000"/>
                </a:solidFill>
                <a:highlight>
                  <a:srgbClr val="FFFFFF"/>
                </a:highlight>
                <a:latin typeface="Roboto"/>
                <a:ea typeface="Roboto"/>
                <a:cs typeface="Roboto"/>
                <a:sym typeface="Roboto"/>
              </a:rPr>
              <a:t>singing voice</a:t>
            </a:r>
            <a:r>
              <a:rPr lang="en" sz="1500">
                <a:solidFill>
                  <a:srgbClr val="000000"/>
                </a:solidFill>
                <a:highlight>
                  <a:srgbClr val="FFFFFF"/>
                </a:highlight>
                <a:latin typeface="Roboto"/>
                <a:ea typeface="Roboto"/>
                <a:cs typeface="Roboto"/>
                <a:sym typeface="Roboto"/>
              </a:rPr>
              <a:t> are recorded at </a:t>
            </a:r>
            <a:r>
              <a:rPr b="1" lang="en" sz="1500">
                <a:solidFill>
                  <a:srgbClr val="000000"/>
                </a:solidFill>
                <a:highlight>
                  <a:srgbClr val="FFFFFF"/>
                </a:highlight>
                <a:latin typeface="Roboto"/>
                <a:ea typeface="Roboto"/>
                <a:cs typeface="Roboto"/>
                <a:sym typeface="Roboto"/>
              </a:rPr>
              <a:t>left</a:t>
            </a:r>
            <a:r>
              <a:rPr lang="en" sz="1500">
                <a:solidFill>
                  <a:srgbClr val="000000"/>
                </a:solidFill>
                <a:highlight>
                  <a:srgbClr val="FFFFFF"/>
                </a:highlight>
                <a:latin typeface="Roboto"/>
                <a:ea typeface="Roboto"/>
                <a:cs typeface="Roboto"/>
                <a:sym typeface="Roboto"/>
              </a:rPr>
              <a:t> and </a:t>
            </a:r>
            <a:r>
              <a:rPr b="1" lang="en" sz="1500">
                <a:solidFill>
                  <a:srgbClr val="000000"/>
                </a:solidFill>
                <a:highlight>
                  <a:srgbClr val="FFFFFF"/>
                </a:highlight>
                <a:latin typeface="Roboto"/>
                <a:ea typeface="Roboto"/>
                <a:cs typeface="Roboto"/>
                <a:sym typeface="Roboto"/>
              </a:rPr>
              <a:t>right</a:t>
            </a:r>
            <a:r>
              <a:rPr lang="en" sz="1500">
                <a:solidFill>
                  <a:srgbClr val="000000"/>
                </a:solidFill>
                <a:highlight>
                  <a:srgbClr val="FFFFFF"/>
                </a:highlight>
                <a:latin typeface="Roboto"/>
                <a:ea typeface="Roboto"/>
                <a:cs typeface="Roboto"/>
                <a:sym typeface="Roboto"/>
              </a:rPr>
              <a:t> channels, respectively.</a:t>
            </a:r>
            <a:endParaRPr sz="1500">
              <a:solidFill>
                <a:srgbClr val="000000"/>
              </a:solidFill>
              <a:highlight>
                <a:srgbClr val="FFFFFF"/>
              </a:highlight>
              <a:latin typeface="Roboto"/>
              <a:ea typeface="Roboto"/>
              <a:cs typeface="Roboto"/>
              <a:sym typeface="Roboto"/>
            </a:endParaRPr>
          </a:p>
          <a:p>
            <a:pPr indent="-323850" lvl="0" marL="457200" rtl="0" algn="just">
              <a:spcBef>
                <a:spcPts val="0"/>
              </a:spcBef>
              <a:spcAft>
                <a:spcPts val="0"/>
              </a:spcAft>
              <a:buClr>
                <a:srgbClr val="333333"/>
              </a:buClr>
              <a:buSzPts val="1500"/>
              <a:buFont typeface="Roboto"/>
              <a:buAutoNum type="arabicPeriod"/>
            </a:pPr>
            <a:r>
              <a:rPr b="1" lang="en" sz="1500">
                <a:solidFill>
                  <a:srgbClr val="333333"/>
                </a:solidFill>
                <a:highlight>
                  <a:srgbClr val="FFFFFF"/>
                </a:highlight>
                <a:latin typeface="Roboto"/>
                <a:ea typeface="Roboto"/>
                <a:cs typeface="Roboto"/>
                <a:sym typeface="Roboto"/>
              </a:rPr>
              <a:t>Manual annotations</a:t>
            </a:r>
            <a:r>
              <a:rPr lang="en" sz="1500">
                <a:solidFill>
                  <a:srgbClr val="333333"/>
                </a:solidFill>
                <a:highlight>
                  <a:srgbClr val="FFFFFF"/>
                </a:highlight>
                <a:latin typeface="Roboto"/>
                <a:ea typeface="Roboto"/>
                <a:cs typeface="Roboto"/>
                <a:sym typeface="Roboto"/>
              </a:rPr>
              <a:t> of the dataset include pitch contours in semitone, indices and types for unvoiced frames, lyrics, and vocal/non-vocal segment.</a:t>
            </a:r>
            <a:endParaRPr sz="1500">
              <a:solidFill>
                <a:srgbClr val="333333"/>
              </a:solidFill>
              <a:highlight>
                <a:srgbClr val="FFFFFF"/>
              </a:highlight>
              <a:latin typeface="Roboto"/>
              <a:ea typeface="Roboto"/>
              <a:cs typeface="Roboto"/>
              <a:sym typeface="Roboto"/>
            </a:endParaRPr>
          </a:p>
          <a:p>
            <a:pPr indent="-323850" lvl="0" marL="457200" rtl="0" algn="just">
              <a:spcBef>
                <a:spcPts val="0"/>
              </a:spcBef>
              <a:spcAft>
                <a:spcPts val="0"/>
              </a:spcAft>
              <a:buClr>
                <a:srgbClr val="333333"/>
              </a:buClr>
              <a:buSzPts val="1500"/>
              <a:buFont typeface="Roboto"/>
              <a:buAutoNum type="arabicPeriod"/>
            </a:pPr>
            <a:r>
              <a:rPr lang="en" sz="1500">
                <a:solidFill>
                  <a:srgbClr val="333333"/>
                </a:solidFill>
                <a:highlight>
                  <a:srgbClr val="FFFFFF"/>
                </a:highlight>
                <a:latin typeface="Roboto"/>
                <a:ea typeface="Roboto"/>
                <a:cs typeface="Roboto"/>
                <a:sym typeface="Roboto"/>
              </a:rPr>
              <a:t>The speech recordings of the lyrics by the same person who sang the songs are also provided in the dataset.</a:t>
            </a:r>
            <a:endParaRPr sz="1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