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541ca945c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541ca94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541ca945c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541ca945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541ca945c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41ca945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541ca945c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541ca945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541ca945c_2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41ca945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541ca945c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541ca94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541ca945c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541ca945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541ca945c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541ca945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541ca945c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541ca945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541ca945c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541ca945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541ca945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541ca94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541ca945c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541ca94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541ca945c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541ca945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541ca945c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541ca94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541ca945c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541ca94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541ca945c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541ca945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600"/>
              <a:t>Toxic Comment Classification</a:t>
            </a:r>
            <a:endParaRPr sz="46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Project Report</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a:p>
            <a:pPr indent="0" lvl="0" marL="0" rtl="0" algn="l">
              <a:spcBef>
                <a:spcPts val="0"/>
              </a:spcBef>
              <a:spcAft>
                <a:spcPts val="0"/>
              </a:spcAft>
              <a:buNone/>
            </a:pPr>
            <a:r>
              <a:rPr lang="en" sz="2400"/>
              <a:t>Shaishav Harshadbhai Shah</a:t>
            </a:r>
            <a:endParaRPr sz="2400"/>
          </a:p>
          <a:p>
            <a:pPr indent="0" lvl="0" marL="0" rtl="0" algn="l">
              <a:spcBef>
                <a:spcPts val="0"/>
              </a:spcBef>
              <a:spcAft>
                <a:spcPts val="0"/>
              </a:spcAft>
              <a:buNone/>
            </a:pPr>
            <a:r>
              <a:rPr lang="en" sz="2400"/>
              <a:t>shah.sh@ufl.edu</a:t>
            </a:r>
            <a:endParaRPr sz="2400"/>
          </a:p>
          <a:p>
            <a:pPr indent="0" lvl="0" marL="0" rtl="0" algn="l">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Binary Relevance</a:t>
            </a:r>
            <a:endParaRPr/>
          </a:p>
        </p:txBody>
      </p:sp>
      <p:sp>
        <p:nvSpPr>
          <p:cNvPr id="118" name="Google Shape;118;p22"/>
          <p:cNvSpPr txBox="1"/>
          <p:nvPr>
            <p:ph idx="1" type="body"/>
          </p:nvPr>
        </p:nvSpPr>
        <p:spPr>
          <a:xfrm>
            <a:off x="471900" y="2422975"/>
            <a:ext cx="8222100" cy="199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Binary Relevance</a:t>
            </a:r>
            <a:endParaRPr b="1"/>
          </a:p>
          <a:p>
            <a:pPr indent="-317500" lvl="0" marL="457200" rtl="0" algn="just">
              <a:spcBef>
                <a:spcPts val="1600"/>
              </a:spcBef>
              <a:spcAft>
                <a:spcPts val="0"/>
              </a:spcAft>
              <a:buSzPts val="1400"/>
              <a:buChar char="●"/>
            </a:pPr>
            <a:r>
              <a:rPr lang="en" sz="1400"/>
              <a:t>Simplest type of transformation method</a:t>
            </a:r>
            <a:endParaRPr sz="1400"/>
          </a:p>
          <a:p>
            <a:pPr indent="-317500" lvl="0" marL="457200" rtl="0" algn="just">
              <a:spcBef>
                <a:spcPts val="0"/>
              </a:spcBef>
              <a:spcAft>
                <a:spcPts val="0"/>
              </a:spcAft>
              <a:buSzPts val="1400"/>
              <a:buChar char="●"/>
            </a:pPr>
            <a:r>
              <a:rPr lang="en" sz="1400"/>
              <a:t>Separate classifier for each label is created</a:t>
            </a:r>
            <a:endParaRPr sz="1400"/>
          </a:p>
          <a:p>
            <a:pPr indent="-317500" lvl="0" marL="457200" rtl="0" algn="just">
              <a:spcBef>
                <a:spcPts val="0"/>
              </a:spcBef>
              <a:spcAft>
                <a:spcPts val="0"/>
              </a:spcAft>
              <a:buSzPts val="1400"/>
              <a:buChar char="●"/>
            </a:pPr>
            <a:r>
              <a:rPr lang="en" sz="1400"/>
              <a:t>Interdependence of different labels is ignored</a:t>
            </a:r>
            <a:endParaRPr sz="1400"/>
          </a:p>
          <a:p>
            <a:pPr indent="-317500" lvl="0" marL="457200" rtl="0" algn="just">
              <a:spcBef>
                <a:spcPts val="0"/>
              </a:spcBef>
              <a:spcAft>
                <a:spcPts val="0"/>
              </a:spcAft>
              <a:buSzPts val="1400"/>
              <a:buChar char="●"/>
            </a:pPr>
            <a:r>
              <a:rPr lang="en" sz="1400"/>
              <a:t>Each label is solved individually</a:t>
            </a:r>
            <a:endParaRPr sz="1400"/>
          </a:p>
          <a:p>
            <a:pPr indent="-317500" lvl="0" marL="457200" rtl="0" algn="just">
              <a:spcBef>
                <a:spcPts val="0"/>
              </a:spcBef>
              <a:spcAft>
                <a:spcPts val="0"/>
              </a:spcAft>
              <a:buSzPts val="1400"/>
              <a:buChar char="●"/>
            </a:pPr>
            <a:r>
              <a:rPr lang="en" sz="1400"/>
              <a:t>Each classifier simply predicts whether the comment belongs to that label or not</a:t>
            </a:r>
            <a:endParaRPr sz="1400"/>
          </a:p>
          <a:p>
            <a:pPr indent="-317500" lvl="0" marL="457200" rtl="0" algn="just">
              <a:spcBef>
                <a:spcPts val="0"/>
              </a:spcBef>
              <a:spcAft>
                <a:spcPts val="0"/>
              </a:spcAft>
              <a:buSzPts val="1400"/>
              <a:buChar char="●"/>
            </a:pPr>
            <a:r>
              <a:rPr lang="en" sz="1400"/>
              <a:t>Union of all classifier’s prediction is taken as multi-label output</a:t>
            </a:r>
            <a:endParaRPr sz="1400"/>
          </a:p>
          <a:p>
            <a:pPr indent="0" lvl="0" marL="0" rtl="0" algn="l">
              <a:spcBef>
                <a:spcPts val="1600"/>
              </a:spcBef>
              <a:spcAft>
                <a:spcPts val="0"/>
              </a:spcAft>
              <a:buNone/>
            </a:pPr>
            <a:r>
              <a:t/>
            </a:r>
            <a:endParaRPr sz="1400"/>
          </a:p>
          <a:p>
            <a:pPr indent="45720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Classifier Chain</a:t>
            </a:r>
            <a:endParaRPr/>
          </a:p>
        </p:txBody>
      </p:sp>
      <p:sp>
        <p:nvSpPr>
          <p:cNvPr id="124" name="Google Shape;124;p23"/>
          <p:cNvSpPr txBox="1"/>
          <p:nvPr>
            <p:ph idx="1" type="body"/>
          </p:nvPr>
        </p:nvSpPr>
        <p:spPr>
          <a:xfrm>
            <a:off x="471900" y="2422975"/>
            <a:ext cx="8222100" cy="199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Classifier Chain</a:t>
            </a:r>
            <a:endParaRPr b="1"/>
          </a:p>
          <a:p>
            <a:pPr indent="-317500" lvl="0" marL="457200" rtl="0" algn="just">
              <a:spcBef>
                <a:spcPts val="1600"/>
              </a:spcBef>
              <a:spcAft>
                <a:spcPts val="0"/>
              </a:spcAft>
              <a:buSzPts val="1400"/>
              <a:buChar char="●"/>
            </a:pPr>
            <a:r>
              <a:rPr lang="en" sz="1400"/>
              <a:t>Overcomes the disadvantage of the Binary Relevance method and takes the interdependence of different labels into account</a:t>
            </a:r>
            <a:endParaRPr sz="1400"/>
          </a:p>
          <a:p>
            <a:pPr indent="-317500" lvl="0" marL="457200" rtl="0" algn="just">
              <a:spcBef>
                <a:spcPts val="0"/>
              </a:spcBef>
              <a:spcAft>
                <a:spcPts val="0"/>
              </a:spcAft>
              <a:buSzPts val="1400"/>
              <a:buChar char="●"/>
            </a:pPr>
            <a:r>
              <a:rPr lang="en" sz="1400"/>
              <a:t>Creates a chain of classifiers where each classifier uses the predictions made by all the classifiers up to itself</a:t>
            </a:r>
            <a:endParaRPr sz="1400"/>
          </a:p>
          <a:p>
            <a:pPr indent="-317500" lvl="0" marL="457200" rtl="0" algn="just">
              <a:spcBef>
                <a:spcPts val="0"/>
              </a:spcBef>
              <a:spcAft>
                <a:spcPts val="0"/>
              </a:spcAft>
              <a:buSzPts val="1400"/>
              <a:buChar char="●"/>
            </a:pPr>
            <a:r>
              <a:rPr lang="en" sz="1400"/>
              <a:t>This way the label correlations are considered</a:t>
            </a:r>
            <a:endParaRPr sz="1400"/>
          </a:p>
          <a:p>
            <a:pPr indent="0" lvl="0" marL="0" rtl="0" algn="l">
              <a:spcBef>
                <a:spcPts val="1600"/>
              </a:spcBef>
              <a:spcAft>
                <a:spcPts val="0"/>
              </a:spcAft>
              <a:buNone/>
            </a:pPr>
            <a:r>
              <a:t/>
            </a:r>
            <a:endParaRPr sz="1400"/>
          </a:p>
          <a:p>
            <a:pPr indent="45720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Label Powerset</a:t>
            </a:r>
            <a:endParaRPr/>
          </a:p>
        </p:txBody>
      </p:sp>
      <p:sp>
        <p:nvSpPr>
          <p:cNvPr id="130" name="Google Shape;130;p24"/>
          <p:cNvSpPr txBox="1"/>
          <p:nvPr>
            <p:ph idx="1" type="body"/>
          </p:nvPr>
        </p:nvSpPr>
        <p:spPr>
          <a:xfrm>
            <a:off x="471900" y="2422975"/>
            <a:ext cx="8222100" cy="199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Label Powerset</a:t>
            </a:r>
            <a:endParaRPr b="1"/>
          </a:p>
          <a:p>
            <a:pPr indent="-317500" lvl="0" marL="457200" rtl="0" algn="just">
              <a:spcBef>
                <a:spcPts val="1600"/>
              </a:spcBef>
              <a:spcAft>
                <a:spcPts val="0"/>
              </a:spcAft>
              <a:buSzPts val="1400"/>
              <a:buChar char="●"/>
            </a:pPr>
            <a:r>
              <a:rPr lang="en" sz="1400"/>
              <a:t>Creates a powerset of all the possible correlations between the labels</a:t>
            </a:r>
            <a:endParaRPr sz="1400"/>
          </a:p>
          <a:p>
            <a:pPr indent="-317500" lvl="0" marL="457200" rtl="0" algn="just">
              <a:spcBef>
                <a:spcPts val="0"/>
              </a:spcBef>
              <a:spcAft>
                <a:spcPts val="0"/>
              </a:spcAft>
              <a:buSzPts val="1400"/>
              <a:buChar char="●"/>
            </a:pPr>
            <a:r>
              <a:rPr lang="en" sz="1400"/>
              <a:t>Each combination of labels servers as an input to the single-label classifier</a:t>
            </a:r>
            <a:endParaRPr sz="1400"/>
          </a:p>
          <a:p>
            <a:pPr indent="-317500" lvl="0" marL="457200" rtl="0" algn="just">
              <a:spcBef>
                <a:spcPts val="0"/>
              </a:spcBef>
              <a:spcAft>
                <a:spcPts val="0"/>
              </a:spcAft>
              <a:buSzPts val="1400"/>
              <a:buChar char="●"/>
            </a:pPr>
            <a:r>
              <a:rPr lang="en" sz="1400"/>
              <a:t>Transforms our multi-label problem to multi-class classification problem</a:t>
            </a:r>
            <a:endParaRPr sz="1400"/>
          </a:p>
          <a:p>
            <a:pPr indent="-317500" lvl="0" marL="457200" rtl="0" algn="just">
              <a:spcBef>
                <a:spcPts val="0"/>
              </a:spcBef>
              <a:spcAft>
                <a:spcPts val="0"/>
              </a:spcAft>
              <a:buSzPts val="1400"/>
              <a:buChar char="●"/>
            </a:pPr>
            <a:r>
              <a:rPr lang="en" sz="1400"/>
              <a:t>Suitable method for our dataset</a:t>
            </a:r>
            <a:endParaRPr sz="1400"/>
          </a:p>
          <a:p>
            <a:pPr indent="0" lvl="0" marL="0" rtl="0" algn="l">
              <a:spcBef>
                <a:spcPts val="1600"/>
              </a:spcBef>
              <a:spcAft>
                <a:spcPts val="0"/>
              </a:spcAft>
              <a:buNone/>
            </a:pPr>
            <a:r>
              <a:t/>
            </a:r>
            <a:endParaRPr sz="1400"/>
          </a:p>
          <a:p>
            <a:pPr indent="45720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ML-KNN</a:t>
            </a:r>
            <a:endParaRPr/>
          </a:p>
        </p:txBody>
      </p:sp>
      <p:sp>
        <p:nvSpPr>
          <p:cNvPr id="136" name="Google Shape;136;p25"/>
          <p:cNvSpPr txBox="1"/>
          <p:nvPr>
            <p:ph idx="1" type="body"/>
          </p:nvPr>
        </p:nvSpPr>
        <p:spPr>
          <a:xfrm>
            <a:off x="471900" y="2422975"/>
            <a:ext cx="8222100" cy="199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ML-KNN</a:t>
            </a:r>
            <a:endParaRPr b="1"/>
          </a:p>
          <a:p>
            <a:pPr indent="-317500" lvl="0" marL="457200" rtl="0" algn="just">
              <a:spcBef>
                <a:spcPts val="1600"/>
              </a:spcBef>
              <a:spcAft>
                <a:spcPts val="0"/>
              </a:spcAft>
              <a:buSzPts val="1400"/>
              <a:buChar char="●"/>
            </a:pPr>
            <a:r>
              <a:rPr lang="en" sz="1400"/>
              <a:t>Adapted Multi-label version of KNN</a:t>
            </a:r>
            <a:endParaRPr sz="1400"/>
          </a:p>
          <a:p>
            <a:pPr indent="-317500" lvl="0" marL="457200" rtl="0" algn="just">
              <a:spcBef>
                <a:spcPts val="0"/>
              </a:spcBef>
              <a:spcAft>
                <a:spcPts val="0"/>
              </a:spcAft>
              <a:buSzPts val="1400"/>
              <a:buChar char="●"/>
            </a:pPr>
            <a:r>
              <a:rPr lang="en" sz="1400"/>
              <a:t>Unseen instances obtained from the label sets of neighboring instances</a:t>
            </a:r>
            <a:endParaRPr sz="1400"/>
          </a:p>
          <a:p>
            <a:pPr indent="-317500" lvl="0" marL="457200" rtl="0" algn="just">
              <a:spcBef>
                <a:spcPts val="0"/>
              </a:spcBef>
              <a:spcAft>
                <a:spcPts val="0"/>
              </a:spcAft>
              <a:buSzPts val="1400"/>
              <a:buChar char="●"/>
            </a:pPr>
            <a:r>
              <a:rPr lang="en" sz="1400"/>
              <a:t>Maximum a posteriori (MAP) rule is used to decide the label set the unseen instance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BP-MLL Neural Network</a:t>
            </a:r>
            <a:endParaRPr/>
          </a:p>
        </p:txBody>
      </p:sp>
      <p:sp>
        <p:nvSpPr>
          <p:cNvPr id="142" name="Google Shape;142;p26"/>
          <p:cNvSpPr txBox="1"/>
          <p:nvPr>
            <p:ph idx="1" type="body"/>
          </p:nvPr>
        </p:nvSpPr>
        <p:spPr>
          <a:xfrm>
            <a:off x="471900" y="2422975"/>
            <a:ext cx="8222100" cy="199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BP-MLL Neural Network</a:t>
            </a:r>
            <a:endParaRPr b="1"/>
          </a:p>
          <a:p>
            <a:pPr indent="-317500" lvl="0" marL="457200" rtl="0" algn="just">
              <a:spcBef>
                <a:spcPts val="1600"/>
              </a:spcBef>
              <a:spcAft>
                <a:spcPts val="0"/>
              </a:spcAft>
              <a:buSzPts val="1400"/>
              <a:buChar char="●"/>
            </a:pPr>
            <a:r>
              <a:rPr lang="en" sz="1400"/>
              <a:t>Based on traditional multi-layer feed-forward neural network</a:t>
            </a:r>
            <a:endParaRPr sz="1400"/>
          </a:p>
          <a:p>
            <a:pPr indent="-317500" lvl="0" marL="457200" rtl="0" algn="just">
              <a:spcBef>
                <a:spcPts val="0"/>
              </a:spcBef>
              <a:spcAft>
                <a:spcPts val="0"/>
              </a:spcAft>
              <a:buSzPts val="1400"/>
              <a:buChar char="●"/>
            </a:pPr>
            <a:r>
              <a:rPr lang="en" sz="1400"/>
              <a:t>Goal is to optimize the pair-wise ranking error</a:t>
            </a:r>
            <a:endParaRPr sz="1400"/>
          </a:p>
          <a:p>
            <a:pPr indent="-317500" lvl="0" marL="457200" rtl="0" algn="just">
              <a:spcBef>
                <a:spcPts val="0"/>
              </a:spcBef>
              <a:spcAft>
                <a:spcPts val="0"/>
              </a:spcAft>
              <a:buSzPts val="1400"/>
              <a:buChar char="●"/>
            </a:pPr>
            <a:r>
              <a:rPr lang="en" sz="1400"/>
              <a:t>The hidden layer is fully connected with the input and output, and do not have any connections to the outside world</a:t>
            </a:r>
            <a:endParaRPr sz="1400"/>
          </a:p>
          <a:p>
            <a:pPr indent="45720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153" name="Google Shape;153;p28"/>
          <p:cNvSpPr txBox="1"/>
          <p:nvPr>
            <p:ph idx="1" type="body"/>
          </p:nvPr>
        </p:nvSpPr>
        <p:spPr>
          <a:xfrm>
            <a:off x="471900" y="2422975"/>
            <a:ext cx="8222100" cy="199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Hamming Loss</a:t>
            </a:r>
            <a:endParaRPr b="1"/>
          </a:p>
          <a:p>
            <a:pPr indent="0" lvl="0" marL="0" rtl="0" algn="just">
              <a:spcBef>
                <a:spcPts val="1600"/>
              </a:spcBef>
              <a:spcAft>
                <a:spcPts val="0"/>
              </a:spcAft>
              <a:buNone/>
            </a:pPr>
            <a:r>
              <a:rPr lang="en" sz="1400"/>
              <a:t>	Hamming Loss is characterized as the ratio of wrong output labels to the total number of labels. Hamming Loss for a multi-label problem can be implemented by assigning equal weight to each label, and then combining the predictions of each label to produce the final loss value.</a:t>
            </a:r>
            <a:endParaRPr sz="1400"/>
          </a:p>
          <a:p>
            <a:pPr indent="0" lvl="0" marL="0" rtl="0" algn="l">
              <a:spcBef>
                <a:spcPts val="1600"/>
              </a:spcBef>
              <a:spcAft>
                <a:spcPts val="0"/>
              </a:spcAft>
              <a:buNone/>
            </a:pPr>
            <a:r>
              <a:t/>
            </a:r>
            <a:endParaRPr sz="1400"/>
          </a:p>
          <a:p>
            <a:pPr indent="45720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159" name="Google Shape;159;p29"/>
          <p:cNvSpPr txBox="1"/>
          <p:nvPr>
            <p:ph idx="1" type="body"/>
          </p:nvPr>
        </p:nvSpPr>
        <p:spPr>
          <a:xfrm>
            <a:off x="471900" y="2019150"/>
            <a:ext cx="3279600" cy="277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Hamming Loss - Comparison</a:t>
            </a:r>
            <a:endParaRPr b="1"/>
          </a:p>
          <a:p>
            <a:pPr indent="0" lvl="0" marL="0" rtl="0" algn="just">
              <a:spcBef>
                <a:spcPts val="1600"/>
              </a:spcBef>
              <a:spcAft>
                <a:spcPts val="0"/>
              </a:spcAft>
              <a:buNone/>
            </a:pPr>
            <a:r>
              <a:t/>
            </a:r>
            <a:endParaRPr sz="1400"/>
          </a:p>
          <a:p>
            <a:pPr indent="0" lvl="0" marL="0" rtl="0" algn="l">
              <a:spcBef>
                <a:spcPts val="1600"/>
              </a:spcBef>
              <a:spcAft>
                <a:spcPts val="0"/>
              </a:spcAft>
              <a:buNone/>
            </a:pPr>
            <a:r>
              <a:t/>
            </a:r>
            <a:endParaRPr sz="1400"/>
          </a:p>
          <a:p>
            <a:pPr indent="457200" lvl="0" marL="0" rtl="0" algn="l">
              <a:spcBef>
                <a:spcPts val="1600"/>
              </a:spcBef>
              <a:spcAft>
                <a:spcPts val="1600"/>
              </a:spcAft>
              <a:buNone/>
            </a:pPr>
            <a:r>
              <a:t/>
            </a:r>
            <a:endParaRPr/>
          </a:p>
        </p:txBody>
      </p:sp>
      <p:pic>
        <p:nvPicPr>
          <p:cNvPr id="160" name="Google Shape;160;p29"/>
          <p:cNvPicPr preferRelativeResize="0"/>
          <p:nvPr/>
        </p:nvPicPr>
        <p:blipFill>
          <a:blip r:embed="rId3">
            <a:alphaModFix/>
          </a:blip>
          <a:stretch>
            <a:fillRect/>
          </a:stretch>
        </p:blipFill>
        <p:spPr>
          <a:xfrm>
            <a:off x="4961850" y="1739913"/>
            <a:ext cx="3732148" cy="3332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166" name="Google Shape;166;p30"/>
          <p:cNvSpPr txBox="1"/>
          <p:nvPr>
            <p:ph idx="1" type="body"/>
          </p:nvPr>
        </p:nvSpPr>
        <p:spPr>
          <a:xfrm>
            <a:off x="471900" y="2422975"/>
            <a:ext cx="8222100" cy="199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Log</a:t>
            </a:r>
            <a:r>
              <a:rPr b="1" lang="en"/>
              <a:t> Loss</a:t>
            </a:r>
            <a:endParaRPr b="1"/>
          </a:p>
          <a:p>
            <a:pPr indent="0" lvl="0" marL="0" rtl="0" algn="just">
              <a:spcBef>
                <a:spcPts val="1600"/>
              </a:spcBef>
              <a:spcAft>
                <a:spcPts val="0"/>
              </a:spcAft>
              <a:buNone/>
            </a:pPr>
            <a:r>
              <a:rPr lang="en" sz="1400"/>
              <a:t>	</a:t>
            </a:r>
            <a:r>
              <a:rPr lang="en" sz="1400"/>
              <a:t>Log loss analyzes the accuracy of a model by penalizing the false results produced. It is suited only for the problems having two or more labels. For calculating the Log loss, each label must be assigned a probability rather than simply giving out the most favorable label.</a:t>
            </a:r>
            <a:endParaRPr sz="1400"/>
          </a:p>
          <a:p>
            <a:pPr indent="0" lvl="0" marL="0" rtl="0" algn="l">
              <a:spcBef>
                <a:spcPts val="1600"/>
              </a:spcBef>
              <a:spcAft>
                <a:spcPts val="0"/>
              </a:spcAft>
              <a:buNone/>
            </a:pPr>
            <a:r>
              <a:t/>
            </a:r>
            <a:endParaRPr sz="1400"/>
          </a:p>
          <a:p>
            <a:pPr indent="45720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172" name="Google Shape;172;p31"/>
          <p:cNvSpPr txBox="1"/>
          <p:nvPr>
            <p:ph idx="1" type="body"/>
          </p:nvPr>
        </p:nvSpPr>
        <p:spPr>
          <a:xfrm>
            <a:off x="471900" y="2019150"/>
            <a:ext cx="2790600" cy="277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Log</a:t>
            </a:r>
            <a:r>
              <a:rPr b="1" lang="en"/>
              <a:t> Loss - Comparison</a:t>
            </a:r>
            <a:endParaRPr b="1"/>
          </a:p>
          <a:p>
            <a:pPr indent="0" lvl="0" marL="0" rtl="0" algn="just">
              <a:spcBef>
                <a:spcPts val="1600"/>
              </a:spcBef>
              <a:spcAft>
                <a:spcPts val="0"/>
              </a:spcAft>
              <a:buNone/>
            </a:pPr>
            <a:r>
              <a:t/>
            </a:r>
            <a:endParaRPr sz="1400"/>
          </a:p>
          <a:p>
            <a:pPr indent="0" lvl="0" marL="0" rtl="0" algn="l">
              <a:spcBef>
                <a:spcPts val="1600"/>
              </a:spcBef>
              <a:spcAft>
                <a:spcPts val="0"/>
              </a:spcAft>
              <a:buNone/>
            </a:pPr>
            <a:r>
              <a:t/>
            </a:r>
            <a:endParaRPr sz="1400"/>
          </a:p>
          <a:p>
            <a:pPr indent="457200" lvl="0" marL="0" rtl="0" algn="l">
              <a:spcBef>
                <a:spcPts val="1600"/>
              </a:spcBef>
              <a:spcAft>
                <a:spcPts val="1600"/>
              </a:spcAft>
              <a:buNone/>
            </a:pPr>
            <a:r>
              <a:t/>
            </a:r>
            <a:endParaRPr/>
          </a:p>
        </p:txBody>
      </p:sp>
      <p:pic>
        <p:nvPicPr>
          <p:cNvPr id="173" name="Google Shape;173;p31"/>
          <p:cNvPicPr preferRelativeResize="0"/>
          <p:nvPr/>
        </p:nvPicPr>
        <p:blipFill>
          <a:blip r:embed="rId3">
            <a:alphaModFix/>
          </a:blip>
          <a:stretch>
            <a:fillRect/>
          </a:stretch>
        </p:blipFill>
        <p:spPr>
          <a:xfrm>
            <a:off x="5083200" y="1739175"/>
            <a:ext cx="3733800" cy="333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Thank You!</a:t>
            </a:r>
            <a:endParaRPr sz="3000"/>
          </a:p>
        </p:txBody>
      </p:sp>
      <p:sp>
        <p:nvSpPr>
          <p:cNvPr id="179" name="Google Shape;179;p3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Shaishav Harshadbhai Shah</a:t>
            </a:r>
            <a:endParaRPr sz="1400"/>
          </a:p>
          <a:p>
            <a:pPr indent="0" lvl="0" marL="0" rtl="0" algn="l">
              <a:spcBef>
                <a:spcPts val="1600"/>
              </a:spcBef>
              <a:spcAft>
                <a:spcPts val="0"/>
              </a:spcAft>
              <a:buNone/>
            </a:pPr>
            <a:r>
              <a:rPr lang="en" sz="1400"/>
              <a:t>shah.sh@ufl.edu</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descr="Black and white upward shot of Golden Gate Bridge" id="180" name="Google Shape;180;p32"/>
          <p:cNvPicPr preferRelativeResize="0"/>
          <p:nvPr/>
        </p:nvPicPr>
        <p:blipFill rotWithShape="1">
          <a:blip r:embed="rId3">
            <a:alphaModFix/>
          </a:blip>
          <a:srcRect b="0" l="19071" r="4853" t="9"/>
          <a:stretch/>
        </p:blipFill>
        <p:spPr>
          <a:xfrm>
            <a:off x="3274676" y="0"/>
            <a:ext cx="5869325" cy="51435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9" name="Google Shape;79;p15"/>
          <p:cNvSpPr txBox="1"/>
          <p:nvPr>
            <p:ph idx="1" type="body"/>
          </p:nvPr>
        </p:nvSpPr>
        <p:spPr>
          <a:xfrm>
            <a:off x="471900" y="2167925"/>
            <a:ext cx="8222100" cy="2461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In today’s world, social media has become one of the most efficient ways for people to communicate and discuss. People can share their ideas, their feelings, their opinions, the events happening in their life as well as react to the comments posted by other people. </a:t>
            </a:r>
            <a:endParaRPr sz="1400"/>
          </a:p>
          <a:p>
            <a:pPr indent="-317500" lvl="0" marL="457200" rtl="0" algn="l">
              <a:spcBef>
                <a:spcPts val="0"/>
              </a:spcBef>
              <a:spcAft>
                <a:spcPts val="0"/>
              </a:spcAft>
              <a:buSzPts val="1400"/>
              <a:buChar char="●"/>
            </a:pPr>
            <a:r>
              <a:rPr lang="en" sz="1400"/>
              <a:t>Considering all these advantages, social media may seem like a paragon for communication, but it’s a double-edged sword as it can easily be abused by toxic comments from some users. While traditional moderators are in place to identify these types of comments and take appropriate actions, that is not the most efficient way for solving this problem. </a:t>
            </a:r>
            <a:endParaRPr sz="1400"/>
          </a:p>
          <a:p>
            <a:pPr indent="-317500" lvl="0" marL="457200" rtl="0" algn="l">
              <a:spcBef>
                <a:spcPts val="0"/>
              </a:spcBef>
              <a:spcAft>
                <a:spcPts val="0"/>
              </a:spcAft>
              <a:buSzPts val="1400"/>
              <a:buChar char="●"/>
            </a:pPr>
            <a:r>
              <a:rPr lang="en" sz="1400"/>
              <a:t>A machine learning model that can perform this job of identifying and reporting toxic comments autonomously would be great to have and has many applications.</a:t>
            </a:r>
            <a:endParaRPr sz="1400"/>
          </a:p>
          <a:p>
            <a:pPr indent="45720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90" name="Google Shape;90;p17"/>
          <p:cNvSpPr txBox="1"/>
          <p:nvPr>
            <p:ph idx="1" type="body"/>
          </p:nvPr>
        </p:nvSpPr>
        <p:spPr>
          <a:xfrm>
            <a:off x="471900" y="2571750"/>
            <a:ext cx="8222100" cy="1630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Kaggle Toxic Comment Classification Challenge</a:t>
            </a:r>
            <a:r>
              <a:rPr lang="en" sz="1400"/>
              <a:t> </a:t>
            </a:r>
            <a:endParaRPr sz="1400"/>
          </a:p>
          <a:p>
            <a:pPr indent="-317500" lvl="0" marL="457200" rtl="0" algn="l">
              <a:spcBef>
                <a:spcPts val="0"/>
              </a:spcBef>
              <a:spcAft>
                <a:spcPts val="0"/>
              </a:spcAft>
              <a:buSzPts val="1400"/>
              <a:buChar char="●"/>
            </a:pPr>
            <a:r>
              <a:rPr lang="en" sz="1400"/>
              <a:t>Six labels:  toxic, severe toxic, obscene, threat, insult and identity hate</a:t>
            </a:r>
            <a:endParaRPr sz="1400"/>
          </a:p>
          <a:p>
            <a:pPr indent="-317500" lvl="0" marL="457200" rtl="0" algn="l">
              <a:spcBef>
                <a:spcPts val="0"/>
              </a:spcBef>
              <a:spcAft>
                <a:spcPts val="0"/>
              </a:spcAft>
              <a:buSzPts val="1400"/>
              <a:buChar char="●"/>
            </a:pPr>
            <a:r>
              <a:rPr lang="en" sz="1400"/>
              <a:t>Multi-label classification problem</a:t>
            </a:r>
            <a:endParaRPr sz="1400"/>
          </a:p>
          <a:p>
            <a:pPr indent="-317500" lvl="0" marL="457200" rtl="0" algn="l">
              <a:spcBef>
                <a:spcPts val="0"/>
              </a:spcBef>
              <a:spcAft>
                <a:spcPts val="0"/>
              </a:spcAft>
              <a:buSzPts val="1400"/>
              <a:buChar char="●"/>
            </a:pPr>
            <a:r>
              <a:rPr lang="en" sz="1400"/>
              <a:t>Frequency distribution</a:t>
            </a:r>
            <a:endParaRPr sz="1400"/>
          </a:p>
          <a:p>
            <a:pPr indent="-317500" lvl="0" marL="457200" rtl="0" algn="l">
              <a:spcBef>
                <a:spcPts val="0"/>
              </a:spcBef>
              <a:spcAft>
                <a:spcPts val="0"/>
              </a:spcAft>
              <a:buSzPts val="1400"/>
              <a:buChar char="●"/>
            </a:pPr>
            <a:r>
              <a:rPr lang="en" sz="1400"/>
              <a:t>Comment length distribution</a:t>
            </a:r>
            <a:endParaRPr sz="1400"/>
          </a:p>
          <a:p>
            <a:pPr indent="-317500" lvl="0" marL="457200" rtl="0" algn="l">
              <a:spcBef>
                <a:spcPts val="0"/>
              </a:spcBef>
              <a:spcAft>
                <a:spcPts val="0"/>
              </a:spcAft>
              <a:buSzPts val="1400"/>
              <a:buChar char="●"/>
            </a:pPr>
            <a:r>
              <a:rPr lang="en" sz="1400"/>
              <a:t>Comment length distribution by label</a:t>
            </a:r>
            <a:endParaRPr sz="1400"/>
          </a:p>
          <a:p>
            <a:pPr indent="45720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Preprocessing</a:t>
            </a:r>
            <a:endParaRPr/>
          </a:p>
        </p:txBody>
      </p:sp>
      <p:sp>
        <p:nvSpPr>
          <p:cNvPr id="101" name="Google Shape;101;p19"/>
          <p:cNvSpPr txBox="1"/>
          <p:nvPr>
            <p:ph idx="1" type="body"/>
          </p:nvPr>
        </p:nvSpPr>
        <p:spPr>
          <a:xfrm>
            <a:off x="471900" y="2571750"/>
            <a:ext cx="8222100" cy="1630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Remove longer length comments</a:t>
            </a:r>
            <a:endParaRPr sz="1400"/>
          </a:p>
          <a:p>
            <a:pPr indent="-317500" lvl="0" marL="457200" rtl="0" algn="l">
              <a:spcBef>
                <a:spcPts val="0"/>
              </a:spcBef>
              <a:spcAft>
                <a:spcPts val="0"/>
              </a:spcAft>
              <a:buSzPts val="1400"/>
              <a:buChar char="●"/>
            </a:pPr>
            <a:r>
              <a:rPr lang="en" sz="1400"/>
              <a:t>Remove special characters</a:t>
            </a:r>
            <a:endParaRPr sz="1400"/>
          </a:p>
          <a:p>
            <a:pPr indent="-317500" lvl="0" marL="457200" rtl="0" algn="l">
              <a:spcBef>
                <a:spcPts val="0"/>
              </a:spcBef>
              <a:spcAft>
                <a:spcPts val="0"/>
              </a:spcAft>
              <a:buSzPts val="1400"/>
              <a:buChar char="●"/>
            </a:pPr>
            <a:r>
              <a:rPr lang="en" sz="1400"/>
              <a:t>Remove stop words</a:t>
            </a:r>
            <a:endParaRPr sz="1400"/>
          </a:p>
          <a:p>
            <a:pPr indent="-317500" lvl="0" marL="457200" rtl="0" algn="l">
              <a:spcBef>
                <a:spcPts val="0"/>
              </a:spcBef>
              <a:spcAft>
                <a:spcPts val="0"/>
              </a:spcAft>
              <a:buSzPts val="1400"/>
              <a:buChar char="●"/>
            </a:pPr>
            <a:r>
              <a:rPr lang="en" sz="1400"/>
              <a:t>Stemming</a:t>
            </a:r>
            <a:endParaRPr sz="1400"/>
          </a:p>
          <a:p>
            <a:pPr indent="-317500" lvl="0" marL="457200" rtl="0" algn="l">
              <a:spcBef>
                <a:spcPts val="0"/>
              </a:spcBef>
              <a:spcAft>
                <a:spcPts val="0"/>
              </a:spcAft>
              <a:buSzPts val="1400"/>
              <a:buChar char="●"/>
            </a:pPr>
            <a:r>
              <a:rPr lang="en" sz="1400"/>
              <a:t>Lemmatising</a:t>
            </a:r>
            <a:endParaRPr sz="1400"/>
          </a:p>
          <a:p>
            <a:pPr indent="-317500" lvl="0" marL="457200" rtl="0" algn="l">
              <a:spcBef>
                <a:spcPts val="0"/>
              </a:spcBef>
              <a:spcAft>
                <a:spcPts val="0"/>
              </a:spcAft>
              <a:buSzPts val="1400"/>
              <a:buChar char="●"/>
            </a:pPr>
            <a:r>
              <a:rPr lang="en" sz="1400"/>
              <a:t>Count Vectorizing</a:t>
            </a:r>
            <a:endParaRPr sz="1400"/>
          </a:p>
          <a:p>
            <a:pPr indent="0" lvl="0" marL="0" rtl="0" algn="l">
              <a:spcBef>
                <a:spcPts val="1600"/>
              </a:spcBef>
              <a:spcAft>
                <a:spcPts val="0"/>
              </a:spcAft>
              <a:buNone/>
            </a:pPr>
            <a:r>
              <a:t/>
            </a:r>
            <a:endParaRPr sz="1400"/>
          </a:p>
          <a:p>
            <a:pPr indent="45720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Solutions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Solutions</a:t>
            </a:r>
            <a:endParaRPr/>
          </a:p>
        </p:txBody>
      </p:sp>
      <p:sp>
        <p:nvSpPr>
          <p:cNvPr id="112" name="Google Shape;112;p21"/>
          <p:cNvSpPr txBox="1"/>
          <p:nvPr>
            <p:ph idx="1" type="body"/>
          </p:nvPr>
        </p:nvSpPr>
        <p:spPr>
          <a:xfrm>
            <a:off x="460950" y="2359225"/>
            <a:ext cx="8222100" cy="1993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Problem Transformation Methods</a:t>
            </a:r>
            <a:endParaRPr sz="1400"/>
          </a:p>
          <a:p>
            <a:pPr indent="-317500" lvl="1" marL="914400" rtl="0" algn="just">
              <a:spcBef>
                <a:spcPts val="0"/>
              </a:spcBef>
              <a:spcAft>
                <a:spcPts val="0"/>
              </a:spcAft>
              <a:buSzPts val="1400"/>
              <a:buChar char="○"/>
            </a:pPr>
            <a:r>
              <a:rPr lang="en"/>
              <a:t>Binary Relevance</a:t>
            </a:r>
            <a:endParaRPr/>
          </a:p>
          <a:p>
            <a:pPr indent="-317500" lvl="1" marL="914400" rtl="0" algn="just">
              <a:spcBef>
                <a:spcPts val="0"/>
              </a:spcBef>
              <a:spcAft>
                <a:spcPts val="0"/>
              </a:spcAft>
              <a:buSzPts val="1400"/>
              <a:buChar char="○"/>
            </a:pPr>
            <a:r>
              <a:rPr lang="en"/>
              <a:t>Classifier chain</a:t>
            </a:r>
            <a:endParaRPr/>
          </a:p>
          <a:p>
            <a:pPr indent="-317500" lvl="1" marL="914400" rtl="0" algn="just">
              <a:spcBef>
                <a:spcPts val="0"/>
              </a:spcBef>
              <a:spcAft>
                <a:spcPts val="0"/>
              </a:spcAft>
              <a:buSzPts val="1400"/>
              <a:buChar char="○"/>
            </a:pPr>
            <a:r>
              <a:rPr lang="en"/>
              <a:t>Label Powerset</a:t>
            </a:r>
            <a:endParaRPr/>
          </a:p>
          <a:p>
            <a:pPr indent="-317500" lvl="0" marL="457200" rtl="0" algn="l">
              <a:spcBef>
                <a:spcPts val="0"/>
              </a:spcBef>
              <a:spcAft>
                <a:spcPts val="0"/>
              </a:spcAft>
              <a:buSzPts val="1400"/>
              <a:buChar char="●"/>
            </a:pPr>
            <a:r>
              <a:rPr lang="en" sz="1400"/>
              <a:t>Adaptation Algorithms</a:t>
            </a:r>
            <a:endParaRPr sz="1400"/>
          </a:p>
          <a:p>
            <a:pPr indent="-317500" lvl="1" marL="914400" rtl="0" algn="l">
              <a:spcBef>
                <a:spcPts val="0"/>
              </a:spcBef>
              <a:spcAft>
                <a:spcPts val="0"/>
              </a:spcAft>
              <a:buSzPts val="1400"/>
              <a:buChar char="○"/>
            </a:pPr>
            <a:r>
              <a:rPr lang="en"/>
              <a:t>ML-KNN</a:t>
            </a:r>
            <a:endParaRPr/>
          </a:p>
          <a:p>
            <a:pPr indent="-317500" lvl="1" marL="914400" rtl="0" algn="l">
              <a:spcBef>
                <a:spcPts val="0"/>
              </a:spcBef>
              <a:spcAft>
                <a:spcPts val="0"/>
              </a:spcAft>
              <a:buSzPts val="1400"/>
              <a:buChar char="○"/>
            </a:pPr>
            <a:r>
              <a:rPr lang="en"/>
              <a:t>BP-MLL Neural Network</a:t>
            </a:r>
            <a:endParaRPr sz="1400"/>
          </a:p>
          <a:p>
            <a:pPr indent="0" lvl="0" marL="0" rtl="0" algn="l">
              <a:spcBef>
                <a:spcPts val="1600"/>
              </a:spcBef>
              <a:spcAft>
                <a:spcPts val="0"/>
              </a:spcAft>
              <a:buNone/>
            </a:pPr>
            <a:r>
              <a:t/>
            </a:r>
            <a:endParaRPr sz="1400"/>
          </a:p>
          <a:p>
            <a:pPr indent="45720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