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1" r:id="rId2"/>
    <p:sldId id="311" r:id="rId3"/>
    <p:sldId id="312" r:id="rId4"/>
    <p:sldId id="313" r:id="rId5"/>
    <p:sldId id="317" r:id="rId6"/>
    <p:sldId id="318" r:id="rId7"/>
    <p:sldId id="319" r:id="rId8"/>
    <p:sldId id="32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4"/>
    <p:restoredTop sz="97578"/>
  </p:normalViewPr>
  <p:slideViewPr>
    <p:cSldViewPr snapToGrid="0">
      <p:cViewPr>
        <p:scale>
          <a:sx n="144" d="100"/>
          <a:sy n="144" d="100"/>
        </p:scale>
        <p:origin x="193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9E8B3-24A7-334A-B3EA-B82C30A5F8AC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99966-121E-C34C-A66E-DC757766F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safety?utm_source=unsplash&amp;utm_medium=referral&amp;utm_content=creditCopyTex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2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2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4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7B85F-9524-46EF-BC7A-6B0F320FDA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763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Christina @ </a:t>
            </a:r>
            <a:r>
              <a:rPr lang="en-US" dirty="0" err="1"/>
              <a:t>wocintechchat</a:t>
            </a:r>
            <a:r>
              <a:rPr lang="en-US" dirty="0"/>
              <a:t> on </a:t>
            </a:r>
            <a:r>
              <a:rPr lang="en-US" dirty="0" err="1">
                <a:hlinkClick r:id="rId3"/>
              </a:rPr>
              <a:t>Unsplash</a:t>
            </a:r>
            <a:r>
              <a:rPr lang="en-US" dirty="0"/>
              <a:t> 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B85F-9524-46EF-BC7A-6B0F320FDA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9768-0D31-F7A3-A54A-4EC210A7F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FCFEA-D054-C001-7747-5C4987CDF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B2AB-790F-195F-8C78-09BC36C1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5D6F-7AD2-DF09-566A-3732E39C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9E30-A635-11C2-852B-F31047F8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F6E1-1CF0-6532-F10D-8BE2CB9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1C070-3C3E-36AB-74F9-359D236B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044C-D743-9737-43A3-7E98B960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A1183-522E-4C36-8C18-FD1E69C1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DB8A5-D8FC-60D6-BA59-0A025078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A2DAC-97C5-11A8-59B6-4A4DF42F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A0C-7223-2525-BDF4-CC97B9E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B426-3851-B2D3-D9E0-05F8D21D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7458-1D6E-70EF-0B45-C55F4B6B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C273-3C6E-6B3C-011E-AB33157D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0BB6-5251-DE96-7DD0-B9A3B34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BD07-3113-03FD-9DF6-8B103F07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522A-CA36-5B15-B771-396BE2B6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90A0-B5A1-FFD7-FBC3-03D42D1B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3F9E-B17D-3ABF-CC86-45689C35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344-2C22-67E2-20C8-9366AD6C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1E07-01F0-22D5-C765-09654839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8EC1-7022-7662-E8D8-21093300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408B-154F-977B-9C1F-7182E48D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D1CA-F5C5-CB9F-3A95-B8FA2622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82B6-3CE5-43F8-E284-627A64B2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C8B7-A181-2940-A04F-A254548BB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A0A-BD0F-50F4-DD9F-2E2B2DBB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4AB1C-0868-9A26-F97E-E80077B2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31FE-9F76-74E6-E686-8323DC9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83AF-88F5-5749-BD62-507BF1DA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AFAF-4F2F-F906-6FE9-67FB8229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183B-651B-6286-76C0-F8D88E77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6D867-6667-3604-607C-1DCBB1A0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806C3-0ADE-B9E0-F119-14AE9ED90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16840-6CCD-871D-2C05-DC49A3FD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E38A0-E335-C674-2044-19952F6E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7342F-C4B0-B25B-BF77-EC7991AD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CF75B-E8BC-A118-01EE-F21EA1EB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3317-5BD2-B735-ACFE-88C54A65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9AE7B-6835-A8AB-20BC-9EB89804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54C9A-89C7-CA79-A7D6-AB50FA64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4D75-344B-4E9C-F81E-AC1BC6D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BC0D1-F7ED-46E4-BE2B-5C6CA1BE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7AE22-7183-0187-1814-A7D7FD57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3B6FB-E684-940C-DFCF-69630E9F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FEAC-B9C2-C5FB-9A08-12EBFA8A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B645-4F4B-03DD-C867-06944BF6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E930-9CF5-90ED-9FB2-D64F70C34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57B1-A152-391A-8436-2673744E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A6D9-FCB2-B0D7-FD4E-FD55FD73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A8E9-4587-0D94-4FA5-98C18E59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B6BD-00DA-D5C7-B153-55C676BF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DC90A-07ED-DE6E-240E-C9D6C9834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D374A-802D-B86F-8E0A-B5B12196D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02B5-07D9-0343-2A23-66C13864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D416D-65B7-9C80-5BD9-2BBC73E1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406B3-17F6-4463-EAE9-EFB826F6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BAB7D-12FB-8CAF-2BFD-8A40EF65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746D-9352-427B-F2C9-D5C27C2E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DA6A-08AE-4B81-6D6C-B05BBA45F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8F1C-BA8F-5E4C-85F4-9B1EA3468D9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9322-182E-44C4-5B38-F611F3452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87DF-BA82-0C1E-9578-859CA887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2E5C-3E5D-3B4C-AB25-B3A7CEA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5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AE285-C170-4D4F-9A6C-4F6ED5CA454B}"/>
              </a:ext>
            </a:extLst>
          </p:cNvPr>
          <p:cNvSpPr/>
          <p:nvPr/>
        </p:nvSpPr>
        <p:spPr>
          <a:xfrm>
            <a:off x="3924300" y="972457"/>
            <a:ext cx="8267700" cy="4913086"/>
          </a:xfrm>
          <a:prstGeom prst="rect">
            <a:avLst/>
          </a:prstGeom>
          <a:solidFill>
            <a:srgbClr val="00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op 8 News and Media Monitoring Tools For Publishers">
            <a:extLst>
              <a:ext uri="{FF2B5EF4-FFF2-40B4-BE49-F238E27FC236}">
                <a16:creationId xmlns:a16="http://schemas.microsoft.com/office/drawing/2014/main" id="{9E9B7D0F-7C33-045B-1836-37D13564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12192000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8D66D5-550C-A430-636F-75767ECC7B76}"/>
              </a:ext>
            </a:extLst>
          </p:cNvPr>
          <p:cNvSpPr/>
          <p:nvPr/>
        </p:nvSpPr>
        <p:spPr>
          <a:xfrm>
            <a:off x="0" y="1712912"/>
            <a:ext cx="12192000" cy="3429000"/>
          </a:xfrm>
          <a:prstGeom prst="rect">
            <a:avLst/>
          </a:prstGeom>
          <a:gradFill>
            <a:gsLst>
              <a:gs pos="21000">
                <a:srgbClr val="242424">
                  <a:alpha val="98000"/>
                </a:srgbClr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  <a:alpha val="15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1F0E26-FDA9-DD97-68AD-CE35EF5603E1}"/>
              </a:ext>
            </a:extLst>
          </p:cNvPr>
          <p:cNvSpPr/>
          <p:nvPr/>
        </p:nvSpPr>
        <p:spPr>
          <a:xfrm>
            <a:off x="381000" y="4293377"/>
            <a:ext cx="2946400" cy="682659"/>
          </a:xfrm>
          <a:prstGeom prst="rect">
            <a:avLst/>
          </a:prstGeom>
          <a:solidFill>
            <a:srgbClr val="00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  <a:cs typeface="Segoe UI" panose="020B0502040204020203" pitchFamily="34" charset="0"/>
              </a:rPr>
              <a:t>Presented by  : </a:t>
            </a:r>
          </a:p>
          <a:p>
            <a:pPr algn="ctr"/>
            <a:r>
              <a:rPr lang="en-US" sz="1400" dirty="0" err="1">
                <a:latin typeface="+mj-lt"/>
                <a:cs typeface="Segoe UI" panose="020B0502040204020203" pitchFamily="34" charset="0"/>
              </a:rPr>
              <a:t>Prkhar</a:t>
            </a:r>
            <a:r>
              <a:rPr lang="en-US" sz="1400" dirty="0">
                <a:latin typeface="+mj-lt"/>
                <a:cs typeface="Segoe UI" panose="020B0502040204020203" pitchFamily="34" charset="0"/>
              </a:rPr>
              <a:t> Mishra</a:t>
            </a:r>
          </a:p>
          <a:p>
            <a:pPr algn="ctr"/>
            <a:r>
              <a:rPr lang="en-US" sz="1400" dirty="0">
                <a:latin typeface="+mj-lt"/>
                <a:cs typeface="Segoe UI" panose="020B0502040204020203" pitchFamily="34" charset="0"/>
              </a:rPr>
              <a:t>Aditi Chaturvedi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8F61A-9BF3-3D3B-4C11-5405A6EA22A0}"/>
              </a:ext>
            </a:extLst>
          </p:cNvPr>
          <p:cNvGrpSpPr/>
          <p:nvPr/>
        </p:nvGrpSpPr>
        <p:grpSpPr>
          <a:xfrm>
            <a:off x="3537054" y="4456501"/>
            <a:ext cx="177592" cy="194455"/>
            <a:chOff x="3398838" y="4310011"/>
            <a:chExt cx="346075" cy="344488"/>
          </a:xfrm>
        </p:grpSpPr>
        <p:sp>
          <p:nvSpPr>
            <p:cNvPr id="8" name="Freeform 461">
              <a:extLst>
                <a:ext uri="{FF2B5EF4-FFF2-40B4-BE49-F238E27FC236}">
                  <a16:creationId xmlns:a16="http://schemas.microsoft.com/office/drawing/2014/main" id="{FCC638AA-96C5-02B0-7DEC-41BE3988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4310011"/>
              <a:ext cx="173038" cy="344488"/>
            </a:xfrm>
            <a:custGeom>
              <a:avLst/>
              <a:gdLst>
                <a:gd name="T0" fmla="*/ 0 w 109"/>
                <a:gd name="T1" fmla="*/ 0 h 217"/>
                <a:gd name="T2" fmla="*/ 109 w 109"/>
                <a:gd name="T3" fmla="*/ 108 h 217"/>
                <a:gd name="T4" fmla="*/ 0 w 109"/>
                <a:gd name="T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217">
                  <a:moveTo>
                    <a:pt x="0" y="0"/>
                  </a:moveTo>
                  <a:lnTo>
                    <a:pt x="109" y="108"/>
                  </a:lnTo>
                  <a:lnTo>
                    <a:pt x="0" y="217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462">
              <a:extLst>
                <a:ext uri="{FF2B5EF4-FFF2-40B4-BE49-F238E27FC236}">
                  <a16:creationId xmlns:a16="http://schemas.microsoft.com/office/drawing/2014/main" id="{AA5AD8AA-F7D6-4AB4-EA33-44D107DF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75" y="4310011"/>
              <a:ext cx="173038" cy="344488"/>
            </a:xfrm>
            <a:custGeom>
              <a:avLst/>
              <a:gdLst>
                <a:gd name="T0" fmla="*/ 0 w 109"/>
                <a:gd name="T1" fmla="*/ 0 h 217"/>
                <a:gd name="T2" fmla="*/ 109 w 109"/>
                <a:gd name="T3" fmla="*/ 108 h 217"/>
                <a:gd name="T4" fmla="*/ 0 w 109"/>
                <a:gd name="T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217">
                  <a:moveTo>
                    <a:pt x="0" y="0"/>
                  </a:moveTo>
                  <a:lnTo>
                    <a:pt x="109" y="108"/>
                  </a:lnTo>
                  <a:lnTo>
                    <a:pt x="0" y="217"/>
                  </a:ln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8A049A-FCD9-ECAD-31E5-FA26F0D3ECCE}"/>
              </a:ext>
            </a:extLst>
          </p:cNvPr>
          <p:cNvCxnSpPr/>
          <p:nvPr/>
        </p:nvCxnSpPr>
        <p:spPr>
          <a:xfrm>
            <a:off x="3924300" y="4553728"/>
            <a:ext cx="8267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8AF970-CF58-49D7-6A46-0BC62668A269}"/>
              </a:ext>
            </a:extLst>
          </p:cNvPr>
          <p:cNvSpPr txBox="1"/>
          <p:nvPr/>
        </p:nvSpPr>
        <p:spPr>
          <a:xfrm>
            <a:off x="317500" y="2793003"/>
            <a:ext cx="320600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IN" sz="2000" b="1" i="0" dirty="0">
                <a:solidFill>
                  <a:srgbClr val="FFFFFF"/>
                </a:solidFill>
                <a:effectLst/>
                <a:latin typeface="Montserrat" pitchFamily="2" charset="77"/>
              </a:rPr>
              <a:t>Multilabel Classification</a:t>
            </a:r>
            <a:endParaRPr lang="en-US" sz="20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5D232-4B79-3D07-A609-12F5DB95B038}"/>
              </a:ext>
            </a:extLst>
          </p:cNvPr>
          <p:cNvSpPr txBox="1"/>
          <p:nvPr/>
        </p:nvSpPr>
        <p:spPr>
          <a:xfrm>
            <a:off x="317500" y="2322413"/>
            <a:ext cx="4330700" cy="54191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IN" sz="2400" b="1" i="0" dirty="0">
                <a:solidFill>
                  <a:srgbClr val="FFFFFF"/>
                </a:solidFill>
                <a:effectLst/>
                <a:latin typeface="Montserrat" pitchFamily="2" charset="77"/>
              </a:rPr>
              <a:t>Media Monitoring</a:t>
            </a:r>
            <a:endParaRPr lang="en-US" sz="24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A4C58-59C3-1F63-24AE-E0579D2FD630}"/>
              </a:ext>
            </a:extLst>
          </p:cNvPr>
          <p:cNvSpPr txBox="1"/>
          <p:nvPr/>
        </p:nvSpPr>
        <p:spPr>
          <a:xfrm>
            <a:off x="317500" y="3480789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Team: Binary Brigade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6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A8AA6-A2B5-A076-889A-C21AA654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31" y="285750"/>
            <a:ext cx="2438400" cy="6286500"/>
          </a:xfrm>
          <a:prstGeom prst="rect">
            <a:avLst/>
          </a:prstGeom>
        </p:spPr>
      </p:pic>
      <p:sp>
        <p:nvSpPr>
          <p:cNvPr id="10" name="Oval Callout 9">
            <a:extLst>
              <a:ext uri="{FF2B5EF4-FFF2-40B4-BE49-F238E27FC236}">
                <a16:creationId xmlns:a16="http://schemas.microsoft.com/office/drawing/2014/main" id="{2EB70739-0F68-59A5-13DA-70B54570C5DB}"/>
              </a:ext>
            </a:extLst>
          </p:cNvPr>
          <p:cNvSpPr/>
          <p:nvPr/>
        </p:nvSpPr>
        <p:spPr>
          <a:xfrm>
            <a:off x="1617069" y="621234"/>
            <a:ext cx="3645966" cy="1905581"/>
          </a:xfrm>
          <a:prstGeom prst="wedgeEllipseCallout">
            <a:avLst>
              <a:gd name="adj1" fmla="val 137830"/>
              <a:gd name="adj2" fmla="val -24867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Meet Sarah, </a:t>
            </a:r>
          </a:p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Business Analyst at a Media Monitoring company.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C89817-574C-1A5F-97A3-47C0F4AA62FC}"/>
              </a:ext>
            </a:extLst>
          </p:cNvPr>
          <p:cNvSpPr/>
          <p:nvPr/>
        </p:nvSpPr>
        <p:spPr>
          <a:xfrm>
            <a:off x="788757" y="4331186"/>
            <a:ext cx="4816306" cy="135066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Sarah's </a:t>
            </a:r>
            <a:r>
              <a:rPr lang="en-IN" dirty="0">
                <a:solidFill>
                  <a:schemeClr val="bg1"/>
                </a:solidFill>
                <a:latin typeface="Söhne"/>
              </a:rPr>
              <a:t>categorizes and analyses daily printed media articles, offering topic-based insights to clients.</a:t>
            </a:r>
            <a:endParaRPr lang="en-US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100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C439E-E440-B45F-52C7-BD41A31A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5" y="1611543"/>
            <a:ext cx="5286303" cy="42378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2EB70739-0F68-59A5-13DA-70B54570C5DB}"/>
              </a:ext>
            </a:extLst>
          </p:cNvPr>
          <p:cNvSpPr/>
          <p:nvPr/>
        </p:nvSpPr>
        <p:spPr>
          <a:xfrm>
            <a:off x="6548546" y="649154"/>
            <a:ext cx="4333511" cy="2142907"/>
          </a:xfrm>
          <a:prstGeom prst="wedgeEllipseCallout">
            <a:avLst>
              <a:gd name="adj1" fmla="val -136111"/>
              <a:gd name="adj2" fmla="val 82777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Her desk frequently overflows with newspapers and magazines, a clear indication of the massive volume of articles she must manage.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C89817-574C-1A5F-97A3-47C0F4AA62FC}"/>
              </a:ext>
            </a:extLst>
          </p:cNvPr>
          <p:cNvSpPr/>
          <p:nvPr/>
        </p:nvSpPr>
        <p:spPr>
          <a:xfrm>
            <a:off x="6449660" y="3874202"/>
            <a:ext cx="5463133" cy="45451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Sarah's facing a significant challenge.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newspapers clipart - Clip Art Library">
            <a:extLst>
              <a:ext uri="{FF2B5EF4-FFF2-40B4-BE49-F238E27FC236}">
                <a16:creationId xmlns:a16="http://schemas.microsoft.com/office/drawing/2014/main" id="{68683A20-91FD-AD54-A635-6B73343B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18" y="4651776"/>
            <a:ext cx="746151" cy="7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newspapers clipart - Clip Art Library">
            <a:extLst>
              <a:ext uri="{FF2B5EF4-FFF2-40B4-BE49-F238E27FC236}">
                <a16:creationId xmlns:a16="http://schemas.microsoft.com/office/drawing/2014/main" id="{2427B3A8-19FF-3277-DF74-013B5DB34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6" y="2802359"/>
            <a:ext cx="746151" cy="7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092BDF-BF75-9E8D-FB0E-45D0984033DE}"/>
              </a:ext>
            </a:extLst>
          </p:cNvPr>
          <p:cNvSpPr/>
          <p:nvPr/>
        </p:nvSpPr>
        <p:spPr>
          <a:xfrm>
            <a:off x="6491541" y="4424517"/>
            <a:ext cx="5463134" cy="6256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Söhne"/>
              </a:rPr>
              <a:t>Reading and categorizing articles manually can be quite overwhelming.</a:t>
            </a:r>
            <a:endParaRPr lang="en-US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910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C439E-E440-B45F-52C7-BD41A31A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7" y="2409493"/>
            <a:ext cx="5286303" cy="42378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6" name="Picture 8" descr="newspapers clipart - Clip Art Library">
            <a:extLst>
              <a:ext uri="{FF2B5EF4-FFF2-40B4-BE49-F238E27FC236}">
                <a16:creationId xmlns:a16="http://schemas.microsoft.com/office/drawing/2014/main" id="{68683A20-91FD-AD54-A635-6B73343B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34" y="5247394"/>
            <a:ext cx="746151" cy="7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newspapers clipart - Clip Art Library">
            <a:extLst>
              <a:ext uri="{FF2B5EF4-FFF2-40B4-BE49-F238E27FC236}">
                <a16:creationId xmlns:a16="http://schemas.microsoft.com/office/drawing/2014/main" id="{2427B3A8-19FF-3277-DF74-013B5DB34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02" y="3631459"/>
            <a:ext cx="746151" cy="7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cent Tech News Articles">
            <a:extLst>
              <a:ext uri="{FF2B5EF4-FFF2-40B4-BE49-F238E27FC236}">
                <a16:creationId xmlns:a16="http://schemas.microsoft.com/office/drawing/2014/main" id="{0370048A-E227-B824-C860-D8C18CB8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54" y="0"/>
            <a:ext cx="2654176" cy="38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092BDF-BF75-9E8D-FB0E-45D0984033DE}"/>
              </a:ext>
            </a:extLst>
          </p:cNvPr>
          <p:cNvSpPr/>
          <p:nvPr/>
        </p:nvSpPr>
        <p:spPr>
          <a:xfrm>
            <a:off x="6412433" y="4030670"/>
            <a:ext cx="5463134" cy="6256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Söhne"/>
              </a:rPr>
              <a:t>T</a:t>
            </a:r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ime-consuming and provide less time for in-depth analysis.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2EB70739-0F68-59A5-13DA-70B54570C5DB}"/>
              </a:ext>
            </a:extLst>
          </p:cNvPr>
          <p:cNvSpPr/>
          <p:nvPr/>
        </p:nvSpPr>
        <p:spPr>
          <a:xfrm>
            <a:off x="8145710" y="436785"/>
            <a:ext cx="3799666" cy="2142907"/>
          </a:xfrm>
          <a:prstGeom prst="wedgeEllipseCallout">
            <a:avLst>
              <a:gd name="adj1" fmla="val -76153"/>
              <a:gd name="adj2" fmla="val 42846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pplies tags like "Technology" and " "Business" based on her reading.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70CAF8-5538-6F98-639A-DA6E57C61F82}"/>
              </a:ext>
            </a:extLst>
          </p:cNvPr>
          <p:cNvSpPr/>
          <p:nvPr/>
        </p:nvSpPr>
        <p:spPr>
          <a:xfrm>
            <a:off x="6412433" y="4796331"/>
            <a:ext cx="5463134" cy="53835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Performing sentiment analysis manually is complicated.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9FB74-F2E5-36FA-6A03-BFD334563092}"/>
              </a:ext>
            </a:extLst>
          </p:cNvPr>
          <p:cNvSpPr/>
          <p:nvPr/>
        </p:nvSpPr>
        <p:spPr>
          <a:xfrm>
            <a:off x="6412433" y="5492955"/>
            <a:ext cx="5463134" cy="53835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Extracting key entities like organizations, events, and people is a tedious task.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305C07-3B69-A882-B943-6EC3E95B7B79}"/>
              </a:ext>
            </a:extLst>
          </p:cNvPr>
          <p:cNvSpPr/>
          <p:nvPr/>
        </p:nvSpPr>
        <p:spPr>
          <a:xfrm>
            <a:off x="6412433" y="6175477"/>
            <a:ext cx="5463134" cy="53835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Creating summaries for reports lengthens the process further.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1E0D3C-526D-0A7A-1402-25B73E2D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72" y="241300"/>
            <a:ext cx="3568700" cy="66167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3" name="Round Diagonal Corner of Rectangle 2">
            <a:extLst>
              <a:ext uri="{FF2B5EF4-FFF2-40B4-BE49-F238E27FC236}">
                <a16:creationId xmlns:a16="http://schemas.microsoft.com/office/drawing/2014/main" id="{B2E6CE40-BBCE-810C-BD81-5A58AB1CEF59}"/>
              </a:ext>
            </a:extLst>
          </p:cNvPr>
          <p:cNvSpPr/>
          <p:nvPr/>
        </p:nvSpPr>
        <p:spPr>
          <a:xfrm>
            <a:off x="368825" y="3549650"/>
            <a:ext cx="7524924" cy="1979801"/>
          </a:xfrm>
          <a:prstGeom prst="round2Diag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Enter the Automated Media Content Classification and Analysis System. </a:t>
            </a:r>
            <a:r>
              <a:rPr lang="en-IN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Let's see how it works.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C89817-574C-1A5F-97A3-47C0F4AA62FC}"/>
              </a:ext>
            </a:extLst>
          </p:cNvPr>
          <p:cNvSpPr/>
          <p:nvPr/>
        </p:nvSpPr>
        <p:spPr>
          <a:xfrm>
            <a:off x="855869" y="1755766"/>
            <a:ext cx="4816306" cy="135066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Sarah is looking for solution that transforms her workflow.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2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3" name="Round Diagonal Corner of Rectangle 2">
            <a:extLst>
              <a:ext uri="{FF2B5EF4-FFF2-40B4-BE49-F238E27FC236}">
                <a16:creationId xmlns:a16="http://schemas.microsoft.com/office/drawing/2014/main" id="{B2E6CE40-BBCE-810C-BD81-5A58AB1CEF59}"/>
              </a:ext>
            </a:extLst>
          </p:cNvPr>
          <p:cNvSpPr/>
          <p:nvPr/>
        </p:nvSpPr>
        <p:spPr>
          <a:xfrm>
            <a:off x="2333538" y="2182245"/>
            <a:ext cx="7524924" cy="1979801"/>
          </a:xfrm>
          <a:prstGeom prst="round2Diag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</a:t>
            </a:r>
            <a:r>
              <a:rPr lang="en-IN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et's go through the flow charts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258718CB-483E-1603-4B85-55DF183CFE87}"/>
              </a:ext>
            </a:extLst>
          </p:cNvPr>
          <p:cNvSpPr txBox="1">
            <a:spLocks/>
          </p:cNvSpPr>
          <p:nvPr/>
        </p:nvSpPr>
        <p:spPr>
          <a:xfrm>
            <a:off x="209606" y="151063"/>
            <a:ext cx="11430000" cy="5857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SOLUTION FLOW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AA1B22F-74C3-2BBF-892D-547F3F6CB321}"/>
              </a:ext>
            </a:extLst>
          </p:cNvPr>
          <p:cNvGrpSpPr/>
          <p:nvPr/>
        </p:nvGrpSpPr>
        <p:grpSpPr>
          <a:xfrm>
            <a:off x="369101" y="1021990"/>
            <a:ext cx="12833100" cy="5379723"/>
            <a:chOff x="411631" y="1114139"/>
            <a:chExt cx="12833100" cy="5379723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40CBAFF2-7BCF-6B02-8394-D880DCFF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731" y="3729236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pic>
          <p:nvPicPr>
            <p:cNvPr id="11" name="Picture 2" descr="Input Generic Gradient icon">
              <a:extLst>
                <a:ext uri="{FF2B5EF4-FFF2-40B4-BE49-F238E27FC236}">
                  <a16:creationId xmlns:a16="http://schemas.microsoft.com/office/drawing/2014/main" id="{612B2CA7-6D57-5FCC-1789-FCF2588C3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976" y="2534606"/>
              <a:ext cx="541062" cy="54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User Gradient Icon 21048577 PNG">
              <a:extLst>
                <a:ext uri="{FF2B5EF4-FFF2-40B4-BE49-F238E27FC236}">
                  <a16:creationId xmlns:a16="http://schemas.microsoft.com/office/drawing/2014/main" id="{BF1397D1-A1AC-EF9D-A263-B5C21D968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346" y="4531215"/>
              <a:ext cx="512734" cy="485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Minus 21">
              <a:extLst>
                <a:ext uri="{FF2B5EF4-FFF2-40B4-BE49-F238E27FC236}">
                  <a16:creationId xmlns:a16="http://schemas.microsoft.com/office/drawing/2014/main" id="{7D134410-70B1-3FEF-8554-C4FAB0DBF5BA}"/>
                </a:ext>
              </a:extLst>
            </p:cNvPr>
            <p:cNvSpPr/>
            <p:nvPr/>
          </p:nvSpPr>
          <p:spPr>
            <a:xfrm rot="16200000">
              <a:off x="120135" y="3699148"/>
              <a:ext cx="1417235" cy="226719"/>
            </a:xfrm>
            <a:prstGeom prst="mathMinu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8537294C-5927-8C29-786F-CD59BC796496}"/>
                </a:ext>
              </a:extLst>
            </p:cNvPr>
            <p:cNvSpPr/>
            <p:nvPr/>
          </p:nvSpPr>
          <p:spPr>
            <a:xfrm>
              <a:off x="837453" y="3257694"/>
              <a:ext cx="756000" cy="1080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C1E6E909-E6A3-4FA5-6FC0-BB7DEA261D72}"/>
                </a:ext>
              </a:extLst>
            </p:cNvPr>
            <p:cNvSpPr/>
            <p:nvPr/>
          </p:nvSpPr>
          <p:spPr>
            <a:xfrm rot="5400000">
              <a:off x="2168433" y="3968582"/>
              <a:ext cx="792000" cy="111976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" descr="User interface Generic Gradient icon">
              <a:extLst>
                <a:ext uri="{FF2B5EF4-FFF2-40B4-BE49-F238E27FC236}">
                  <a16:creationId xmlns:a16="http://schemas.microsoft.com/office/drawing/2014/main" id="{0218ED02-7CD2-E65C-69B0-1292667A9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124" y="4457402"/>
              <a:ext cx="633030" cy="558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0619E-098F-58C0-2C27-38884B774618}"/>
                </a:ext>
              </a:extLst>
            </p:cNvPr>
            <p:cNvSpPr txBox="1"/>
            <p:nvPr/>
          </p:nvSpPr>
          <p:spPr>
            <a:xfrm>
              <a:off x="411631" y="5048081"/>
              <a:ext cx="84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User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FEBD19-E2D8-E54F-71ED-B89310728D6F}"/>
                </a:ext>
              </a:extLst>
            </p:cNvPr>
            <p:cNvSpPr txBox="1"/>
            <p:nvPr/>
          </p:nvSpPr>
          <p:spPr>
            <a:xfrm>
              <a:off x="1708547" y="2077848"/>
              <a:ext cx="205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User provides Input(Text, Image, URL)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3AECA4-6226-8404-6872-396A7515962C}"/>
                </a:ext>
              </a:extLst>
            </p:cNvPr>
            <p:cNvSpPr txBox="1"/>
            <p:nvPr/>
          </p:nvSpPr>
          <p:spPr>
            <a:xfrm>
              <a:off x="1533572" y="5294995"/>
              <a:ext cx="205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Web Interface </a:t>
              </a:r>
            </a:p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(Using REACT)</a:t>
              </a:r>
            </a:p>
          </p:txBody>
        </p:sp>
        <p:pic>
          <p:nvPicPr>
            <p:cNvPr id="48" name="Picture 12" descr="Globe Generic Gradient icon">
              <a:extLst>
                <a:ext uri="{FF2B5EF4-FFF2-40B4-BE49-F238E27FC236}">
                  <a16:creationId xmlns:a16="http://schemas.microsoft.com/office/drawing/2014/main" id="{2A4CD6BF-E33C-0863-0A10-26E03E667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540" y="3082119"/>
              <a:ext cx="467678" cy="46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4" descr="Gallery Generic Flat Gradient icon">
              <a:extLst>
                <a:ext uri="{FF2B5EF4-FFF2-40B4-BE49-F238E27FC236}">
                  <a16:creationId xmlns:a16="http://schemas.microsoft.com/office/drawing/2014/main" id="{D07DB8E7-5F44-D863-260D-DF0656E42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118" y="2919382"/>
              <a:ext cx="708153" cy="708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6" descr="Web View Icon - Download in Gradient Style">
              <a:extLst>
                <a:ext uri="{FF2B5EF4-FFF2-40B4-BE49-F238E27FC236}">
                  <a16:creationId xmlns:a16="http://schemas.microsoft.com/office/drawing/2014/main" id="{8371C416-F359-B81C-BB7B-1C233A2B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662" y="3079787"/>
              <a:ext cx="502086" cy="5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8" descr="Django Softwares Private Limited | Bangalore">
              <a:extLst>
                <a:ext uri="{FF2B5EF4-FFF2-40B4-BE49-F238E27FC236}">
                  <a16:creationId xmlns:a16="http://schemas.microsoft.com/office/drawing/2014/main" id="{21302B54-3A61-5B5B-A217-D454A2B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993" y="4393079"/>
              <a:ext cx="644416" cy="6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0CC080FE-4F03-680B-A4C9-0DC2A0DA8871}"/>
                </a:ext>
              </a:extLst>
            </p:cNvPr>
            <p:cNvSpPr/>
            <p:nvPr/>
          </p:nvSpPr>
          <p:spPr>
            <a:xfrm>
              <a:off x="2973969" y="4628690"/>
              <a:ext cx="904568" cy="106107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BA91FA-2DCC-05CB-D0CE-C7275F0D3366}"/>
                </a:ext>
              </a:extLst>
            </p:cNvPr>
            <p:cNvSpPr txBox="1"/>
            <p:nvPr/>
          </p:nvSpPr>
          <p:spPr>
            <a:xfrm>
              <a:off x="2812793" y="4278377"/>
              <a:ext cx="1178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Input is passed to API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E20D2B-A52C-0AC8-79C7-96EBBAA0ED34}"/>
                </a:ext>
              </a:extLst>
            </p:cNvPr>
            <p:cNvSpPr txBox="1"/>
            <p:nvPr/>
          </p:nvSpPr>
          <p:spPr>
            <a:xfrm>
              <a:off x="3672939" y="5295757"/>
              <a:ext cx="1066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15FF7"/>
                  </a:solidFill>
                  <a:latin typeface="Apple Braille" pitchFamily="2" charset="0"/>
                </a:rPr>
                <a:t>Django REST API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4C59746-8DFA-79B8-18A8-CFC975D52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78529" y="4395223"/>
              <a:ext cx="644416" cy="385768"/>
            </a:xfrm>
            <a:prstGeom prst="rect">
              <a:avLst/>
            </a:prstGeom>
          </p:spPr>
        </p:pic>
        <p:sp>
          <p:nvSpPr>
            <p:cNvPr id="56" name="Minus 55">
              <a:extLst>
                <a:ext uri="{FF2B5EF4-FFF2-40B4-BE49-F238E27FC236}">
                  <a16:creationId xmlns:a16="http://schemas.microsoft.com/office/drawing/2014/main" id="{EE826B0D-D88F-BA5C-7634-D70FEDD1F103}"/>
                </a:ext>
              </a:extLst>
            </p:cNvPr>
            <p:cNvSpPr/>
            <p:nvPr/>
          </p:nvSpPr>
          <p:spPr>
            <a:xfrm>
              <a:off x="4402969" y="4502217"/>
              <a:ext cx="180000" cy="245062"/>
            </a:xfrm>
            <a:prstGeom prst="mathMinu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6941B68-0002-01EB-057A-DB9128FD6B6D}"/>
                </a:ext>
              </a:extLst>
            </p:cNvPr>
            <p:cNvGrpSpPr/>
            <p:nvPr/>
          </p:nvGrpSpPr>
          <p:grpSpPr>
            <a:xfrm>
              <a:off x="4693588" y="1258615"/>
              <a:ext cx="715888" cy="3634105"/>
              <a:chOff x="5563220" y="951341"/>
              <a:chExt cx="715888" cy="3634105"/>
            </a:xfrm>
          </p:grpSpPr>
          <p:sp>
            <p:nvSpPr>
              <p:cNvPr id="58" name="Minus 57">
                <a:extLst>
                  <a:ext uri="{FF2B5EF4-FFF2-40B4-BE49-F238E27FC236}">
                    <a16:creationId xmlns:a16="http://schemas.microsoft.com/office/drawing/2014/main" id="{46EEB479-B93B-EA97-ECB8-1B1413C62A72}"/>
                  </a:ext>
                </a:extLst>
              </p:cNvPr>
              <p:cNvSpPr/>
              <p:nvPr/>
            </p:nvSpPr>
            <p:spPr>
              <a:xfrm rot="16200000">
                <a:off x="3903120" y="2611441"/>
                <a:ext cx="3634105" cy="313906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CB9F5D17-CC16-4D7B-3A4D-4C385BCFA6E6}"/>
                  </a:ext>
                </a:extLst>
              </p:cNvPr>
              <p:cNvSpPr/>
              <p:nvPr/>
            </p:nvSpPr>
            <p:spPr>
              <a:xfrm>
                <a:off x="5704432" y="1397344"/>
                <a:ext cx="561914" cy="108719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>
                <a:extLst>
                  <a:ext uri="{FF2B5EF4-FFF2-40B4-BE49-F238E27FC236}">
                    <a16:creationId xmlns:a16="http://schemas.microsoft.com/office/drawing/2014/main" id="{806F1787-B9E4-CDA5-3084-00D0541E5452}"/>
                  </a:ext>
                </a:extLst>
              </p:cNvPr>
              <p:cNvSpPr/>
              <p:nvPr/>
            </p:nvSpPr>
            <p:spPr>
              <a:xfrm>
                <a:off x="5717194" y="2331288"/>
                <a:ext cx="561914" cy="108719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Arrow 62">
                <a:extLst>
                  <a:ext uri="{FF2B5EF4-FFF2-40B4-BE49-F238E27FC236}">
                    <a16:creationId xmlns:a16="http://schemas.microsoft.com/office/drawing/2014/main" id="{AEB3D236-A18E-E507-E6FC-ED004301EDD1}"/>
                  </a:ext>
                </a:extLst>
              </p:cNvPr>
              <p:cNvSpPr/>
              <p:nvPr/>
            </p:nvSpPr>
            <p:spPr>
              <a:xfrm>
                <a:off x="5701710" y="3185853"/>
                <a:ext cx="561914" cy="108719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470A7E-49C1-14DB-0173-C79C393EB1CC}"/>
                </a:ext>
              </a:extLst>
            </p:cNvPr>
            <p:cNvSpPr txBox="1"/>
            <p:nvPr/>
          </p:nvSpPr>
          <p:spPr>
            <a:xfrm rot="16200000">
              <a:off x="4042909" y="2988475"/>
              <a:ext cx="1178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Input is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E2A67A-57C3-1FF4-A5E2-3F0114959FBA}"/>
                </a:ext>
              </a:extLst>
            </p:cNvPr>
            <p:cNvSpPr txBox="1"/>
            <p:nvPr/>
          </p:nvSpPr>
          <p:spPr>
            <a:xfrm>
              <a:off x="4832078" y="1491596"/>
              <a:ext cx="561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Image</a:t>
              </a:r>
            </a:p>
          </p:txBody>
        </p:sp>
        <p:pic>
          <p:nvPicPr>
            <p:cNvPr id="66" name="Picture 24" descr="Ocr Generic Gradient icon">
              <a:extLst>
                <a:ext uri="{FF2B5EF4-FFF2-40B4-BE49-F238E27FC236}">
                  <a16:creationId xmlns:a16="http://schemas.microsoft.com/office/drawing/2014/main" id="{72BF07CF-F4E7-29A1-029C-DF01859E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674" y="1440690"/>
              <a:ext cx="560417" cy="56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CDECCE-351E-1DF6-2F3F-945189A5CBD5}"/>
                </a:ext>
              </a:extLst>
            </p:cNvPr>
            <p:cNvSpPr txBox="1"/>
            <p:nvPr/>
          </p:nvSpPr>
          <p:spPr>
            <a:xfrm>
              <a:off x="5907592" y="1599902"/>
              <a:ext cx="1948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OpenCV Image Extraction</a:t>
              </a:r>
            </a:p>
          </p:txBody>
        </p:sp>
        <p:pic>
          <p:nvPicPr>
            <p:cNvPr id="69" name="Picture 26" descr="Html icon Generic Flat Gradient">
              <a:extLst>
                <a:ext uri="{FF2B5EF4-FFF2-40B4-BE49-F238E27FC236}">
                  <a16:creationId xmlns:a16="http://schemas.microsoft.com/office/drawing/2014/main" id="{E94D5793-3CAE-61C4-0321-3ADD5ADAF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545" y="2363016"/>
              <a:ext cx="563950" cy="56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D98841-6F81-BDE0-6A25-3FCF7BFB866A}"/>
                </a:ext>
              </a:extLst>
            </p:cNvPr>
            <p:cNvSpPr txBox="1"/>
            <p:nvPr/>
          </p:nvSpPr>
          <p:spPr>
            <a:xfrm>
              <a:off x="4858075" y="2406622"/>
              <a:ext cx="561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URL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E7F655-2C7A-B0E9-6910-BCA6FD74F6DD}"/>
                </a:ext>
              </a:extLst>
            </p:cNvPr>
            <p:cNvSpPr txBox="1"/>
            <p:nvPr/>
          </p:nvSpPr>
          <p:spPr>
            <a:xfrm>
              <a:off x="5807419" y="2440985"/>
              <a:ext cx="1948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Web Scrapping with BeautifulSoup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E9B8AF-B4B3-F5B1-9479-E9E3391CBE2A}"/>
                </a:ext>
              </a:extLst>
            </p:cNvPr>
            <p:cNvSpPr txBox="1"/>
            <p:nvPr/>
          </p:nvSpPr>
          <p:spPr>
            <a:xfrm>
              <a:off x="4858075" y="3299335"/>
              <a:ext cx="561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Text</a:t>
              </a:r>
            </a:p>
          </p:txBody>
        </p:sp>
        <p:pic>
          <p:nvPicPr>
            <p:cNvPr id="73" name="Picture 16" descr="Web View Icon - Download in Gradient Style">
              <a:extLst>
                <a:ext uri="{FF2B5EF4-FFF2-40B4-BE49-F238E27FC236}">
                  <a16:creationId xmlns:a16="http://schemas.microsoft.com/office/drawing/2014/main" id="{94C04779-B7E3-7F4A-DEB4-938A30B4A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839" y="3285343"/>
              <a:ext cx="502086" cy="5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Minus 73">
              <a:extLst>
                <a:ext uri="{FF2B5EF4-FFF2-40B4-BE49-F238E27FC236}">
                  <a16:creationId xmlns:a16="http://schemas.microsoft.com/office/drawing/2014/main" id="{63444161-7DE9-08DE-5DDC-14CDE6CD8F81}"/>
                </a:ext>
              </a:extLst>
            </p:cNvPr>
            <p:cNvSpPr/>
            <p:nvPr/>
          </p:nvSpPr>
          <p:spPr>
            <a:xfrm rot="16200000">
              <a:off x="7196296" y="2523478"/>
              <a:ext cx="2526051" cy="209102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7B5D6942-0BAF-1EB4-F799-11AFCF2626ED}"/>
                </a:ext>
              </a:extLst>
            </p:cNvPr>
            <p:cNvSpPr/>
            <p:nvPr/>
          </p:nvSpPr>
          <p:spPr>
            <a:xfrm>
              <a:off x="5959694" y="3449833"/>
              <a:ext cx="2493558" cy="106386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A1B697EB-71D9-7194-AD5D-91DC191AFC78}"/>
                </a:ext>
              </a:extLst>
            </p:cNvPr>
            <p:cNvSpPr/>
            <p:nvPr/>
          </p:nvSpPr>
          <p:spPr>
            <a:xfrm>
              <a:off x="7516351" y="2564523"/>
              <a:ext cx="936901" cy="106386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3679ABFE-AAA7-AB00-7198-A630449873A4}"/>
                </a:ext>
              </a:extLst>
            </p:cNvPr>
            <p:cNvSpPr/>
            <p:nvPr/>
          </p:nvSpPr>
          <p:spPr>
            <a:xfrm>
              <a:off x="7777670" y="1649031"/>
              <a:ext cx="1600867" cy="113499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B7D1A87-402A-1F4F-3A7A-70091851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40870" y="1440690"/>
              <a:ext cx="678407" cy="69604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14D10F-84BC-A84F-06CC-E1AA8F297DC0}"/>
                </a:ext>
              </a:extLst>
            </p:cNvPr>
            <p:cNvSpPr txBox="1"/>
            <p:nvPr/>
          </p:nvSpPr>
          <p:spPr>
            <a:xfrm>
              <a:off x="8943156" y="2166778"/>
              <a:ext cx="19489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Data Pre-processing</a:t>
              </a:r>
            </a:p>
          </p:txBody>
        </p:sp>
        <p:sp>
          <p:nvSpPr>
            <p:cNvPr id="80" name="Minus 79">
              <a:extLst>
                <a:ext uri="{FF2B5EF4-FFF2-40B4-BE49-F238E27FC236}">
                  <a16:creationId xmlns:a16="http://schemas.microsoft.com/office/drawing/2014/main" id="{7432B809-C4C5-85E4-275B-24335CF6A9B5}"/>
                </a:ext>
              </a:extLst>
            </p:cNvPr>
            <p:cNvSpPr/>
            <p:nvPr/>
          </p:nvSpPr>
          <p:spPr>
            <a:xfrm rot="10800000" flipV="1">
              <a:off x="10040792" y="1597423"/>
              <a:ext cx="1913300" cy="215914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inus 80">
              <a:extLst>
                <a:ext uri="{FF2B5EF4-FFF2-40B4-BE49-F238E27FC236}">
                  <a16:creationId xmlns:a16="http://schemas.microsoft.com/office/drawing/2014/main" id="{598A0CC8-ECF2-2D48-17D5-08A4CE1749DC}"/>
                </a:ext>
              </a:extLst>
            </p:cNvPr>
            <p:cNvSpPr/>
            <p:nvPr/>
          </p:nvSpPr>
          <p:spPr>
            <a:xfrm rot="5400000">
              <a:off x="8830328" y="4963836"/>
              <a:ext cx="2768109" cy="291944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C4BB4E66-A7C4-1BCD-E1F3-1E0087ECDB71}"/>
                </a:ext>
              </a:extLst>
            </p:cNvPr>
            <p:cNvSpPr/>
            <p:nvPr/>
          </p:nvSpPr>
          <p:spPr>
            <a:xfrm rot="10800000">
              <a:off x="9914711" y="4769233"/>
              <a:ext cx="313834" cy="10803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5B0E2465-CEB2-3FE2-81DC-AE9C41F366EA}"/>
                </a:ext>
              </a:extLst>
            </p:cNvPr>
            <p:cNvSpPr/>
            <p:nvPr/>
          </p:nvSpPr>
          <p:spPr>
            <a:xfrm rot="10800000">
              <a:off x="9929944" y="4023896"/>
              <a:ext cx="313834" cy="10803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9EB85402-9B8F-9E8E-9DEC-2E45BC461357}"/>
                </a:ext>
              </a:extLst>
            </p:cNvPr>
            <p:cNvSpPr/>
            <p:nvPr/>
          </p:nvSpPr>
          <p:spPr>
            <a:xfrm rot="10800000">
              <a:off x="9929944" y="5460553"/>
              <a:ext cx="313834" cy="10803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13A6C2B-B0F1-430A-96E1-2F1311F63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72188" y="3886706"/>
              <a:ext cx="399410" cy="41293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B3DAE0-CBFC-6BA2-2D6A-61DCB7D26B3D}"/>
                </a:ext>
              </a:extLst>
            </p:cNvPr>
            <p:cNvSpPr txBox="1"/>
            <p:nvPr/>
          </p:nvSpPr>
          <p:spPr>
            <a:xfrm>
              <a:off x="7184034" y="3917045"/>
              <a:ext cx="254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BERT Multi Label Classifier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B40DE4B-FD59-2DD8-FF84-6F15FC98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472188" y="4502217"/>
              <a:ext cx="421064" cy="466009"/>
            </a:xfrm>
            <a:prstGeom prst="rect">
              <a:avLst/>
            </a:prstGeom>
          </p:spPr>
        </p:pic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B9A05BE4-F0FE-0FA2-BC29-0A4B1BE13CB5}"/>
                </a:ext>
              </a:extLst>
            </p:cNvPr>
            <p:cNvSpPr/>
            <p:nvPr/>
          </p:nvSpPr>
          <p:spPr>
            <a:xfrm rot="10800000">
              <a:off x="9951717" y="6059268"/>
              <a:ext cx="278011" cy="123088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4" descr="Natural language processing Meticulous Gradient icon">
              <a:extLst>
                <a:ext uri="{FF2B5EF4-FFF2-40B4-BE49-F238E27FC236}">
                  <a16:creationId xmlns:a16="http://schemas.microsoft.com/office/drawing/2014/main" id="{11678527-9428-E9BB-4515-9E9D4D04A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5819" y="5270979"/>
              <a:ext cx="396411" cy="396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 descr="Summary Generic gradient outline icon">
              <a:extLst>
                <a:ext uri="{FF2B5EF4-FFF2-40B4-BE49-F238E27FC236}">
                  <a16:creationId xmlns:a16="http://schemas.microsoft.com/office/drawing/2014/main" id="{8B2611BF-2979-D3E6-1F33-FC613821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7735" y="5937754"/>
              <a:ext cx="428239" cy="42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Minus 90">
              <a:extLst>
                <a:ext uri="{FF2B5EF4-FFF2-40B4-BE49-F238E27FC236}">
                  <a16:creationId xmlns:a16="http://schemas.microsoft.com/office/drawing/2014/main" id="{9ED105BA-B9F5-E5AA-7F10-226A025C3B2B}"/>
                </a:ext>
              </a:extLst>
            </p:cNvPr>
            <p:cNvSpPr/>
            <p:nvPr/>
          </p:nvSpPr>
          <p:spPr>
            <a:xfrm rot="16200000" flipV="1">
              <a:off x="9324708" y="3345720"/>
              <a:ext cx="4714857" cy="251696"/>
            </a:xfrm>
            <a:prstGeom prst="mathMinus">
              <a:avLst>
                <a:gd name="adj1" fmla="val 2352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2640E6F6-92C3-B645-501A-0CED451E7AD3}"/>
                </a:ext>
              </a:extLst>
            </p:cNvPr>
            <p:cNvSpPr/>
            <p:nvPr/>
          </p:nvSpPr>
          <p:spPr>
            <a:xfrm rot="10800000">
              <a:off x="10220457" y="5134305"/>
              <a:ext cx="1476910" cy="108002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1BE2359-17F5-4808-601E-9C7646E2C80F}"/>
                </a:ext>
              </a:extLst>
            </p:cNvPr>
            <p:cNvSpPr txBox="1"/>
            <p:nvPr/>
          </p:nvSpPr>
          <p:spPr>
            <a:xfrm>
              <a:off x="7644874" y="4570004"/>
              <a:ext cx="2096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Sentiment Analyzer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86487A-B9CB-602F-C9F3-24FF7F525A43}"/>
                </a:ext>
              </a:extLst>
            </p:cNvPr>
            <p:cNvSpPr txBox="1"/>
            <p:nvPr/>
          </p:nvSpPr>
          <p:spPr>
            <a:xfrm>
              <a:off x="7003523" y="5195490"/>
              <a:ext cx="2690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Keyword Extraction(Organization, Events, etc.)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61E6F30-507B-CB80-3BC3-8C871FCDFE62}"/>
                </a:ext>
              </a:extLst>
            </p:cNvPr>
            <p:cNvSpPr txBox="1"/>
            <p:nvPr/>
          </p:nvSpPr>
          <p:spPr>
            <a:xfrm>
              <a:off x="7644874" y="5938493"/>
              <a:ext cx="2119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15FF7"/>
                  </a:solidFill>
                  <a:latin typeface="Apple Braille" pitchFamily="2" charset="0"/>
                </a:rPr>
                <a:t>BERT Summarizer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414F571-BCAB-EA11-7EC7-5109181FAA6F}"/>
                </a:ext>
              </a:extLst>
            </p:cNvPr>
            <p:cNvGrpSpPr/>
            <p:nvPr/>
          </p:nvGrpSpPr>
          <p:grpSpPr>
            <a:xfrm rot="10800000">
              <a:off x="6636284" y="3563665"/>
              <a:ext cx="622728" cy="2906162"/>
              <a:chOff x="8578268" y="970283"/>
              <a:chExt cx="622728" cy="3634105"/>
            </a:xfrm>
          </p:grpSpPr>
          <p:sp>
            <p:nvSpPr>
              <p:cNvPr id="97" name="Minus 96">
                <a:extLst>
                  <a:ext uri="{FF2B5EF4-FFF2-40B4-BE49-F238E27FC236}">
                    <a16:creationId xmlns:a16="http://schemas.microsoft.com/office/drawing/2014/main" id="{B09E7C7C-6640-CC59-5F54-44E8D2767713}"/>
                  </a:ext>
                </a:extLst>
              </p:cNvPr>
              <p:cNvSpPr/>
              <p:nvPr/>
            </p:nvSpPr>
            <p:spPr>
              <a:xfrm rot="16200000">
                <a:off x="7226990" y="2630383"/>
                <a:ext cx="3634105" cy="313906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Minus 97">
                <a:extLst>
                  <a:ext uri="{FF2B5EF4-FFF2-40B4-BE49-F238E27FC236}">
                    <a16:creationId xmlns:a16="http://schemas.microsoft.com/office/drawing/2014/main" id="{AAAE10A1-E4F0-040F-CA72-35FE085BF259}"/>
                  </a:ext>
                </a:extLst>
              </p:cNvPr>
              <p:cNvSpPr/>
              <p:nvPr/>
            </p:nvSpPr>
            <p:spPr>
              <a:xfrm>
                <a:off x="8578268" y="1359731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Minus 98">
                <a:extLst>
                  <a:ext uri="{FF2B5EF4-FFF2-40B4-BE49-F238E27FC236}">
                    <a16:creationId xmlns:a16="http://schemas.microsoft.com/office/drawing/2014/main" id="{BF7B7203-1609-03E3-5A5B-A9A48063B223}"/>
                  </a:ext>
                </a:extLst>
              </p:cNvPr>
              <p:cNvSpPr/>
              <p:nvPr/>
            </p:nvSpPr>
            <p:spPr>
              <a:xfrm>
                <a:off x="8624543" y="2241018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Minus 99">
                <a:extLst>
                  <a:ext uri="{FF2B5EF4-FFF2-40B4-BE49-F238E27FC236}">
                    <a16:creationId xmlns:a16="http://schemas.microsoft.com/office/drawing/2014/main" id="{3DB843B4-CDE3-762F-31C8-DEC3043977E2}"/>
                  </a:ext>
                </a:extLst>
              </p:cNvPr>
              <p:cNvSpPr/>
              <p:nvPr/>
            </p:nvSpPr>
            <p:spPr>
              <a:xfrm>
                <a:off x="8616209" y="3098336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Minus 100">
                <a:extLst>
                  <a:ext uri="{FF2B5EF4-FFF2-40B4-BE49-F238E27FC236}">
                    <a16:creationId xmlns:a16="http://schemas.microsoft.com/office/drawing/2014/main" id="{79BC433E-77B7-9F22-C176-626C29EB3D24}"/>
                  </a:ext>
                </a:extLst>
              </p:cNvPr>
              <p:cNvSpPr/>
              <p:nvPr/>
            </p:nvSpPr>
            <p:spPr>
              <a:xfrm>
                <a:off x="8617933" y="3990934"/>
                <a:ext cx="525091" cy="256369"/>
              </a:xfrm>
              <a:prstGeom prst="mathMinus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82CBFB49-142C-748B-7F2F-22062083F887}"/>
                </a:ext>
              </a:extLst>
            </p:cNvPr>
            <p:cNvSpPr/>
            <p:nvPr/>
          </p:nvSpPr>
          <p:spPr>
            <a:xfrm rot="10800000">
              <a:off x="4402969" y="4857428"/>
              <a:ext cx="2402300" cy="112605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4217D45-C020-54D6-4CB7-521C009DA23A}"/>
                </a:ext>
              </a:extLst>
            </p:cNvPr>
            <p:cNvSpPr txBox="1"/>
            <p:nvPr/>
          </p:nvSpPr>
          <p:spPr>
            <a:xfrm>
              <a:off x="4842740" y="4990327"/>
              <a:ext cx="1665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All output is passed to API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9A38054-2006-AB41-A53F-F9E26D03885A}"/>
                </a:ext>
              </a:extLst>
            </p:cNvPr>
            <p:cNvSpPr/>
            <p:nvPr/>
          </p:nvSpPr>
          <p:spPr>
            <a:xfrm rot="10800000">
              <a:off x="2949711" y="4780038"/>
              <a:ext cx="904568" cy="106107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A4BEF8-5F6E-08E4-D172-CB3DD1F38C71}"/>
                </a:ext>
              </a:extLst>
            </p:cNvPr>
            <p:cNvSpPr txBox="1"/>
            <p:nvPr/>
          </p:nvSpPr>
          <p:spPr>
            <a:xfrm>
              <a:off x="2812477" y="4883320"/>
              <a:ext cx="1162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115FF7"/>
                  </a:solidFill>
                  <a:latin typeface="Apple Braille" pitchFamily="2" charset="0"/>
                </a:rPr>
                <a:t>Output is displayed through API</a:t>
              </a:r>
            </a:p>
          </p:txBody>
        </p:sp>
      </p:grpSp>
      <p:sp>
        <p:nvSpPr>
          <p:cNvPr id="108" name="Slide Number Placeholder 5">
            <a:extLst>
              <a:ext uri="{FF2B5EF4-FFF2-40B4-BE49-F238E27FC236}">
                <a16:creationId xmlns:a16="http://schemas.microsoft.com/office/drawing/2014/main" id="{5ECB1C49-A7EA-C9CD-F018-31DE4A17BC16}"/>
              </a:ext>
            </a:extLst>
          </p:cNvPr>
          <p:cNvSpPr txBox="1">
            <a:spLocks/>
          </p:cNvSpPr>
          <p:nvPr/>
        </p:nvSpPr>
        <p:spPr>
          <a:xfrm>
            <a:off x="11628687" y="6416984"/>
            <a:ext cx="38735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A73395-3A4D-40D7-AA54-5990654FBE6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4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979-5571-4433-83C6-BB9A6779D4A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</p:txBody>
      </p:sp>
      <p:sp>
        <p:nvSpPr>
          <p:cNvPr id="3" name="Round Diagonal Corner of Rectangle 2">
            <a:extLst>
              <a:ext uri="{FF2B5EF4-FFF2-40B4-BE49-F238E27FC236}">
                <a16:creationId xmlns:a16="http://schemas.microsoft.com/office/drawing/2014/main" id="{B2E6CE40-BBCE-810C-BD81-5A58AB1CEF59}"/>
              </a:ext>
            </a:extLst>
          </p:cNvPr>
          <p:cNvSpPr/>
          <p:nvPr/>
        </p:nvSpPr>
        <p:spPr>
          <a:xfrm>
            <a:off x="335269" y="1955742"/>
            <a:ext cx="5620914" cy="1979801"/>
          </a:xfrm>
          <a:prstGeom prst="round2Diag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r>
              <a:rPr lang="en-IN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Sarah can now focus on providing valuable insights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IN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ctr"/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72F27-9DB8-4806-08A8-3450E609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59" y="578428"/>
            <a:ext cx="5271083" cy="50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y Mass Communication – Jagran Institute of Management &amp; Mass  Communication (JIMMC)">
            <a:extLst>
              <a:ext uri="{FF2B5EF4-FFF2-40B4-BE49-F238E27FC236}">
                <a16:creationId xmlns:a16="http://schemas.microsoft.com/office/drawing/2014/main" id="{171B3D1E-96A5-5991-D2E1-4F2731D6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620078-4ADB-4528-88D3-43FE25A39C53}"/>
              </a:ext>
            </a:extLst>
          </p:cNvPr>
          <p:cNvSpPr/>
          <p:nvPr/>
        </p:nvSpPr>
        <p:spPr>
          <a:xfrm>
            <a:off x="-107246" y="-13202"/>
            <a:ext cx="12406489" cy="6871202"/>
          </a:xfrm>
          <a:prstGeom prst="rect">
            <a:avLst/>
          </a:prstGeom>
          <a:gradFill>
            <a:gsLst>
              <a:gs pos="21000">
                <a:srgbClr val="242424">
                  <a:alpha val="98000"/>
                </a:srgbClr>
              </a:gs>
              <a:gs pos="0">
                <a:schemeClr val="tx1"/>
              </a:gs>
              <a:gs pos="100000">
                <a:schemeClr val="tx1">
                  <a:lumMod val="75000"/>
                  <a:lumOff val="25000"/>
                  <a:alpha val="1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91E01-3AE9-40B4-8CAE-7D04DB445AB5}"/>
              </a:ext>
            </a:extLst>
          </p:cNvPr>
          <p:cNvSpPr txBox="1"/>
          <p:nvPr/>
        </p:nvSpPr>
        <p:spPr>
          <a:xfrm>
            <a:off x="3421311" y="2682233"/>
            <a:ext cx="5349374" cy="74676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74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306</Words>
  <Application>Microsoft Macintosh PowerPoint</Application>
  <PresentationFormat>Widescreen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Apple Braille</vt:lpstr>
      <vt:lpstr>Arial</vt:lpstr>
      <vt:lpstr>Calibri</vt:lpstr>
      <vt:lpstr>Calibri Light</vt:lpstr>
      <vt:lpstr>Montserrat</vt:lpstr>
      <vt:lpstr>Segoe UI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Mishra14</dc:creator>
  <cp:lastModifiedBy>Sakshi Mishra14</cp:lastModifiedBy>
  <cp:revision>26</cp:revision>
  <dcterms:created xsi:type="dcterms:W3CDTF">2023-08-29T09:41:02Z</dcterms:created>
  <dcterms:modified xsi:type="dcterms:W3CDTF">2023-08-29T15:53:05Z</dcterms:modified>
</cp:coreProperties>
</file>