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1" r:id="rId2"/>
    <p:sldId id="318" r:id="rId3"/>
    <p:sldId id="315" r:id="rId4"/>
    <p:sldId id="314" r:id="rId5"/>
    <p:sldId id="316" r:id="rId6"/>
    <p:sldId id="312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A4A3A4"/>
          </p15:clr>
        </p15:guide>
        <p15:guide id="4" pos="7440" userDrawn="1">
          <p15:clr>
            <a:srgbClr val="A4A3A4"/>
          </p15:clr>
        </p15:guide>
        <p15:guide id="5" orient="horz" pos="3912" userDrawn="1">
          <p15:clr>
            <a:srgbClr val="A4A3A4"/>
          </p15:clr>
        </p15:guide>
        <p15:guide id="6" orient="horz" pos="550" userDrawn="1">
          <p15:clr>
            <a:srgbClr val="A4A3A4"/>
          </p15:clr>
        </p15:guide>
        <p15:guide id="7" orient="horz" pos="88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E2B4919-CE34-AE76-8E6C-6217D1B47570}" name="Project Manager" initials="PM" userId="Project Manager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6" autoAdjust="0"/>
    <p:restoredTop sz="91166" autoAdjust="0"/>
  </p:normalViewPr>
  <p:slideViewPr>
    <p:cSldViewPr snapToGrid="0" showGuides="1">
      <p:cViewPr varScale="1">
        <p:scale>
          <a:sx n="113" d="100"/>
          <a:sy n="113" d="100"/>
        </p:scale>
        <p:origin x="192" y="1632"/>
      </p:cViewPr>
      <p:guideLst>
        <p:guide orient="horz" pos="2184"/>
        <p:guide pos="3840"/>
        <p:guide pos="240"/>
        <p:guide pos="7440"/>
        <p:guide orient="horz" pos="3912"/>
        <p:guide orient="horz" pos="550"/>
        <p:guide orient="horz" pos="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0E671-CE0C-408A-B02D-061FD700E283}" type="datetimeFigureOut">
              <a:rPr lang="en-US" smtClean="0"/>
              <a:t>8/28/23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7B85F-9524-46EF-BC7A-6B0F320FD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08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s/photos/safety?utm_source=unsplash&amp;utm_medium=referral&amp;utm_content=creditCopyText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s/photos/safety?utm_source=unsplash&amp;utm_medium=referral&amp;utm_content=creditCopyTex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Photo by Christina @ </a:t>
            </a:r>
            <a:r>
              <a:rPr lang="en-US" dirty="0" err="1"/>
              <a:t>wocintechchat</a:t>
            </a:r>
            <a:r>
              <a:rPr lang="en-US" dirty="0"/>
              <a:t> on </a:t>
            </a:r>
            <a:r>
              <a:rPr lang="en-US" dirty="0" err="1">
                <a:hlinkClick r:id="rId3"/>
              </a:rPr>
              <a:t>Unsplash</a:t>
            </a:r>
            <a:r>
              <a:rPr lang="en-US" dirty="0"/>
              <a:t> </a:t>
            </a:r>
            <a:endParaRPr lang="en-ID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7B85F-9524-46EF-BC7A-6B0F320FDA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21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7B85F-9524-46EF-BC7A-6B0F320FDA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3839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Photo by Campaign Creators on </a:t>
            </a:r>
            <a:r>
              <a:rPr lang="en-US" dirty="0" err="1">
                <a:hlinkClick r:id="rId3"/>
              </a:rPr>
              <a:t>Unsplash</a:t>
            </a:r>
            <a:r>
              <a:rPr lang="en-US" dirty="0"/>
              <a:t> </a:t>
            </a:r>
            <a:endParaRPr lang="en-ID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7B85F-9524-46EF-BC7A-6B0F320FDA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3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7B85F-9524-46EF-BC7A-6B0F320FDA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079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7B85F-9524-46EF-BC7A-6B0F320FDA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4763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7B85F-9524-46EF-BC7A-6B0F320FDA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981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7B85F-9524-46EF-BC7A-6B0F320FDA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2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6AF1B-88AA-44CB-9CB0-AC164A0C2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000EF-DE9B-4377-8E81-13543D8C1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BD58B-89DB-4C48-BEF1-92A405934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A8A8-AF38-46CE-8B50-A8E6FBDCE7EA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472BA-96E1-4D82-88A9-9BD8AC26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93A7F-32B2-4F30-86E2-FBCCA215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4016-ABEA-40E2-8A5E-381644F1B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8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F013-51A9-4FC9-B799-F7B22CF6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51119-7806-494D-8735-6CB5806DA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B4514-9AE6-4399-9132-C8C2125C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A8A8-AF38-46CE-8B50-A8E6FBDCE7EA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061B1-0C79-43D8-8425-8A469BDC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7817E-44A8-4C13-8B4F-09B0261D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4016-ABEA-40E2-8A5E-381644F1B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8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06B3C6-D075-4782-A5A7-1C22E05CB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E61C0-643E-49A5-8A59-476E6819C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2FCB2-F549-4466-ADC9-228800D86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A8A8-AF38-46CE-8B50-A8E6FBDCE7EA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BCB77-810C-43B2-90A1-46470AE3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5F2E9-40B1-4BE5-856B-636A90C9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4016-ABEA-40E2-8A5E-381644F1B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0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21FAE-166A-43CC-B4CF-4E1F44E7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963E7-5FCA-4B92-8032-8269174E2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7018A-910F-451A-BA9A-D5AD3F9F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A8A8-AF38-46CE-8B50-A8E6FBDCE7EA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5E38F-1F05-48A3-8D3B-2AC7555B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CA0FD-269F-492F-B766-C1FFE307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4016-ABEA-40E2-8A5E-381644F1B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7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95B62-300A-4E43-B8D6-2C2A76F8F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CC967-3F35-42CA-811B-11A1167A3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E0F4D-7C03-480E-91D2-4A8BD677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A8A8-AF38-46CE-8B50-A8E6FBDCE7EA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3877E-1F58-4D07-88D8-1B5D5045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D08B4-91B4-4A75-9B19-609A38339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4016-ABEA-40E2-8A5E-381644F1B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2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A910-DC56-46F1-ABEC-A9AE52E1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63563-2E2F-4374-A748-B04D2DCDC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85B06-78BE-4DA4-87BE-46A922B11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90796-D70A-4E45-BB95-C6EE4BC6F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A8A8-AF38-46CE-8B50-A8E6FBDCE7EA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9C8C2-E768-4062-9B49-994DC2C9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F513B-2B66-4C75-BCA4-94B9CAE1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4016-ABEA-40E2-8A5E-381644F1B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7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FE9B-A1AA-4489-B118-2988295B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3A9D6-F944-46D8-A9EE-54245CF74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D8CDD-9BF0-4732-906A-A59C47E71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DFEA3-B979-45F7-97F5-0A65452A1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7520F4-BEE0-4FB8-BBEF-1593594ED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DA0D6-F40B-47D2-A04B-201B8295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A8A8-AF38-46CE-8B50-A8E6FBDCE7EA}" type="datetimeFigureOut">
              <a:rPr lang="en-US" smtClean="0"/>
              <a:t>8/28/23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AF70A-65A8-43E4-9CED-2C969987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A8B2B9-0CC5-4B24-B743-4D7A3BDC4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4016-ABEA-40E2-8A5E-381644F1B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0BD5-AE30-462A-B01F-6EA04AD7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BA660-DB82-4FBF-B116-C9179730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A8A8-AF38-46CE-8B50-A8E6FBDCE7EA}" type="datetimeFigureOut">
              <a:rPr lang="en-US" smtClean="0"/>
              <a:t>8/28/23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9E595-C0C7-4792-9BE2-A72361E1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B5613-E277-49E6-BE05-0533399E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4016-ABEA-40E2-8A5E-381644F1B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5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B0128C-3D17-4C7A-96AD-2D9C833E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A8A8-AF38-46CE-8B50-A8E6FBDCE7EA}" type="datetimeFigureOut">
              <a:rPr lang="en-US" smtClean="0"/>
              <a:t>8/28/23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98B207-13A7-49E8-8925-25AA7782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FA30A-6934-47FD-8B29-A69C5056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4016-ABEA-40E2-8A5E-381644F1B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2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6B76-E30A-4EA4-9D51-069D0D3A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64584-90E3-4C80-A80C-ABE36A541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CF327-82AE-45B1-BF21-B2F39CCEA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A02A8-2115-4BEC-AFDE-A5514C5E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A8A8-AF38-46CE-8B50-A8E6FBDCE7EA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7C625-2516-46C6-9E35-3B6D5910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B147D-1127-4B5F-9087-47533483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4016-ABEA-40E2-8A5E-381644F1B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8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2140-F8C3-42DF-8466-6F806EBBE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D7715A-F24F-4276-8B36-9373C08E8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BBED8-DE19-492F-A51B-B2BD65DF5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4BFAA-C006-4792-9C81-EF35DAC8F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A8A8-AF38-46CE-8B50-A8E6FBDCE7EA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9D45E-2A74-4A7E-AFA6-33C62A1A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5789E-A1B3-4A2F-A30D-C2418D0B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4016-ABEA-40E2-8A5E-381644F1B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2CE18D-37EF-4B3A-B4FF-F4EC6C7F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00C64-B77D-40A7-BA4D-7A05411CD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4ADA2-BF4E-4C46-A9A7-AD9769433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2A8A8-AF38-46CE-8B50-A8E6FBDCE7EA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23126-F2B3-40DE-A5FE-4A74E340E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E1417-EA7A-476F-8523-BE744304A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A4016-ABEA-40E2-8A5E-381644F1B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3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98EA979-5571-4433-83C6-BB9A6779D4A5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BAE285-C170-4D4F-9A6C-4F6ED5CA454B}"/>
              </a:ext>
            </a:extLst>
          </p:cNvPr>
          <p:cNvSpPr/>
          <p:nvPr/>
        </p:nvSpPr>
        <p:spPr>
          <a:xfrm>
            <a:off x="3924300" y="972457"/>
            <a:ext cx="8267700" cy="4913086"/>
          </a:xfrm>
          <a:prstGeom prst="rect">
            <a:avLst/>
          </a:prstGeom>
          <a:solidFill>
            <a:srgbClr val="00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op 8 News and Media Monitoring Tools For Publishers">
            <a:extLst>
              <a:ext uri="{FF2B5EF4-FFF2-40B4-BE49-F238E27FC236}">
                <a16:creationId xmlns:a16="http://schemas.microsoft.com/office/drawing/2014/main" id="{9E9B7D0F-7C33-045B-1836-37D135640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2913"/>
            <a:ext cx="12192000" cy="343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8D66D5-550C-A430-636F-75767ECC7B76}"/>
              </a:ext>
            </a:extLst>
          </p:cNvPr>
          <p:cNvSpPr/>
          <p:nvPr/>
        </p:nvSpPr>
        <p:spPr>
          <a:xfrm>
            <a:off x="-49619" y="1712912"/>
            <a:ext cx="12192000" cy="3429000"/>
          </a:xfrm>
          <a:prstGeom prst="rect">
            <a:avLst/>
          </a:prstGeom>
          <a:gradFill>
            <a:gsLst>
              <a:gs pos="21000">
                <a:srgbClr val="242424">
                  <a:alpha val="98000"/>
                </a:srgbClr>
              </a:gs>
              <a:gs pos="0">
                <a:schemeClr val="tx1"/>
              </a:gs>
              <a:gs pos="100000">
                <a:schemeClr val="tx1">
                  <a:lumMod val="75000"/>
                  <a:lumOff val="25000"/>
                  <a:alpha val="15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1F0E26-FDA9-DD97-68AD-CE35EF5603E1}"/>
              </a:ext>
            </a:extLst>
          </p:cNvPr>
          <p:cNvSpPr/>
          <p:nvPr/>
        </p:nvSpPr>
        <p:spPr>
          <a:xfrm>
            <a:off x="381000" y="4293377"/>
            <a:ext cx="2946400" cy="682659"/>
          </a:xfrm>
          <a:prstGeom prst="rect">
            <a:avLst/>
          </a:prstGeom>
          <a:solidFill>
            <a:srgbClr val="00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  <a:cs typeface="Segoe UI" panose="020B0502040204020203" pitchFamily="34" charset="0"/>
              </a:rPr>
              <a:t>Presented by  : </a:t>
            </a:r>
          </a:p>
          <a:p>
            <a:pPr algn="ctr"/>
            <a:r>
              <a:rPr lang="en-US" sz="1400" dirty="0" err="1">
                <a:latin typeface="+mj-lt"/>
                <a:cs typeface="Segoe UI" panose="020B0502040204020203" pitchFamily="34" charset="0"/>
              </a:rPr>
              <a:t>Prkhar</a:t>
            </a:r>
            <a:r>
              <a:rPr lang="en-US" sz="1400" dirty="0">
                <a:latin typeface="+mj-lt"/>
                <a:cs typeface="Segoe UI" panose="020B0502040204020203" pitchFamily="34" charset="0"/>
              </a:rPr>
              <a:t> Mishra</a:t>
            </a:r>
          </a:p>
          <a:p>
            <a:pPr algn="ctr"/>
            <a:r>
              <a:rPr lang="en-US" sz="1400" dirty="0">
                <a:latin typeface="+mj-lt"/>
                <a:cs typeface="Segoe UI" panose="020B0502040204020203" pitchFamily="34" charset="0"/>
              </a:rPr>
              <a:t>Aditi Chaturvedi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78F61A-9BF3-3D3B-4C11-5405A6EA22A0}"/>
              </a:ext>
            </a:extLst>
          </p:cNvPr>
          <p:cNvGrpSpPr/>
          <p:nvPr/>
        </p:nvGrpSpPr>
        <p:grpSpPr>
          <a:xfrm>
            <a:off x="3537054" y="4456501"/>
            <a:ext cx="177592" cy="194455"/>
            <a:chOff x="3398838" y="4310011"/>
            <a:chExt cx="346075" cy="344488"/>
          </a:xfrm>
        </p:grpSpPr>
        <p:sp>
          <p:nvSpPr>
            <p:cNvPr id="8" name="Freeform 461">
              <a:extLst>
                <a:ext uri="{FF2B5EF4-FFF2-40B4-BE49-F238E27FC236}">
                  <a16:creationId xmlns:a16="http://schemas.microsoft.com/office/drawing/2014/main" id="{FCC638AA-96C5-02B0-7DEC-41BE39880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838" y="4310011"/>
              <a:ext cx="173038" cy="344488"/>
            </a:xfrm>
            <a:custGeom>
              <a:avLst/>
              <a:gdLst>
                <a:gd name="T0" fmla="*/ 0 w 109"/>
                <a:gd name="T1" fmla="*/ 0 h 217"/>
                <a:gd name="T2" fmla="*/ 109 w 109"/>
                <a:gd name="T3" fmla="*/ 108 h 217"/>
                <a:gd name="T4" fmla="*/ 0 w 109"/>
                <a:gd name="T5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9" h="217">
                  <a:moveTo>
                    <a:pt x="0" y="0"/>
                  </a:moveTo>
                  <a:lnTo>
                    <a:pt x="109" y="108"/>
                  </a:lnTo>
                  <a:lnTo>
                    <a:pt x="0" y="217"/>
                  </a:lnTo>
                </a:path>
              </a:pathLst>
            </a:custGeom>
            <a:no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462">
              <a:extLst>
                <a:ext uri="{FF2B5EF4-FFF2-40B4-BE49-F238E27FC236}">
                  <a16:creationId xmlns:a16="http://schemas.microsoft.com/office/drawing/2014/main" id="{AA5AD8AA-F7D6-4AB4-EA33-44D107DF8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1875" y="4310011"/>
              <a:ext cx="173038" cy="344488"/>
            </a:xfrm>
            <a:custGeom>
              <a:avLst/>
              <a:gdLst>
                <a:gd name="T0" fmla="*/ 0 w 109"/>
                <a:gd name="T1" fmla="*/ 0 h 217"/>
                <a:gd name="T2" fmla="*/ 109 w 109"/>
                <a:gd name="T3" fmla="*/ 108 h 217"/>
                <a:gd name="T4" fmla="*/ 0 w 109"/>
                <a:gd name="T5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9" h="217">
                  <a:moveTo>
                    <a:pt x="0" y="0"/>
                  </a:moveTo>
                  <a:lnTo>
                    <a:pt x="109" y="108"/>
                  </a:lnTo>
                  <a:lnTo>
                    <a:pt x="0" y="217"/>
                  </a:lnTo>
                </a:path>
              </a:pathLst>
            </a:custGeom>
            <a:no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8A049A-FCD9-ECAD-31E5-FA26F0D3ECCE}"/>
              </a:ext>
            </a:extLst>
          </p:cNvPr>
          <p:cNvCxnSpPr/>
          <p:nvPr/>
        </p:nvCxnSpPr>
        <p:spPr>
          <a:xfrm>
            <a:off x="3924300" y="4553728"/>
            <a:ext cx="82677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8AF970-CF58-49D7-6A46-0BC62668A269}"/>
              </a:ext>
            </a:extLst>
          </p:cNvPr>
          <p:cNvSpPr txBox="1"/>
          <p:nvPr/>
        </p:nvSpPr>
        <p:spPr>
          <a:xfrm>
            <a:off x="317500" y="2793003"/>
            <a:ext cx="3206006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IN" sz="2000" b="1" i="0" dirty="0">
                <a:solidFill>
                  <a:srgbClr val="FFFFFF"/>
                </a:solidFill>
                <a:effectLst/>
                <a:latin typeface="Montserrat" pitchFamily="2" charset="77"/>
              </a:rPr>
              <a:t>Multilabel Classification</a:t>
            </a:r>
            <a:endParaRPr lang="en-US" sz="20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D5D232-4B79-3D07-A609-12F5DB95B038}"/>
              </a:ext>
            </a:extLst>
          </p:cNvPr>
          <p:cNvSpPr txBox="1"/>
          <p:nvPr/>
        </p:nvSpPr>
        <p:spPr>
          <a:xfrm>
            <a:off x="317500" y="2322413"/>
            <a:ext cx="4330700" cy="54191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IN" sz="2400" b="1" i="0" dirty="0">
                <a:solidFill>
                  <a:srgbClr val="FFFFFF"/>
                </a:solidFill>
                <a:effectLst/>
                <a:latin typeface="Montserrat" pitchFamily="2" charset="77"/>
              </a:rPr>
              <a:t>Media Monitoring</a:t>
            </a:r>
            <a:endParaRPr lang="en-US" sz="2400" b="1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A4C58-59C3-1F63-24AE-E0579D2FD630}"/>
              </a:ext>
            </a:extLst>
          </p:cNvPr>
          <p:cNvSpPr txBox="1"/>
          <p:nvPr/>
        </p:nvSpPr>
        <p:spPr>
          <a:xfrm>
            <a:off x="317500" y="3480789"/>
            <a:ext cx="255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Team: Binary Brigade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09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BEE390C-F7E0-49DA-A97B-5A5D38EEEA7B}"/>
              </a:ext>
            </a:extLst>
          </p:cNvPr>
          <p:cNvCxnSpPr>
            <a:cxnSpLocks/>
          </p:cNvCxnSpPr>
          <p:nvPr/>
        </p:nvCxnSpPr>
        <p:spPr>
          <a:xfrm>
            <a:off x="0" y="6426811"/>
            <a:ext cx="11674042" cy="0"/>
          </a:xfrm>
          <a:prstGeom prst="line">
            <a:avLst/>
          </a:prstGeom>
          <a:ln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A81A969-CF36-458F-88D9-C6DF1A8AAE2A}"/>
              </a:ext>
            </a:extLst>
          </p:cNvPr>
          <p:cNvSpPr/>
          <p:nvPr/>
        </p:nvSpPr>
        <p:spPr>
          <a:xfrm>
            <a:off x="11436348" y="6229166"/>
            <a:ext cx="374652" cy="374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93A9BC2-59A3-442E-80E4-DF105664CF15}"/>
              </a:ext>
            </a:extLst>
          </p:cNvPr>
          <p:cNvSpPr txBox="1">
            <a:spLocks/>
          </p:cNvSpPr>
          <p:nvPr/>
        </p:nvSpPr>
        <p:spPr>
          <a:xfrm>
            <a:off x="11429999" y="6326005"/>
            <a:ext cx="38735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A73395-3A4D-40D7-AA54-5990654FBE6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CAA725-A7B6-4943-9785-97D6BAF4967E}"/>
              </a:ext>
            </a:extLst>
          </p:cNvPr>
          <p:cNvCxnSpPr>
            <a:cxnSpLocks/>
          </p:cNvCxnSpPr>
          <p:nvPr/>
        </p:nvCxnSpPr>
        <p:spPr>
          <a:xfrm>
            <a:off x="11485958" y="6584767"/>
            <a:ext cx="275432" cy="0"/>
          </a:xfrm>
          <a:prstGeom prst="line">
            <a:avLst/>
          </a:prstGeom>
          <a:ln w="38100">
            <a:solidFill>
              <a:srgbClr val="006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998AD1-F63E-4E44-A7FC-80DF0C350360}"/>
              </a:ext>
            </a:extLst>
          </p:cNvPr>
          <p:cNvGrpSpPr/>
          <p:nvPr/>
        </p:nvGrpSpPr>
        <p:grpSpPr>
          <a:xfrm>
            <a:off x="497675" y="1015855"/>
            <a:ext cx="254000" cy="346075"/>
            <a:chOff x="3444876" y="2173289"/>
            <a:chExt cx="254000" cy="346075"/>
          </a:xfrm>
        </p:grpSpPr>
        <p:sp>
          <p:nvSpPr>
            <p:cNvPr id="27" name="Freeform 66">
              <a:extLst>
                <a:ext uri="{FF2B5EF4-FFF2-40B4-BE49-F238E27FC236}">
                  <a16:creationId xmlns:a16="http://schemas.microsoft.com/office/drawing/2014/main" id="{39E58AF2-F5E6-461E-B91A-82344F2E8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613" y="2413001"/>
              <a:ext cx="46038" cy="38100"/>
            </a:xfrm>
            <a:custGeom>
              <a:avLst/>
              <a:gdLst>
                <a:gd name="T0" fmla="*/ 29 w 29"/>
                <a:gd name="T1" fmla="*/ 0 h 24"/>
                <a:gd name="T2" fmla="*/ 29 w 29"/>
                <a:gd name="T3" fmla="*/ 15 h 24"/>
                <a:gd name="T4" fmla="*/ 0 w 2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4">
                  <a:moveTo>
                    <a:pt x="29" y="0"/>
                  </a:moveTo>
                  <a:lnTo>
                    <a:pt x="29" y="15"/>
                  </a:lnTo>
                  <a:lnTo>
                    <a:pt x="0" y="24"/>
                  </a:lnTo>
                </a:path>
              </a:pathLst>
            </a:custGeom>
            <a:noFill/>
            <a:ln w="63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67">
              <a:extLst>
                <a:ext uri="{FF2B5EF4-FFF2-40B4-BE49-F238E27FC236}">
                  <a16:creationId xmlns:a16="http://schemas.microsoft.com/office/drawing/2014/main" id="{EE5714FF-026B-4EBD-9812-D5C0E9B74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101" y="2413001"/>
              <a:ext cx="46038" cy="38100"/>
            </a:xfrm>
            <a:custGeom>
              <a:avLst/>
              <a:gdLst>
                <a:gd name="T0" fmla="*/ 0 w 29"/>
                <a:gd name="T1" fmla="*/ 0 h 24"/>
                <a:gd name="T2" fmla="*/ 0 w 29"/>
                <a:gd name="T3" fmla="*/ 15 h 24"/>
                <a:gd name="T4" fmla="*/ 29 w 2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4">
                  <a:moveTo>
                    <a:pt x="0" y="0"/>
                  </a:moveTo>
                  <a:lnTo>
                    <a:pt x="0" y="15"/>
                  </a:lnTo>
                  <a:lnTo>
                    <a:pt x="29" y="24"/>
                  </a:lnTo>
                </a:path>
              </a:pathLst>
            </a:custGeom>
            <a:noFill/>
            <a:ln w="63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68">
              <a:extLst>
                <a:ext uri="{FF2B5EF4-FFF2-40B4-BE49-F238E27FC236}">
                  <a16:creationId xmlns:a16="http://schemas.microsoft.com/office/drawing/2014/main" id="{FE34129A-B55B-4705-815F-8C589A641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7426" y="2324101"/>
              <a:ext cx="88900" cy="96838"/>
            </a:xfrm>
            <a:prstGeom prst="ellipse">
              <a:avLst/>
            </a:prstGeom>
            <a:noFill/>
            <a:ln w="63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69">
              <a:extLst>
                <a:ext uri="{FF2B5EF4-FFF2-40B4-BE49-F238E27FC236}">
                  <a16:creationId xmlns:a16="http://schemas.microsoft.com/office/drawing/2014/main" id="{7E6E1C9B-CEB4-406A-8F8D-E9FD3C7A8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7426" y="2357439"/>
              <a:ext cx="88900" cy="14288"/>
            </a:xfrm>
            <a:custGeom>
              <a:avLst/>
              <a:gdLst>
                <a:gd name="T0" fmla="*/ 24 w 24"/>
                <a:gd name="T1" fmla="*/ 2 h 4"/>
                <a:gd name="T2" fmla="*/ 14 w 24"/>
                <a:gd name="T3" fmla="*/ 0 h 4"/>
                <a:gd name="T4" fmla="*/ 0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2"/>
                  </a:moveTo>
                  <a:cubicBezTo>
                    <a:pt x="22" y="4"/>
                    <a:pt x="16" y="4"/>
                    <a:pt x="14" y="0"/>
                  </a:cubicBezTo>
                  <a:cubicBezTo>
                    <a:pt x="10" y="4"/>
                    <a:pt x="3" y="4"/>
                    <a:pt x="0" y="1"/>
                  </a:cubicBezTo>
                </a:path>
              </a:pathLst>
            </a:custGeom>
            <a:noFill/>
            <a:ln w="63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70">
              <a:extLst>
                <a:ext uri="{FF2B5EF4-FFF2-40B4-BE49-F238E27FC236}">
                  <a16:creationId xmlns:a16="http://schemas.microsoft.com/office/drawing/2014/main" id="{705D1C92-6B95-4F52-84FB-02C24251D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876" y="2233614"/>
              <a:ext cx="254000" cy="285750"/>
            </a:xfrm>
            <a:custGeom>
              <a:avLst/>
              <a:gdLst>
                <a:gd name="T0" fmla="*/ 104 w 160"/>
                <a:gd name="T1" fmla="*/ 0 h 180"/>
                <a:gd name="T2" fmla="*/ 160 w 160"/>
                <a:gd name="T3" fmla="*/ 0 h 180"/>
                <a:gd name="T4" fmla="*/ 160 w 160"/>
                <a:gd name="T5" fmla="*/ 180 h 180"/>
                <a:gd name="T6" fmla="*/ 0 w 160"/>
                <a:gd name="T7" fmla="*/ 180 h 180"/>
                <a:gd name="T8" fmla="*/ 0 w 160"/>
                <a:gd name="T9" fmla="*/ 0 h 180"/>
                <a:gd name="T10" fmla="*/ 56 w 160"/>
                <a:gd name="T11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180">
                  <a:moveTo>
                    <a:pt x="104" y="0"/>
                  </a:moveTo>
                  <a:lnTo>
                    <a:pt x="160" y="0"/>
                  </a:lnTo>
                  <a:lnTo>
                    <a:pt x="160" y="180"/>
                  </a:lnTo>
                  <a:lnTo>
                    <a:pt x="0" y="180"/>
                  </a:lnTo>
                  <a:lnTo>
                    <a:pt x="0" y="0"/>
                  </a:lnTo>
                  <a:lnTo>
                    <a:pt x="56" y="0"/>
                  </a:lnTo>
                </a:path>
              </a:pathLst>
            </a:custGeom>
            <a:noFill/>
            <a:ln w="63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71">
              <a:extLst>
                <a:ext uri="{FF2B5EF4-FFF2-40B4-BE49-F238E27FC236}">
                  <a16:creationId xmlns:a16="http://schemas.microsoft.com/office/drawing/2014/main" id="{39646D88-0CF8-4409-90BB-58DEF6C07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451" y="2263776"/>
              <a:ext cx="195263" cy="225425"/>
            </a:xfrm>
            <a:custGeom>
              <a:avLst/>
              <a:gdLst>
                <a:gd name="T0" fmla="*/ 86 w 123"/>
                <a:gd name="T1" fmla="*/ 0 h 142"/>
                <a:gd name="T2" fmla="*/ 123 w 123"/>
                <a:gd name="T3" fmla="*/ 0 h 142"/>
                <a:gd name="T4" fmla="*/ 123 w 123"/>
                <a:gd name="T5" fmla="*/ 142 h 142"/>
                <a:gd name="T6" fmla="*/ 0 w 123"/>
                <a:gd name="T7" fmla="*/ 142 h 142"/>
                <a:gd name="T8" fmla="*/ 0 w 123"/>
                <a:gd name="T9" fmla="*/ 0 h 142"/>
                <a:gd name="T10" fmla="*/ 38 w 123"/>
                <a:gd name="T11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" h="142">
                  <a:moveTo>
                    <a:pt x="86" y="0"/>
                  </a:moveTo>
                  <a:lnTo>
                    <a:pt x="123" y="0"/>
                  </a:lnTo>
                  <a:lnTo>
                    <a:pt x="123" y="142"/>
                  </a:lnTo>
                  <a:lnTo>
                    <a:pt x="0" y="142"/>
                  </a:lnTo>
                  <a:lnTo>
                    <a:pt x="0" y="0"/>
                  </a:lnTo>
                  <a:lnTo>
                    <a:pt x="38" y="0"/>
                  </a:lnTo>
                </a:path>
              </a:pathLst>
            </a:custGeom>
            <a:noFill/>
            <a:ln w="63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72">
              <a:extLst>
                <a:ext uri="{FF2B5EF4-FFF2-40B4-BE49-F238E27FC236}">
                  <a16:creationId xmlns:a16="http://schemas.microsoft.com/office/drawing/2014/main" id="{B5EDE09F-861F-4393-852D-4A9A8BC1C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3776" y="2173289"/>
              <a:ext cx="76200" cy="112713"/>
            </a:xfrm>
            <a:custGeom>
              <a:avLst/>
              <a:gdLst>
                <a:gd name="T0" fmla="*/ 20 w 20"/>
                <a:gd name="T1" fmla="*/ 30 h 30"/>
                <a:gd name="T2" fmla="*/ 0 w 20"/>
                <a:gd name="T3" fmla="*/ 30 h 30"/>
                <a:gd name="T4" fmla="*/ 0 w 20"/>
                <a:gd name="T5" fmla="*/ 10 h 30"/>
                <a:gd name="T6" fmla="*/ 10 w 20"/>
                <a:gd name="T7" fmla="*/ 0 h 30"/>
                <a:gd name="T8" fmla="*/ 20 w 20"/>
                <a:gd name="T9" fmla="*/ 10 h 30"/>
                <a:gd name="T10" fmla="*/ 20 w 20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0">
                  <a:moveTo>
                    <a:pt x="20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5" y="0"/>
                    <a:pt x="20" y="4"/>
                    <a:pt x="20" y="10"/>
                  </a:cubicBezTo>
                  <a:lnTo>
                    <a:pt x="20" y="30"/>
                  </a:lnTo>
                  <a:close/>
                </a:path>
              </a:pathLst>
            </a:custGeom>
            <a:noFill/>
            <a:ln w="63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73">
              <a:extLst>
                <a:ext uri="{FF2B5EF4-FFF2-40B4-BE49-F238E27FC236}">
                  <a16:creationId xmlns:a16="http://schemas.microsoft.com/office/drawing/2014/main" id="{895D00D1-3258-4EF4-B3A9-84C0981C4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938" y="2203451"/>
              <a:ext cx="15875" cy="14288"/>
            </a:xfrm>
            <a:custGeom>
              <a:avLst/>
              <a:gdLst>
                <a:gd name="T0" fmla="*/ 4 w 4"/>
                <a:gd name="T1" fmla="*/ 2 h 4"/>
                <a:gd name="T2" fmla="*/ 2 w 4"/>
                <a:gd name="T3" fmla="*/ 4 h 4"/>
                <a:gd name="T4" fmla="*/ 2 w 4"/>
                <a:gd name="T5" fmla="*/ 4 h 4"/>
                <a:gd name="T6" fmla="*/ 0 w 4"/>
                <a:gd name="T7" fmla="*/ 2 h 4"/>
                <a:gd name="T8" fmla="*/ 0 w 4"/>
                <a:gd name="T9" fmla="*/ 2 h 4"/>
                <a:gd name="T10" fmla="*/ 2 w 4"/>
                <a:gd name="T11" fmla="*/ 0 h 4"/>
                <a:gd name="T12" fmla="*/ 2 w 4"/>
                <a:gd name="T13" fmla="*/ 0 h 4"/>
                <a:gd name="T14" fmla="*/ 4 w 4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4" y="3"/>
                    <a:pt x="3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lose/>
                </a:path>
              </a:pathLst>
            </a:custGeom>
            <a:noFill/>
            <a:ln w="63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258718CB-483E-1603-4B85-55DF183CFE87}"/>
              </a:ext>
            </a:extLst>
          </p:cNvPr>
          <p:cNvSpPr txBox="1">
            <a:spLocks/>
          </p:cNvSpPr>
          <p:nvPr/>
        </p:nvSpPr>
        <p:spPr>
          <a:xfrm>
            <a:off x="55958" y="254182"/>
            <a:ext cx="11430000" cy="585788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EXISTING APPROACH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B327EAA-AB2A-0963-04B3-1AA521D76B70}"/>
              </a:ext>
            </a:extLst>
          </p:cNvPr>
          <p:cNvSpPr txBox="1"/>
          <p:nvPr/>
        </p:nvSpPr>
        <p:spPr>
          <a:xfrm>
            <a:off x="1079983" y="2667103"/>
            <a:ext cx="16860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115FF7"/>
                </a:solidFill>
                <a:latin typeface="Apple Braille" pitchFamily="2" charset="0"/>
              </a:rPr>
              <a:t>Gather Media Article from Various Sources</a:t>
            </a:r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AFD6A96D-A58A-B250-699A-8F54C145AEC4}"/>
              </a:ext>
            </a:extLst>
          </p:cNvPr>
          <p:cNvSpPr/>
          <p:nvPr/>
        </p:nvSpPr>
        <p:spPr>
          <a:xfrm>
            <a:off x="2510428" y="1981304"/>
            <a:ext cx="904568" cy="138154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5ECA625-2B1B-D154-2A4F-2165FAE052BC}"/>
              </a:ext>
            </a:extLst>
          </p:cNvPr>
          <p:cNvSpPr txBox="1"/>
          <p:nvPr/>
        </p:nvSpPr>
        <p:spPr>
          <a:xfrm>
            <a:off x="3068519" y="2667103"/>
            <a:ext cx="16860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115FF7"/>
                </a:solidFill>
                <a:latin typeface="Apple Braille" pitchFamily="2" charset="0"/>
              </a:rPr>
              <a:t>Manual Classification by Human Analyst</a:t>
            </a:r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2E486AF6-AD18-AD2D-A1D6-111D50D21022}"/>
              </a:ext>
            </a:extLst>
          </p:cNvPr>
          <p:cNvSpPr/>
          <p:nvPr/>
        </p:nvSpPr>
        <p:spPr>
          <a:xfrm>
            <a:off x="4511293" y="1988326"/>
            <a:ext cx="904568" cy="138154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6" descr="Data classification - Free miscellaneous icons">
            <a:extLst>
              <a:ext uri="{FF2B5EF4-FFF2-40B4-BE49-F238E27FC236}">
                <a16:creationId xmlns:a16="http://schemas.microsoft.com/office/drawing/2014/main" id="{39097CC6-9549-90B9-AAD1-6CAAE4A6E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912" y="1822677"/>
            <a:ext cx="6223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23BF1A2-AF0C-05DD-BA0C-98668E2C8DBD}"/>
              </a:ext>
            </a:extLst>
          </p:cNvPr>
          <p:cNvSpPr txBox="1"/>
          <p:nvPr/>
        </p:nvSpPr>
        <p:spPr>
          <a:xfrm>
            <a:off x="5148042" y="2681529"/>
            <a:ext cx="16860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115FF7"/>
                </a:solidFill>
                <a:latin typeface="Apple Braille" pitchFamily="2" charset="0"/>
              </a:rPr>
              <a:t>Categorize Articles into single relevant topic</a:t>
            </a:r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C5C3C046-CE2F-7961-B689-09A159667A5F}"/>
              </a:ext>
            </a:extLst>
          </p:cNvPr>
          <p:cNvSpPr/>
          <p:nvPr/>
        </p:nvSpPr>
        <p:spPr>
          <a:xfrm>
            <a:off x="6479747" y="1984637"/>
            <a:ext cx="904568" cy="138154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8" descr="Insight - Free miscellaneous icons">
            <a:extLst>
              <a:ext uri="{FF2B5EF4-FFF2-40B4-BE49-F238E27FC236}">
                <a16:creationId xmlns:a16="http://schemas.microsoft.com/office/drawing/2014/main" id="{C962ECD4-DC13-9334-E75C-E28ADB7DD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159" y="1764921"/>
            <a:ext cx="709073" cy="70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23A5FE0-2CBC-B306-EDB4-FE5E218018EE}"/>
              </a:ext>
            </a:extLst>
          </p:cNvPr>
          <p:cNvSpPr txBox="1"/>
          <p:nvPr/>
        </p:nvSpPr>
        <p:spPr>
          <a:xfrm>
            <a:off x="7052931" y="2694691"/>
            <a:ext cx="1686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115FF7"/>
                </a:solidFill>
                <a:latin typeface="Apple Braille" pitchFamily="2" charset="0"/>
              </a:rPr>
              <a:t>Extract Basic Information and Insights (if time allows)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71589F94-68AD-C3A9-9BEF-3E28FD1BB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4203" y="1685060"/>
            <a:ext cx="812252" cy="78893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CD442733-59F2-158D-1475-E691173369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9653" y="1717368"/>
            <a:ext cx="904567" cy="878599"/>
          </a:xfrm>
          <a:prstGeom prst="rect">
            <a:avLst/>
          </a:prstGeom>
        </p:spPr>
      </p:pic>
      <p:pic>
        <p:nvPicPr>
          <p:cNvPr id="67" name="Picture 10" descr="Report Line Gradient Icon Graphic by Maan Icons · Creative Fabrica">
            <a:extLst>
              <a:ext uri="{FF2B5EF4-FFF2-40B4-BE49-F238E27FC236}">
                <a16:creationId xmlns:a16="http://schemas.microsoft.com/office/drawing/2014/main" id="{152EF307-87FB-E926-14E4-2488F4C60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180" y="1763321"/>
            <a:ext cx="1067488" cy="71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ight Arrow 68">
            <a:extLst>
              <a:ext uri="{FF2B5EF4-FFF2-40B4-BE49-F238E27FC236}">
                <a16:creationId xmlns:a16="http://schemas.microsoft.com/office/drawing/2014/main" id="{A77DDF3E-F072-959E-3C13-5BECAF48FD32}"/>
              </a:ext>
            </a:extLst>
          </p:cNvPr>
          <p:cNvSpPr/>
          <p:nvPr/>
        </p:nvSpPr>
        <p:spPr>
          <a:xfrm>
            <a:off x="8420583" y="2002997"/>
            <a:ext cx="904568" cy="138154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A3D92F-9F28-F9FD-9832-1110C8B365DC}"/>
              </a:ext>
            </a:extLst>
          </p:cNvPr>
          <p:cNvSpPr txBox="1"/>
          <p:nvPr/>
        </p:nvSpPr>
        <p:spPr>
          <a:xfrm>
            <a:off x="9008918" y="2681528"/>
            <a:ext cx="1686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115FF7"/>
                </a:solidFill>
                <a:latin typeface="Apple Braille" pitchFamily="2" charset="0"/>
              </a:rPr>
              <a:t>Compile Report and Deliver</a:t>
            </a:r>
          </a:p>
        </p:txBody>
      </p:sp>
      <p:sp>
        <p:nvSpPr>
          <p:cNvPr id="71" name="Left-right Arrow 70">
            <a:extLst>
              <a:ext uri="{FF2B5EF4-FFF2-40B4-BE49-F238E27FC236}">
                <a16:creationId xmlns:a16="http://schemas.microsoft.com/office/drawing/2014/main" id="{34BCB5B8-BA2A-ADE2-EB05-05A622E07B10}"/>
              </a:ext>
            </a:extLst>
          </p:cNvPr>
          <p:cNvSpPr/>
          <p:nvPr/>
        </p:nvSpPr>
        <p:spPr>
          <a:xfrm>
            <a:off x="1920491" y="3994556"/>
            <a:ext cx="7787149" cy="207782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3E8C61-169F-BF85-ED69-E3A539474124}"/>
              </a:ext>
            </a:extLst>
          </p:cNvPr>
          <p:cNvSpPr txBox="1"/>
          <p:nvPr/>
        </p:nvSpPr>
        <p:spPr>
          <a:xfrm>
            <a:off x="2962712" y="4178764"/>
            <a:ext cx="5776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115FF7"/>
                </a:solidFill>
                <a:latin typeface="Apple Braille" pitchFamily="2" charset="0"/>
              </a:rPr>
              <a:t>Time Consuming Process</a:t>
            </a:r>
          </a:p>
        </p:txBody>
      </p:sp>
    </p:spTree>
    <p:extLst>
      <p:ext uri="{BB962C8B-B14F-4D97-AF65-F5344CB8AC3E}">
        <p14:creationId xmlns:p14="http://schemas.microsoft.com/office/powerpoint/2010/main" val="32986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Media response analyses">
            <a:extLst>
              <a:ext uri="{FF2B5EF4-FFF2-40B4-BE49-F238E27FC236}">
                <a16:creationId xmlns:a16="http://schemas.microsoft.com/office/drawing/2014/main" id="{EC12E83B-2C2F-9ED8-6EE9-C8011F875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465090"/>
            <a:ext cx="6095999" cy="474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27D9CF6-BFCE-4886-A42F-C763A8244C51}"/>
              </a:ext>
            </a:extLst>
          </p:cNvPr>
          <p:cNvSpPr/>
          <p:nvPr/>
        </p:nvSpPr>
        <p:spPr>
          <a:xfrm>
            <a:off x="6096000" y="1424333"/>
            <a:ext cx="6096000" cy="4785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BEE390C-F7E0-49DA-A97B-5A5D38EEEA7B}"/>
              </a:ext>
            </a:extLst>
          </p:cNvPr>
          <p:cNvCxnSpPr>
            <a:cxnSpLocks/>
          </p:cNvCxnSpPr>
          <p:nvPr/>
        </p:nvCxnSpPr>
        <p:spPr>
          <a:xfrm>
            <a:off x="0" y="6551612"/>
            <a:ext cx="11674042" cy="0"/>
          </a:xfrm>
          <a:prstGeom prst="line">
            <a:avLst/>
          </a:prstGeom>
          <a:ln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A81A969-CF36-458F-88D9-C6DF1A8AAE2A}"/>
              </a:ext>
            </a:extLst>
          </p:cNvPr>
          <p:cNvSpPr/>
          <p:nvPr/>
        </p:nvSpPr>
        <p:spPr>
          <a:xfrm>
            <a:off x="11436348" y="6353967"/>
            <a:ext cx="374652" cy="374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93A9BC2-59A3-442E-80E4-DF105664CF15}"/>
              </a:ext>
            </a:extLst>
          </p:cNvPr>
          <p:cNvSpPr txBox="1">
            <a:spLocks/>
          </p:cNvSpPr>
          <p:nvPr/>
        </p:nvSpPr>
        <p:spPr>
          <a:xfrm>
            <a:off x="11429999" y="6450806"/>
            <a:ext cx="38735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A73395-3A4D-40D7-AA54-5990654FBE6D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CAA725-A7B6-4943-9785-97D6BAF4967E}"/>
              </a:ext>
            </a:extLst>
          </p:cNvPr>
          <p:cNvCxnSpPr>
            <a:cxnSpLocks/>
          </p:cNvCxnSpPr>
          <p:nvPr/>
        </p:nvCxnSpPr>
        <p:spPr>
          <a:xfrm>
            <a:off x="11485958" y="6709568"/>
            <a:ext cx="275432" cy="0"/>
          </a:xfrm>
          <a:prstGeom prst="line">
            <a:avLst/>
          </a:prstGeom>
          <a:ln w="38100">
            <a:solidFill>
              <a:srgbClr val="006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B087B48-6843-4F7C-8D18-F11C92669E7C}"/>
              </a:ext>
            </a:extLst>
          </p:cNvPr>
          <p:cNvSpPr txBox="1">
            <a:spLocks/>
          </p:cNvSpPr>
          <p:nvPr/>
        </p:nvSpPr>
        <p:spPr>
          <a:xfrm>
            <a:off x="244042" y="425389"/>
            <a:ext cx="11430000" cy="585788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OBJECTIVE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B497318-6087-4E5D-AF6E-36C2D5AE4A5C}"/>
              </a:ext>
            </a:extLst>
          </p:cNvPr>
          <p:cNvSpPr/>
          <p:nvPr/>
        </p:nvSpPr>
        <p:spPr>
          <a:xfrm>
            <a:off x="-6354" y="1443608"/>
            <a:ext cx="6102352" cy="4785965"/>
          </a:xfrm>
          <a:prstGeom prst="rect">
            <a:avLst/>
          </a:prstGeom>
          <a:gradFill>
            <a:gsLst>
              <a:gs pos="21000">
                <a:srgbClr val="242424">
                  <a:alpha val="98000"/>
                </a:srgbClr>
              </a:gs>
              <a:gs pos="0">
                <a:schemeClr val="tx1"/>
              </a:gs>
              <a:gs pos="100000">
                <a:schemeClr val="tx1">
                  <a:lumMod val="75000"/>
                  <a:lumOff val="25000"/>
                  <a:alpha val="15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15669-55A4-2D44-487B-5FE8A8E25429}"/>
              </a:ext>
            </a:extLst>
          </p:cNvPr>
          <p:cNvSpPr/>
          <p:nvPr/>
        </p:nvSpPr>
        <p:spPr>
          <a:xfrm>
            <a:off x="6235246" y="2948409"/>
            <a:ext cx="5817507" cy="1340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Multilabel Classification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: Develop a data-driven system capable of multilabel classification, allowing articles to be assigned to multiple relevant topics simultaneously.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Accurate Categorization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: Achieve precise and reliable categorization of articles by leveraging data-driven techniques, such as machine learning and natural language processing, to enhance accuracy.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Enhanced Media Monitoring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: The solution should aim to significantly enhance the efficiency and effectiveness of media monitoring by automating the time-consuming process of article classification, providing media companies with valuable insights.</a:t>
            </a:r>
          </a:p>
        </p:txBody>
      </p:sp>
    </p:spTree>
    <p:extLst>
      <p:ext uri="{BB962C8B-B14F-4D97-AF65-F5344CB8AC3E}">
        <p14:creationId xmlns:p14="http://schemas.microsoft.com/office/powerpoint/2010/main" val="386838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7D44D0-E05B-4E5B-8C54-CBD35C77CA7F}"/>
              </a:ext>
            </a:extLst>
          </p:cNvPr>
          <p:cNvSpPr/>
          <p:nvPr/>
        </p:nvSpPr>
        <p:spPr>
          <a:xfrm>
            <a:off x="5792966" y="1125589"/>
            <a:ext cx="6405383" cy="53813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 descr="6 Reasons Why Media Monitoring Is Important for Your Business -  LianaTech.com">
            <a:extLst>
              <a:ext uri="{FF2B5EF4-FFF2-40B4-BE49-F238E27FC236}">
                <a16:creationId xmlns:a16="http://schemas.microsoft.com/office/drawing/2014/main" id="{2E166F6D-27EF-4DE7-0C98-8A8E703A1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1128568"/>
            <a:ext cx="5786616" cy="53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BEE390C-F7E0-49DA-A97B-5A5D38EEEA7B}"/>
              </a:ext>
            </a:extLst>
          </p:cNvPr>
          <p:cNvCxnSpPr>
            <a:cxnSpLocks/>
          </p:cNvCxnSpPr>
          <p:nvPr/>
        </p:nvCxnSpPr>
        <p:spPr>
          <a:xfrm>
            <a:off x="0" y="6426811"/>
            <a:ext cx="11674042" cy="0"/>
          </a:xfrm>
          <a:prstGeom prst="line">
            <a:avLst/>
          </a:prstGeom>
          <a:ln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A81A969-CF36-458F-88D9-C6DF1A8AAE2A}"/>
              </a:ext>
            </a:extLst>
          </p:cNvPr>
          <p:cNvSpPr/>
          <p:nvPr/>
        </p:nvSpPr>
        <p:spPr>
          <a:xfrm>
            <a:off x="11436348" y="6229166"/>
            <a:ext cx="374652" cy="374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93A9BC2-59A3-442E-80E4-DF105664CF15}"/>
              </a:ext>
            </a:extLst>
          </p:cNvPr>
          <p:cNvSpPr txBox="1">
            <a:spLocks/>
          </p:cNvSpPr>
          <p:nvPr/>
        </p:nvSpPr>
        <p:spPr>
          <a:xfrm>
            <a:off x="11429999" y="6326005"/>
            <a:ext cx="38735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A73395-3A4D-40D7-AA54-5990654FBE6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CAA725-A7B6-4943-9785-97D6BAF4967E}"/>
              </a:ext>
            </a:extLst>
          </p:cNvPr>
          <p:cNvCxnSpPr>
            <a:cxnSpLocks/>
          </p:cNvCxnSpPr>
          <p:nvPr/>
        </p:nvCxnSpPr>
        <p:spPr>
          <a:xfrm>
            <a:off x="11485958" y="6584767"/>
            <a:ext cx="275432" cy="0"/>
          </a:xfrm>
          <a:prstGeom prst="line">
            <a:avLst/>
          </a:prstGeom>
          <a:ln w="38100">
            <a:solidFill>
              <a:srgbClr val="006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71424F-6C58-4FA4-985E-8CAD71C23AFD}"/>
              </a:ext>
            </a:extLst>
          </p:cNvPr>
          <p:cNvGrpSpPr/>
          <p:nvPr/>
        </p:nvGrpSpPr>
        <p:grpSpPr>
          <a:xfrm>
            <a:off x="6052000" y="1260412"/>
            <a:ext cx="5528025" cy="628469"/>
            <a:chOff x="6295717" y="2501222"/>
            <a:chExt cx="5528025" cy="628469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9E69137-4C66-45AD-8329-5DCF1D169E84}"/>
                </a:ext>
              </a:extLst>
            </p:cNvPr>
            <p:cNvSpPr/>
            <p:nvPr/>
          </p:nvSpPr>
          <p:spPr>
            <a:xfrm>
              <a:off x="7000243" y="2602740"/>
              <a:ext cx="4823499" cy="4254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Segoe UI" panose="020B0502040204020203" pitchFamily="34" charset="0"/>
                </a:rPr>
                <a:t>INPUT HANDLING OF NEWS ARTICLE (  TEXT, IMAGE &amp; URL ) 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F3238C7-4349-49AE-B923-0587373B88BD}"/>
                </a:ext>
              </a:extLst>
            </p:cNvPr>
            <p:cNvSpPr/>
            <p:nvPr/>
          </p:nvSpPr>
          <p:spPr>
            <a:xfrm>
              <a:off x="6295717" y="2501222"/>
              <a:ext cx="628469" cy="6284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62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5C6FAE46-3664-448E-AB3B-701774A46B70}"/>
              </a:ext>
            </a:extLst>
          </p:cNvPr>
          <p:cNvSpPr/>
          <p:nvPr/>
        </p:nvSpPr>
        <p:spPr>
          <a:xfrm>
            <a:off x="0" y="1130321"/>
            <a:ext cx="5786615" cy="5376658"/>
          </a:xfrm>
          <a:prstGeom prst="rect">
            <a:avLst/>
          </a:prstGeom>
          <a:gradFill>
            <a:gsLst>
              <a:gs pos="21000">
                <a:srgbClr val="242424">
                  <a:alpha val="98000"/>
                </a:srgbClr>
              </a:gs>
              <a:gs pos="0">
                <a:schemeClr val="tx1"/>
              </a:gs>
              <a:gs pos="100000">
                <a:schemeClr val="tx1">
                  <a:lumMod val="75000"/>
                  <a:lumOff val="25000"/>
                  <a:alpha val="1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6146B7A-DB99-46F1-816B-2217E31FCF86}"/>
              </a:ext>
            </a:extLst>
          </p:cNvPr>
          <p:cNvSpPr/>
          <p:nvPr/>
        </p:nvSpPr>
        <p:spPr>
          <a:xfrm>
            <a:off x="302502" y="900058"/>
            <a:ext cx="628469" cy="628469"/>
          </a:xfrm>
          <a:prstGeom prst="ellipse">
            <a:avLst/>
          </a:prstGeom>
          <a:solidFill>
            <a:srgbClr val="0062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998AD1-F63E-4E44-A7FC-80DF0C350360}"/>
              </a:ext>
            </a:extLst>
          </p:cNvPr>
          <p:cNvGrpSpPr/>
          <p:nvPr/>
        </p:nvGrpSpPr>
        <p:grpSpPr>
          <a:xfrm>
            <a:off x="497675" y="1015855"/>
            <a:ext cx="254000" cy="346075"/>
            <a:chOff x="3444876" y="2173289"/>
            <a:chExt cx="254000" cy="346075"/>
          </a:xfrm>
        </p:grpSpPr>
        <p:sp>
          <p:nvSpPr>
            <p:cNvPr id="27" name="Freeform 66">
              <a:extLst>
                <a:ext uri="{FF2B5EF4-FFF2-40B4-BE49-F238E27FC236}">
                  <a16:creationId xmlns:a16="http://schemas.microsoft.com/office/drawing/2014/main" id="{39E58AF2-F5E6-461E-B91A-82344F2E8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613" y="2413001"/>
              <a:ext cx="46038" cy="38100"/>
            </a:xfrm>
            <a:custGeom>
              <a:avLst/>
              <a:gdLst>
                <a:gd name="T0" fmla="*/ 29 w 29"/>
                <a:gd name="T1" fmla="*/ 0 h 24"/>
                <a:gd name="T2" fmla="*/ 29 w 29"/>
                <a:gd name="T3" fmla="*/ 15 h 24"/>
                <a:gd name="T4" fmla="*/ 0 w 2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4">
                  <a:moveTo>
                    <a:pt x="29" y="0"/>
                  </a:moveTo>
                  <a:lnTo>
                    <a:pt x="29" y="15"/>
                  </a:lnTo>
                  <a:lnTo>
                    <a:pt x="0" y="24"/>
                  </a:lnTo>
                </a:path>
              </a:pathLst>
            </a:custGeom>
            <a:noFill/>
            <a:ln w="63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67">
              <a:extLst>
                <a:ext uri="{FF2B5EF4-FFF2-40B4-BE49-F238E27FC236}">
                  <a16:creationId xmlns:a16="http://schemas.microsoft.com/office/drawing/2014/main" id="{EE5714FF-026B-4EBD-9812-D5C0E9B74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101" y="2413001"/>
              <a:ext cx="46038" cy="38100"/>
            </a:xfrm>
            <a:custGeom>
              <a:avLst/>
              <a:gdLst>
                <a:gd name="T0" fmla="*/ 0 w 29"/>
                <a:gd name="T1" fmla="*/ 0 h 24"/>
                <a:gd name="T2" fmla="*/ 0 w 29"/>
                <a:gd name="T3" fmla="*/ 15 h 24"/>
                <a:gd name="T4" fmla="*/ 29 w 2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4">
                  <a:moveTo>
                    <a:pt x="0" y="0"/>
                  </a:moveTo>
                  <a:lnTo>
                    <a:pt x="0" y="15"/>
                  </a:lnTo>
                  <a:lnTo>
                    <a:pt x="29" y="24"/>
                  </a:lnTo>
                </a:path>
              </a:pathLst>
            </a:custGeom>
            <a:noFill/>
            <a:ln w="63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68">
              <a:extLst>
                <a:ext uri="{FF2B5EF4-FFF2-40B4-BE49-F238E27FC236}">
                  <a16:creationId xmlns:a16="http://schemas.microsoft.com/office/drawing/2014/main" id="{FE34129A-B55B-4705-815F-8C589A641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7426" y="2324101"/>
              <a:ext cx="88900" cy="96838"/>
            </a:xfrm>
            <a:prstGeom prst="ellipse">
              <a:avLst/>
            </a:prstGeom>
            <a:noFill/>
            <a:ln w="63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69">
              <a:extLst>
                <a:ext uri="{FF2B5EF4-FFF2-40B4-BE49-F238E27FC236}">
                  <a16:creationId xmlns:a16="http://schemas.microsoft.com/office/drawing/2014/main" id="{7E6E1C9B-CEB4-406A-8F8D-E9FD3C7A8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7426" y="2357439"/>
              <a:ext cx="88900" cy="14288"/>
            </a:xfrm>
            <a:custGeom>
              <a:avLst/>
              <a:gdLst>
                <a:gd name="T0" fmla="*/ 24 w 24"/>
                <a:gd name="T1" fmla="*/ 2 h 4"/>
                <a:gd name="T2" fmla="*/ 14 w 24"/>
                <a:gd name="T3" fmla="*/ 0 h 4"/>
                <a:gd name="T4" fmla="*/ 0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2"/>
                  </a:moveTo>
                  <a:cubicBezTo>
                    <a:pt x="22" y="4"/>
                    <a:pt x="16" y="4"/>
                    <a:pt x="14" y="0"/>
                  </a:cubicBezTo>
                  <a:cubicBezTo>
                    <a:pt x="10" y="4"/>
                    <a:pt x="3" y="4"/>
                    <a:pt x="0" y="1"/>
                  </a:cubicBezTo>
                </a:path>
              </a:pathLst>
            </a:custGeom>
            <a:noFill/>
            <a:ln w="63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70">
              <a:extLst>
                <a:ext uri="{FF2B5EF4-FFF2-40B4-BE49-F238E27FC236}">
                  <a16:creationId xmlns:a16="http://schemas.microsoft.com/office/drawing/2014/main" id="{705D1C92-6B95-4F52-84FB-02C24251D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876" y="2233614"/>
              <a:ext cx="254000" cy="285750"/>
            </a:xfrm>
            <a:custGeom>
              <a:avLst/>
              <a:gdLst>
                <a:gd name="T0" fmla="*/ 104 w 160"/>
                <a:gd name="T1" fmla="*/ 0 h 180"/>
                <a:gd name="T2" fmla="*/ 160 w 160"/>
                <a:gd name="T3" fmla="*/ 0 h 180"/>
                <a:gd name="T4" fmla="*/ 160 w 160"/>
                <a:gd name="T5" fmla="*/ 180 h 180"/>
                <a:gd name="T6" fmla="*/ 0 w 160"/>
                <a:gd name="T7" fmla="*/ 180 h 180"/>
                <a:gd name="T8" fmla="*/ 0 w 160"/>
                <a:gd name="T9" fmla="*/ 0 h 180"/>
                <a:gd name="T10" fmla="*/ 56 w 160"/>
                <a:gd name="T11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180">
                  <a:moveTo>
                    <a:pt x="104" y="0"/>
                  </a:moveTo>
                  <a:lnTo>
                    <a:pt x="160" y="0"/>
                  </a:lnTo>
                  <a:lnTo>
                    <a:pt x="160" y="180"/>
                  </a:lnTo>
                  <a:lnTo>
                    <a:pt x="0" y="180"/>
                  </a:lnTo>
                  <a:lnTo>
                    <a:pt x="0" y="0"/>
                  </a:lnTo>
                  <a:lnTo>
                    <a:pt x="56" y="0"/>
                  </a:lnTo>
                </a:path>
              </a:pathLst>
            </a:custGeom>
            <a:noFill/>
            <a:ln w="63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71">
              <a:extLst>
                <a:ext uri="{FF2B5EF4-FFF2-40B4-BE49-F238E27FC236}">
                  <a16:creationId xmlns:a16="http://schemas.microsoft.com/office/drawing/2014/main" id="{39646D88-0CF8-4409-90BB-58DEF6C07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451" y="2263776"/>
              <a:ext cx="195263" cy="225425"/>
            </a:xfrm>
            <a:custGeom>
              <a:avLst/>
              <a:gdLst>
                <a:gd name="T0" fmla="*/ 86 w 123"/>
                <a:gd name="T1" fmla="*/ 0 h 142"/>
                <a:gd name="T2" fmla="*/ 123 w 123"/>
                <a:gd name="T3" fmla="*/ 0 h 142"/>
                <a:gd name="T4" fmla="*/ 123 w 123"/>
                <a:gd name="T5" fmla="*/ 142 h 142"/>
                <a:gd name="T6" fmla="*/ 0 w 123"/>
                <a:gd name="T7" fmla="*/ 142 h 142"/>
                <a:gd name="T8" fmla="*/ 0 w 123"/>
                <a:gd name="T9" fmla="*/ 0 h 142"/>
                <a:gd name="T10" fmla="*/ 38 w 123"/>
                <a:gd name="T11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" h="142">
                  <a:moveTo>
                    <a:pt x="86" y="0"/>
                  </a:moveTo>
                  <a:lnTo>
                    <a:pt x="123" y="0"/>
                  </a:lnTo>
                  <a:lnTo>
                    <a:pt x="123" y="142"/>
                  </a:lnTo>
                  <a:lnTo>
                    <a:pt x="0" y="142"/>
                  </a:lnTo>
                  <a:lnTo>
                    <a:pt x="0" y="0"/>
                  </a:lnTo>
                  <a:lnTo>
                    <a:pt x="38" y="0"/>
                  </a:lnTo>
                </a:path>
              </a:pathLst>
            </a:custGeom>
            <a:noFill/>
            <a:ln w="63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72">
              <a:extLst>
                <a:ext uri="{FF2B5EF4-FFF2-40B4-BE49-F238E27FC236}">
                  <a16:creationId xmlns:a16="http://schemas.microsoft.com/office/drawing/2014/main" id="{B5EDE09F-861F-4393-852D-4A9A8BC1C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3776" y="2173289"/>
              <a:ext cx="76200" cy="112713"/>
            </a:xfrm>
            <a:custGeom>
              <a:avLst/>
              <a:gdLst>
                <a:gd name="T0" fmla="*/ 20 w 20"/>
                <a:gd name="T1" fmla="*/ 30 h 30"/>
                <a:gd name="T2" fmla="*/ 0 w 20"/>
                <a:gd name="T3" fmla="*/ 30 h 30"/>
                <a:gd name="T4" fmla="*/ 0 w 20"/>
                <a:gd name="T5" fmla="*/ 10 h 30"/>
                <a:gd name="T6" fmla="*/ 10 w 20"/>
                <a:gd name="T7" fmla="*/ 0 h 30"/>
                <a:gd name="T8" fmla="*/ 20 w 20"/>
                <a:gd name="T9" fmla="*/ 10 h 30"/>
                <a:gd name="T10" fmla="*/ 20 w 20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0">
                  <a:moveTo>
                    <a:pt x="20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5" y="0"/>
                    <a:pt x="20" y="4"/>
                    <a:pt x="20" y="10"/>
                  </a:cubicBezTo>
                  <a:lnTo>
                    <a:pt x="20" y="30"/>
                  </a:lnTo>
                  <a:close/>
                </a:path>
              </a:pathLst>
            </a:custGeom>
            <a:noFill/>
            <a:ln w="63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73">
              <a:extLst>
                <a:ext uri="{FF2B5EF4-FFF2-40B4-BE49-F238E27FC236}">
                  <a16:creationId xmlns:a16="http://schemas.microsoft.com/office/drawing/2014/main" id="{895D00D1-3258-4EF4-B3A9-84C0981C4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938" y="2203451"/>
              <a:ext cx="15875" cy="14288"/>
            </a:xfrm>
            <a:custGeom>
              <a:avLst/>
              <a:gdLst>
                <a:gd name="T0" fmla="*/ 4 w 4"/>
                <a:gd name="T1" fmla="*/ 2 h 4"/>
                <a:gd name="T2" fmla="*/ 2 w 4"/>
                <a:gd name="T3" fmla="*/ 4 h 4"/>
                <a:gd name="T4" fmla="*/ 2 w 4"/>
                <a:gd name="T5" fmla="*/ 4 h 4"/>
                <a:gd name="T6" fmla="*/ 0 w 4"/>
                <a:gd name="T7" fmla="*/ 2 h 4"/>
                <a:gd name="T8" fmla="*/ 0 w 4"/>
                <a:gd name="T9" fmla="*/ 2 h 4"/>
                <a:gd name="T10" fmla="*/ 2 w 4"/>
                <a:gd name="T11" fmla="*/ 0 h 4"/>
                <a:gd name="T12" fmla="*/ 2 w 4"/>
                <a:gd name="T13" fmla="*/ 0 h 4"/>
                <a:gd name="T14" fmla="*/ 4 w 4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4" y="3"/>
                    <a:pt x="3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lose/>
                </a:path>
              </a:pathLst>
            </a:custGeom>
            <a:noFill/>
            <a:ln w="63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1D3ACD6-12F2-6642-4ED7-DA34DF280B22}"/>
              </a:ext>
            </a:extLst>
          </p:cNvPr>
          <p:cNvGrpSpPr/>
          <p:nvPr/>
        </p:nvGrpSpPr>
        <p:grpSpPr>
          <a:xfrm>
            <a:off x="6076042" y="1921033"/>
            <a:ext cx="5528025" cy="628469"/>
            <a:chOff x="6295717" y="2501222"/>
            <a:chExt cx="5528025" cy="62846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43928CE-E085-E3CA-B3E0-CC33CE45E6C9}"/>
                </a:ext>
              </a:extLst>
            </p:cNvPr>
            <p:cNvSpPr/>
            <p:nvPr/>
          </p:nvSpPr>
          <p:spPr>
            <a:xfrm>
              <a:off x="7000243" y="2602740"/>
              <a:ext cx="4823499" cy="4254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Segoe UI" panose="020B0502040204020203" pitchFamily="34" charset="0"/>
                </a:rPr>
                <a:t>MULTI LABEL CLASSIFICATION USING 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048B0BA-3CE5-F719-FE8D-E096532A5DFA}"/>
                </a:ext>
              </a:extLst>
            </p:cNvPr>
            <p:cNvSpPr/>
            <p:nvPr/>
          </p:nvSpPr>
          <p:spPr>
            <a:xfrm>
              <a:off x="6295717" y="2501222"/>
              <a:ext cx="628469" cy="6284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62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A09C17-9E9F-F942-14CE-154219971A56}"/>
              </a:ext>
            </a:extLst>
          </p:cNvPr>
          <p:cNvGrpSpPr/>
          <p:nvPr/>
        </p:nvGrpSpPr>
        <p:grpSpPr>
          <a:xfrm>
            <a:off x="6091834" y="2581654"/>
            <a:ext cx="5528025" cy="628469"/>
            <a:chOff x="6295717" y="2501222"/>
            <a:chExt cx="5528025" cy="62846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051A319-DCD7-2B23-348E-7CB8C4B35DDF}"/>
                </a:ext>
              </a:extLst>
            </p:cNvPr>
            <p:cNvSpPr/>
            <p:nvPr/>
          </p:nvSpPr>
          <p:spPr>
            <a:xfrm>
              <a:off x="7000243" y="2602740"/>
              <a:ext cx="4823499" cy="4254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Segoe UI" panose="020B0502040204020203" pitchFamily="34" charset="0"/>
                </a:rPr>
                <a:t>SENTIMENT ANALYSIS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1AD599C-2AFF-A8B4-6849-7CB93D471D0F}"/>
                </a:ext>
              </a:extLst>
            </p:cNvPr>
            <p:cNvSpPr/>
            <p:nvPr/>
          </p:nvSpPr>
          <p:spPr>
            <a:xfrm>
              <a:off x="6295717" y="2501222"/>
              <a:ext cx="628469" cy="6284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62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DA4DE2-76CB-D76F-4A57-46D57568FA52}"/>
              </a:ext>
            </a:extLst>
          </p:cNvPr>
          <p:cNvGrpSpPr/>
          <p:nvPr/>
        </p:nvGrpSpPr>
        <p:grpSpPr>
          <a:xfrm>
            <a:off x="6104363" y="3242018"/>
            <a:ext cx="5528025" cy="628469"/>
            <a:chOff x="6295717" y="2501222"/>
            <a:chExt cx="5528025" cy="62846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8D53F87-2353-9243-7B40-244E75C08042}"/>
                </a:ext>
              </a:extLst>
            </p:cNvPr>
            <p:cNvSpPr/>
            <p:nvPr/>
          </p:nvSpPr>
          <p:spPr>
            <a:xfrm>
              <a:off x="7000243" y="2602740"/>
              <a:ext cx="4823499" cy="4254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Segoe UI" panose="020B0502040204020203" pitchFamily="34" charset="0"/>
                </a:rPr>
                <a:t>KEYWORD EXTRACTION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B272AAC-3AED-51FC-9AAD-1D60A50643EB}"/>
                </a:ext>
              </a:extLst>
            </p:cNvPr>
            <p:cNvSpPr/>
            <p:nvPr/>
          </p:nvSpPr>
          <p:spPr>
            <a:xfrm>
              <a:off x="6295717" y="2501222"/>
              <a:ext cx="628469" cy="6284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62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E5F7F6-DAC9-1DF0-9442-2C2348861EEC}"/>
              </a:ext>
            </a:extLst>
          </p:cNvPr>
          <p:cNvGrpSpPr/>
          <p:nvPr/>
        </p:nvGrpSpPr>
        <p:grpSpPr>
          <a:xfrm>
            <a:off x="6106709" y="3913437"/>
            <a:ext cx="5528025" cy="628469"/>
            <a:chOff x="6295717" y="2501222"/>
            <a:chExt cx="5528025" cy="62846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A48DCD9-8B88-ACB8-18F1-79E58D1212EC}"/>
                </a:ext>
              </a:extLst>
            </p:cNvPr>
            <p:cNvSpPr/>
            <p:nvPr/>
          </p:nvSpPr>
          <p:spPr>
            <a:xfrm>
              <a:off x="7000243" y="2602740"/>
              <a:ext cx="4823499" cy="4254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Segoe UI" panose="020B0502040204020203" pitchFamily="34" charset="0"/>
                </a:rPr>
                <a:t>SUMMARIZATION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C8B414A-119D-C9A4-EAE7-C17ABB210788}"/>
                </a:ext>
              </a:extLst>
            </p:cNvPr>
            <p:cNvSpPr/>
            <p:nvPr/>
          </p:nvSpPr>
          <p:spPr>
            <a:xfrm>
              <a:off x="6295717" y="2501222"/>
              <a:ext cx="628469" cy="6284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62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3DE731B-C6B0-FB61-24DC-4564E8BB5711}"/>
              </a:ext>
            </a:extLst>
          </p:cNvPr>
          <p:cNvGrpSpPr/>
          <p:nvPr/>
        </p:nvGrpSpPr>
        <p:grpSpPr>
          <a:xfrm>
            <a:off x="6152367" y="4596565"/>
            <a:ext cx="5528025" cy="628469"/>
            <a:chOff x="6295717" y="2501222"/>
            <a:chExt cx="5528025" cy="62846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6BD4886-2EA2-8B94-DC4F-D464102DDAB0}"/>
                </a:ext>
              </a:extLst>
            </p:cNvPr>
            <p:cNvSpPr/>
            <p:nvPr/>
          </p:nvSpPr>
          <p:spPr>
            <a:xfrm>
              <a:off x="7000243" y="2602740"/>
              <a:ext cx="4823499" cy="4254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Segoe UI" panose="020B0502040204020203" pitchFamily="34" charset="0"/>
                </a:rPr>
                <a:t>API DEVELOPMENT (Django)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8941061-BFEE-E7A6-7E13-8AC68EE37827}"/>
                </a:ext>
              </a:extLst>
            </p:cNvPr>
            <p:cNvSpPr/>
            <p:nvPr/>
          </p:nvSpPr>
          <p:spPr>
            <a:xfrm>
              <a:off x="6295717" y="2501222"/>
              <a:ext cx="628469" cy="6284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62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9CDB871-DE03-40A8-0511-7D50800F95BA}"/>
              </a:ext>
            </a:extLst>
          </p:cNvPr>
          <p:cNvGrpSpPr/>
          <p:nvPr/>
        </p:nvGrpSpPr>
        <p:grpSpPr>
          <a:xfrm>
            <a:off x="6152367" y="5257186"/>
            <a:ext cx="5528025" cy="628469"/>
            <a:chOff x="6295717" y="2501222"/>
            <a:chExt cx="5528025" cy="62846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81532E3-DE6F-457E-5D15-2F114572E467}"/>
                </a:ext>
              </a:extLst>
            </p:cNvPr>
            <p:cNvSpPr/>
            <p:nvPr/>
          </p:nvSpPr>
          <p:spPr>
            <a:xfrm>
              <a:off x="7000243" y="2602740"/>
              <a:ext cx="4823499" cy="4254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Segoe UI" panose="020B0502040204020203" pitchFamily="34" charset="0"/>
                </a:rPr>
                <a:t>FRONTEND DEVELOPMENT (REACT)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03AF88F-5EFA-1B3E-A0EB-7AA236FDFF89}"/>
                </a:ext>
              </a:extLst>
            </p:cNvPr>
            <p:cNvSpPr/>
            <p:nvPr/>
          </p:nvSpPr>
          <p:spPr>
            <a:xfrm>
              <a:off x="6295717" y="2501222"/>
              <a:ext cx="628469" cy="6284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62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258718CB-483E-1603-4B85-55DF183CFE87}"/>
              </a:ext>
            </a:extLst>
          </p:cNvPr>
          <p:cNvSpPr txBox="1">
            <a:spLocks/>
          </p:cNvSpPr>
          <p:nvPr/>
        </p:nvSpPr>
        <p:spPr>
          <a:xfrm>
            <a:off x="202388" y="208013"/>
            <a:ext cx="11430000" cy="585788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KEY FEATURES</a:t>
            </a:r>
          </a:p>
        </p:txBody>
      </p:sp>
    </p:spTree>
    <p:extLst>
      <p:ext uri="{BB962C8B-B14F-4D97-AF65-F5344CB8AC3E}">
        <p14:creationId xmlns:p14="http://schemas.microsoft.com/office/powerpoint/2010/main" val="95501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258718CB-483E-1603-4B85-55DF183CFE87}"/>
              </a:ext>
            </a:extLst>
          </p:cNvPr>
          <p:cNvSpPr txBox="1">
            <a:spLocks/>
          </p:cNvSpPr>
          <p:nvPr/>
        </p:nvSpPr>
        <p:spPr>
          <a:xfrm>
            <a:off x="209606" y="151063"/>
            <a:ext cx="11430000" cy="585788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SOLUTION FLOW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AA1B22F-74C3-2BBF-892D-547F3F6CB321}"/>
              </a:ext>
            </a:extLst>
          </p:cNvPr>
          <p:cNvGrpSpPr/>
          <p:nvPr/>
        </p:nvGrpSpPr>
        <p:grpSpPr>
          <a:xfrm>
            <a:off x="369101" y="1021990"/>
            <a:ext cx="12833100" cy="5379723"/>
            <a:chOff x="411631" y="1114139"/>
            <a:chExt cx="12833100" cy="5379723"/>
          </a:xfrm>
        </p:grpSpPr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40CBAFF2-7BCF-6B02-8394-D880DCFFB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731" y="3729236"/>
              <a:ext cx="1219200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pic>
          <p:nvPicPr>
            <p:cNvPr id="11" name="Picture 2" descr="Input Generic Gradient icon">
              <a:extLst>
                <a:ext uri="{FF2B5EF4-FFF2-40B4-BE49-F238E27FC236}">
                  <a16:creationId xmlns:a16="http://schemas.microsoft.com/office/drawing/2014/main" id="{612B2CA7-6D57-5FCC-1789-FCF2588C38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5976" y="2534606"/>
              <a:ext cx="541062" cy="541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 descr="User Gradient Icon 21048577 PNG">
              <a:extLst>
                <a:ext uri="{FF2B5EF4-FFF2-40B4-BE49-F238E27FC236}">
                  <a16:creationId xmlns:a16="http://schemas.microsoft.com/office/drawing/2014/main" id="{BF1397D1-A1AC-EF9D-A263-B5C21D968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346" y="4531215"/>
              <a:ext cx="512734" cy="485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Minus 21">
              <a:extLst>
                <a:ext uri="{FF2B5EF4-FFF2-40B4-BE49-F238E27FC236}">
                  <a16:creationId xmlns:a16="http://schemas.microsoft.com/office/drawing/2014/main" id="{7D134410-70B1-3FEF-8554-C4FAB0DBF5BA}"/>
                </a:ext>
              </a:extLst>
            </p:cNvPr>
            <p:cNvSpPr/>
            <p:nvPr/>
          </p:nvSpPr>
          <p:spPr>
            <a:xfrm rot="16200000">
              <a:off x="120135" y="3699148"/>
              <a:ext cx="1417235" cy="226719"/>
            </a:xfrm>
            <a:prstGeom prst="mathMinus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8537294C-5927-8C29-786F-CD59BC796496}"/>
                </a:ext>
              </a:extLst>
            </p:cNvPr>
            <p:cNvSpPr/>
            <p:nvPr/>
          </p:nvSpPr>
          <p:spPr>
            <a:xfrm>
              <a:off x="837453" y="3257694"/>
              <a:ext cx="756000" cy="108000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ight Arrow 42">
              <a:extLst>
                <a:ext uri="{FF2B5EF4-FFF2-40B4-BE49-F238E27FC236}">
                  <a16:creationId xmlns:a16="http://schemas.microsoft.com/office/drawing/2014/main" id="{C1E6E909-E6A3-4FA5-6FC0-BB7DEA261D72}"/>
                </a:ext>
              </a:extLst>
            </p:cNvPr>
            <p:cNvSpPr/>
            <p:nvPr/>
          </p:nvSpPr>
          <p:spPr>
            <a:xfrm rot="5400000">
              <a:off x="2168433" y="3968582"/>
              <a:ext cx="792000" cy="111976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" descr="User interface Generic Gradient icon">
              <a:extLst>
                <a:ext uri="{FF2B5EF4-FFF2-40B4-BE49-F238E27FC236}">
                  <a16:creationId xmlns:a16="http://schemas.microsoft.com/office/drawing/2014/main" id="{0218ED02-7CD2-E65C-69B0-1292667A9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124" y="4457402"/>
              <a:ext cx="633030" cy="558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590619E-098F-58C0-2C27-38884B774618}"/>
                </a:ext>
              </a:extLst>
            </p:cNvPr>
            <p:cNvSpPr txBox="1"/>
            <p:nvPr/>
          </p:nvSpPr>
          <p:spPr>
            <a:xfrm>
              <a:off x="411631" y="5048081"/>
              <a:ext cx="8490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115FF7"/>
                  </a:solidFill>
                  <a:latin typeface="Apple Braille" pitchFamily="2" charset="0"/>
                </a:rPr>
                <a:t>User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FFEBD19-E2D8-E54F-71ED-B89310728D6F}"/>
                </a:ext>
              </a:extLst>
            </p:cNvPr>
            <p:cNvSpPr txBox="1"/>
            <p:nvPr/>
          </p:nvSpPr>
          <p:spPr>
            <a:xfrm>
              <a:off x="1708547" y="2077848"/>
              <a:ext cx="20573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115FF7"/>
                  </a:solidFill>
                  <a:latin typeface="Apple Braille" pitchFamily="2" charset="0"/>
                </a:rPr>
                <a:t>User provides Input(Text, Image, URL)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83AECA4-6226-8404-6872-396A7515962C}"/>
                </a:ext>
              </a:extLst>
            </p:cNvPr>
            <p:cNvSpPr txBox="1"/>
            <p:nvPr/>
          </p:nvSpPr>
          <p:spPr>
            <a:xfrm>
              <a:off x="1533572" y="5294995"/>
              <a:ext cx="20573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115FF7"/>
                  </a:solidFill>
                  <a:latin typeface="Apple Braille" pitchFamily="2" charset="0"/>
                </a:rPr>
                <a:t>Web Interface </a:t>
              </a:r>
            </a:p>
            <a:p>
              <a:pPr algn="ctr"/>
              <a:r>
                <a:rPr lang="en-US" sz="1400" dirty="0">
                  <a:solidFill>
                    <a:srgbClr val="115FF7"/>
                  </a:solidFill>
                  <a:latin typeface="Apple Braille" pitchFamily="2" charset="0"/>
                </a:rPr>
                <a:t>(Using REACT)</a:t>
              </a:r>
            </a:p>
          </p:txBody>
        </p:sp>
        <p:pic>
          <p:nvPicPr>
            <p:cNvPr id="48" name="Picture 12" descr="Globe Generic Gradient icon">
              <a:extLst>
                <a:ext uri="{FF2B5EF4-FFF2-40B4-BE49-F238E27FC236}">
                  <a16:creationId xmlns:a16="http://schemas.microsoft.com/office/drawing/2014/main" id="{2A4CD6BF-E33C-0863-0A10-26E03E6675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540" y="3082119"/>
              <a:ext cx="467678" cy="467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14" descr="Gallery Generic Flat Gradient icon">
              <a:extLst>
                <a:ext uri="{FF2B5EF4-FFF2-40B4-BE49-F238E27FC236}">
                  <a16:creationId xmlns:a16="http://schemas.microsoft.com/office/drawing/2014/main" id="{D07DB8E7-5F44-D863-260D-DF0656E421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8118" y="2919382"/>
              <a:ext cx="708153" cy="708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16" descr="Web View Icon - Download in Gradient Style">
              <a:extLst>
                <a:ext uri="{FF2B5EF4-FFF2-40B4-BE49-F238E27FC236}">
                  <a16:creationId xmlns:a16="http://schemas.microsoft.com/office/drawing/2014/main" id="{8371C416-F359-B81C-BB7B-1C233A2B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8662" y="3079787"/>
              <a:ext cx="502086" cy="502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18" descr="Django Softwares Private Limited | Bangalore">
              <a:extLst>
                <a:ext uri="{FF2B5EF4-FFF2-40B4-BE49-F238E27FC236}">
                  <a16:creationId xmlns:a16="http://schemas.microsoft.com/office/drawing/2014/main" id="{21302B54-3A61-5B5B-A217-D454A2BA1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4993" y="4393079"/>
              <a:ext cx="644416" cy="644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0CC080FE-4F03-680B-A4C9-0DC2A0DA8871}"/>
                </a:ext>
              </a:extLst>
            </p:cNvPr>
            <p:cNvSpPr/>
            <p:nvPr/>
          </p:nvSpPr>
          <p:spPr>
            <a:xfrm>
              <a:off x="2973969" y="4628690"/>
              <a:ext cx="904568" cy="106107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4BA91FA-2DCC-05CB-D0CE-C7275F0D3366}"/>
                </a:ext>
              </a:extLst>
            </p:cNvPr>
            <p:cNvSpPr txBox="1"/>
            <p:nvPr/>
          </p:nvSpPr>
          <p:spPr>
            <a:xfrm>
              <a:off x="2812793" y="4278377"/>
              <a:ext cx="1178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115FF7"/>
                  </a:solidFill>
                  <a:latin typeface="Apple Braille" pitchFamily="2" charset="0"/>
                </a:rPr>
                <a:t>Input is passed to API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3E20D2B-A52C-0AC8-79C7-96EBBAA0ED34}"/>
                </a:ext>
              </a:extLst>
            </p:cNvPr>
            <p:cNvSpPr txBox="1"/>
            <p:nvPr/>
          </p:nvSpPr>
          <p:spPr>
            <a:xfrm>
              <a:off x="3672939" y="5295757"/>
              <a:ext cx="10668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115FF7"/>
                  </a:solidFill>
                  <a:latin typeface="Apple Braille" pitchFamily="2" charset="0"/>
                </a:rPr>
                <a:t>Django REST API</a:t>
              </a: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44C59746-8DFA-79B8-18A8-CFC975D52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78529" y="4395223"/>
              <a:ext cx="644416" cy="385768"/>
            </a:xfrm>
            <a:prstGeom prst="rect">
              <a:avLst/>
            </a:prstGeom>
          </p:spPr>
        </p:pic>
        <p:sp>
          <p:nvSpPr>
            <p:cNvPr id="56" name="Minus 55">
              <a:extLst>
                <a:ext uri="{FF2B5EF4-FFF2-40B4-BE49-F238E27FC236}">
                  <a16:creationId xmlns:a16="http://schemas.microsoft.com/office/drawing/2014/main" id="{EE826B0D-D88F-BA5C-7634-D70FEDD1F103}"/>
                </a:ext>
              </a:extLst>
            </p:cNvPr>
            <p:cNvSpPr/>
            <p:nvPr/>
          </p:nvSpPr>
          <p:spPr>
            <a:xfrm>
              <a:off x="4402969" y="4502217"/>
              <a:ext cx="180000" cy="245062"/>
            </a:xfrm>
            <a:prstGeom prst="mathMinus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6941B68-0002-01EB-057A-DB9128FD6B6D}"/>
                </a:ext>
              </a:extLst>
            </p:cNvPr>
            <p:cNvGrpSpPr/>
            <p:nvPr/>
          </p:nvGrpSpPr>
          <p:grpSpPr>
            <a:xfrm>
              <a:off x="4693588" y="1258615"/>
              <a:ext cx="715888" cy="3634105"/>
              <a:chOff x="5563220" y="951341"/>
              <a:chExt cx="715888" cy="3634105"/>
            </a:xfrm>
          </p:grpSpPr>
          <p:sp>
            <p:nvSpPr>
              <p:cNvPr id="58" name="Minus 57">
                <a:extLst>
                  <a:ext uri="{FF2B5EF4-FFF2-40B4-BE49-F238E27FC236}">
                    <a16:creationId xmlns:a16="http://schemas.microsoft.com/office/drawing/2014/main" id="{46EEB479-B93B-EA97-ECB8-1B1413C62A72}"/>
                  </a:ext>
                </a:extLst>
              </p:cNvPr>
              <p:cNvSpPr/>
              <p:nvPr/>
            </p:nvSpPr>
            <p:spPr>
              <a:xfrm rot="16200000">
                <a:off x="3903120" y="2611441"/>
                <a:ext cx="3634105" cy="313906"/>
              </a:xfrm>
              <a:prstGeom prst="mathMinus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ight Arrow 58">
                <a:extLst>
                  <a:ext uri="{FF2B5EF4-FFF2-40B4-BE49-F238E27FC236}">
                    <a16:creationId xmlns:a16="http://schemas.microsoft.com/office/drawing/2014/main" id="{CB9F5D17-CC16-4D7B-3A4D-4C385BCFA6E6}"/>
                  </a:ext>
                </a:extLst>
              </p:cNvPr>
              <p:cNvSpPr/>
              <p:nvPr/>
            </p:nvSpPr>
            <p:spPr>
              <a:xfrm>
                <a:off x="5704432" y="1397344"/>
                <a:ext cx="561914" cy="108719"/>
              </a:xfrm>
              <a:prstGeom prst="rightArrow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ight Arrow 61">
                <a:extLst>
                  <a:ext uri="{FF2B5EF4-FFF2-40B4-BE49-F238E27FC236}">
                    <a16:creationId xmlns:a16="http://schemas.microsoft.com/office/drawing/2014/main" id="{806F1787-B9E4-CDA5-3084-00D0541E5452}"/>
                  </a:ext>
                </a:extLst>
              </p:cNvPr>
              <p:cNvSpPr/>
              <p:nvPr/>
            </p:nvSpPr>
            <p:spPr>
              <a:xfrm>
                <a:off x="5717194" y="2331288"/>
                <a:ext cx="561914" cy="108719"/>
              </a:xfrm>
              <a:prstGeom prst="rightArrow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ight Arrow 62">
                <a:extLst>
                  <a:ext uri="{FF2B5EF4-FFF2-40B4-BE49-F238E27FC236}">
                    <a16:creationId xmlns:a16="http://schemas.microsoft.com/office/drawing/2014/main" id="{AEB3D236-A18E-E507-E6FC-ED004301EDD1}"/>
                  </a:ext>
                </a:extLst>
              </p:cNvPr>
              <p:cNvSpPr/>
              <p:nvPr/>
            </p:nvSpPr>
            <p:spPr>
              <a:xfrm>
                <a:off x="5701710" y="3185853"/>
                <a:ext cx="561914" cy="108719"/>
              </a:xfrm>
              <a:prstGeom prst="rightArrow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7470A7E-49C1-14DB-0173-C79C393EB1CC}"/>
                </a:ext>
              </a:extLst>
            </p:cNvPr>
            <p:cNvSpPr txBox="1"/>
            <p:nvPr/>
          </p:nvSpPr>
          <p:spPr>
            <a:xfrm rot="16200000">
              <a:off x="4042909" y="2988475"/>
              <a:ext cx="11784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115FF7"/>
                  </a:solidFill>
                  <a:latin typeface="Apple Braille" pitchFamily="2" charset="0"/>
                </a:rPr>
                <a:t>Input is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3E2A67A-57C3-1FF4-A5E2-3F0114959FBA}"/>
                </a:ext>
              </a:extLst>
            </p:cNvPr>
            <p:cNvSpPr txBox="1"/>
            <p:nvPr/>
          </p:nvSpPr>
          <p:spPr>
            <a:xfrm>
              <a:off x="4832078" y="1491596"/>
              <a:ext cx="5619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115FF7"/>
                  </a:solidFill>
                  <a:latin typeface="Apple Braille" pitchFamily="2" charset="0"/>
                </a:rPr>
                <a:t>Image</a:t>
              </a:r>
            </a:p>
          </p:txBody>
        </p:sp>
        <p:pic>
          <p:nvPicPr>
            <p:cNvPr id="66" name="Picture 24" descr="Ocr Generic Gradient icon">
              <a:extLst>
                <a:ext uri="{FF2B5EF4-FFF2-40B4-BE49-F238E27FC236}">
                  <a16:creationId xmlns:a16="http://schemas.microsoft.com/office/drawing/2014/main" id="{72BF07CF-F4E7-29A1-029C-DF01859EB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9674" y="1440690"/>
              <a:ext cx="560417" cy="563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0CDECCE-351E-1DF6-2F3F-945189A5CBD5}"/>
                </a:ext>
              </a:extLst>
            </p:cNvPr>
            <p:cNvSpPr txBox="1"/>
            <p:nvPr/>
          </p:nvSpPr>
          <p:spPr>
            <a:xfrm>
              <a:off x="5907592" y="1599902"/>
              <a:ext cx="19489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115FF7"/>
                  </a:solidFill>
                  <a:latin typeface="Apple Braille" pitchFamily="2" charset="0"/>
                </a:rPr>
                <a:t>OpenCV Image Extraction</a:t>
              </a:r>
            </a:p>
          </p:txBody>
        </p:sp>
        <p:pic>
          <p:nvPicPr>
            <p:cNvPr id="69" name="Picture 26" descr="Html icon Generic Flat Gradient">
              <a:extLst>
                <a:ext uri="{FF2B5EF4-FFF2-40B4-BE49-F238E27FC236}">
                  <a16:creationId xmlns:a16="http://schemas.microsoft.com/office/drawing/2014/main" id="{E94D5793-3CAE-61C4-0321-3ADD5ADAF0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2545" y="2363016"/>
              <a:ext cx="563950" cy="563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0D98841-6F81-BDE0-6A25-3FCF7BFB866A}"/>
                </a:ext>
              </a:extLst>
            </p:cNvPr>
            <p:cNvSpPr txBox="1"/>
            <p:nvPr/>
          </p:nvSpPr>
          <p:spPr>
            <a:xfrm>
              <a:off x="4858075" y="2406622"/>
              <a:ext cx="5619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115FF7"/>
                  </a:solidFill>
                  <a:latin typeface="Apple Braille" pitchFamily="2" charset="0"/>
                </a:rPr>
                <a:t>URL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1E7F655-2C7A-B0E9-6910-BCA6FD74F6DD}"/>
                </a:ext>
              </a:extLst>
            </p:cNvPr>
            <p:cNvSpPr txBox="1"/>
            <p:nvPr/>
          </p:nvSpPr>
          <p:spPr>
            <a:xfrm>
              <a:off x="5807419" y="2440985"/>
              <a:ext cx="1948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115FF7"/>
                  </a:solidFill>
                  <a:latin typeface="Apple Braille" pitchFamily="2" charset="0"/>
                </a:rPr>
                <a:t>Web Scrapping with BeautifulSoup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4E9B8AF-B4B3-F5B1-9479-E9E3391CBE2A}"/>
                </a:ext>
              </a:extLst>
            </p:cNvPr>
            <p:cNvSpPr txBox="1"/>
            <p:nvPr/>
          </p:nvSpPr>
          <p:spPr>
            <a:xfrm>
              <a:off x="4858075" y="3299335"/>
              <a:ext cx="5619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115FF7"/>
                  </a:solidFill>
                  <a:latin typeface="Apple Braille" pitchFamily="2" charset="0"/>
                </a:rPr>
                <a:t>Text</a:t>
              </a:r>
            </a:p>
          </p:txBody>
        </p:sp>
        <p:pic>
          <p:nvPicPr>
            <p:cNvPr id="73" name="Picture 16" descr="Web View Icon - Download in Gradient Style">
              <a:extLst>
                <a:ext uri="{FF2B5EF4-FFF2-40B4-BE49-F238E27FC236}">
                  <a16:creationId xmlns:a16="http://schemas.microsoft.com/office/drawing/2014/main" id="{94C04779-B7E3-7F4A-DEB4-938A30B4AA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8839" y="3285343"/>
              <a:ext cx="502086" cy="502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Minus 73">
              <a:extLst>
                <a:ext uri="{FF2B5EF4-FFF2-40B4-BE49-F238E27FC236}">
                  <a16:creationId xmlns:a16="http://schemas.microsoft.com/office/drawing/2014/main" id="{63444161-7DE9-08DE-5DDC-14CDE6CD8F81}"/>
                </a:ext>
              </a:extLst>
            </p:cNvPr>
            <p:cNvSpPr/>
            <p:nvPr/>
          </p:nvSpPr>
          <p:spPr>
            <a:xfrm rot="16200000">
              <a:off x="7196296" y="2523478"/>
              <a:ext cx="2526051" cy="209102"/>
            </a:xfrm>
            <a:prstGeom prst="mathMinus">
              <a:avLst>
                <a:gd name="adj1" fmla="val 2352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ight Arrow 74">
              <a:extLst>
                <a:ext uri="{FF2B5EF4-FFF2-40B4-BE49-F238E27FC236}">
                  <a16:creationId xmlns:a16="http://schemas.microsoft.com/office/drawing/2014/main" id="{7B5D6942-0BAF-1EB4-F799-11AFCF2626ED}"/>
                </a:ext>
              </a:extLst>
            </p:cNvPr>
            <p:cNvSpPr/>
            <p:nvPr/>
          </p:nvSpPr>
          <p:spPr>
            <a:xfrm>
              <a:off x="5959694" y="3449833"/>
              <a:ext cx="2493558" cy="106386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ight Arrow 75">
              <a:extLst>
                <a:ext uri="{FF2B5EF4-FFF2-40B4-BE49-F238E27FC236}">
                  <a16:creationId xmlns:a16="http://schemas.microsoft.com/office/drawing/2014/main" id="{A1B697EB-71D9-7194-AD5D-91DC191AFC78}"/>
                </a:ext>
              </a:extLst>
            </p:cNvPr>
            <p:cNvSpPr/>
            <p:nvPr/>
          </p:nvSpPr>
          <p:spPr>
            <a:xfrm>
              <a:off x="7516351" y="2564523"/>
              <a:ext cx="936901" cy="106386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ight Arrow 76">
              <a:extLst>
                <a:ext uri="{FF2B5EF4-FFF2-40B4-BE49-F238E27FC236}">
                  <a16:creationId xmlns:a16="http://schemas.microsoft.com/office/drawing/2014/main" id="{3679ABFE-AAA7-AB00-7198-A630449873A4}"/>
                </a:ext>
              </a:extLst>
            </p:cNvPr>
            <p:cNvSpPr/>
            <p:nvPr/>
          </p:nvSpPr>
          <p:spPr>
            <a:xfrm>
              <a:off x="7777670" y="1649031"/>
              <a:ext cx="1600867" cy="113499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BB7D1A87-402A-1F4F-3A7A-700918515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540870" y="1440690"/>
              <a:ext cx="678407" cy="696046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614D10F-84BC-A84F-06CC-E1AA8F297DC0}"/>
                </a:ext>
              </a:extLst>
            </p:cNvPr>
            <p:cNvSpPr txBox="1"/>
            <p:nvPr/>
          </p:nvSpPr>
          <p:spPr>
            <a:xfrm>
              <a:off x="8943156" y="2166778"/>
              <a:ext cx="19489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115FF7"/>
                  </a:solidFill>
                  <a:latin typeface="Apple Braille" pitchFamily="2" charset="0"/>
                </a:rPr>
                <a:t>Data Pre-processing</a:t>
              </a:r>
            </a:p>
          </p:txBody>
        </p:sp>
        <p:sp>
          <p:nvSpPr>
            <p:cNvPr id="80" name="Minus 79">
              <a:extLst>
                <a:ext uri="{FF2B5EF4-FFF2-40B4-BE49-F238E27FC236}">
                  <a16:creationId xmlns:a16="http://schemas.microsoft.com/office/drawing/2014/main" id="{7432B809-C4C5-85E4-275B-24335CF6A9B5}"/>
                </a:ext>
              </a:extLst>
            </p:cNvPr>
            <p:cNvSpPr/>
            <p:nvPr/>
          </p:nvSpPr>
          <p:spPr>
            <a:xfrm rot="10800000" flipV="1">
              <a:off x="10040792" y="1597423"/>
              <a:ext cx="1913300" cy="215914"/>
            </a:xfrm>
            <a:prstGeom prst="mathMinus">
              <a:avLst>
                <a:gd name="adj1" fmla="val 2352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Minus 80">
              <a:extLst>
                <a:ext uri="{FF2B5EF4-FFF2-40B4-BE49-F238E27FC236}">
                  <a16:creationId xmlns:a16="http://schemas.microsoft.com/office/drawing/2014/main" id="{598A0CC8-ECF2-2D48-17D5-08A4CE1749DC}"/>
                </a:ext>
              </a:extLst>
            </p:cNvPr>
            <p:cNvSpPr/>
            <p:nvPr/>
          </p:nvSpPr>
          <p:spPr>
            <a:xfrm rot="5400000">
              <a:off x="8830328" y="4963836"/>
              <a:ext cx="2768109" cy="291944"/>
            </a:xfrm>
            <a:prstGeom prst="mathMinus">
              <a:avLst>
                <a:gd name="adj1" fmla="val 2352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ight Arrow 81">
              <a:extLst>
                <a:ext uri="{FF2B5EF4-FFF2-40B4-BE49-F238E27FC236}">
                  <a16:creationId xmlns:a16="http://schemas.microsoft.com/office/drawing/2014/main" id="{C4BB4E66-A7C4-1BCD-E1F3-1E0087ECDB71}"/>
                </a:ext>
              </a:extLst>
            </p:cNvPr>
            <p:cNvSpPr/>
            <p:nvPr/>
          </p:nvSpPr>
          <p:spPr>
            <a:xfrm rot="10800000">
              <a:off x="9914711" y="4769233"/>
              <a:ext cx="313834" cy="108032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ight Arrow 82">
              <a:extLst>
                <a:ext uri="{FF2B5EF4-FFF2-40B4-BE49-F238E27FC236}">
                  <a16:creationId xmlns:a16="http://schemas.microsoft.com/office/drawing/2014/main" id="{5B0E2465-CEB2-3FE2-81DC-AE9C41F366EA}"/>
                </a:ext>
              </a:extLst>
            </p:cNvPr>
            <p:cNvSpPr/>
            <p:nvPr/>
          </p:nvSpPr>
          <p:spPr>
            <a:xfrm rot="10800000">
              <a:off x="9929944" y="4023896"/>
              <a:ext cx="313834" cy="108032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ight Arrow 83">
              <a:extLst>
                <a:ext uri="{FF2B5EF4-FFF2-40B4-BE49-F238E27FC236}">
                  <a16:creationId xmlns:a16="http://schemas.microsoft.com/office/drawing/2014/main" id="{9EB85402-9B8F-9E8E-9DEC-2E45BC461357}"/>
                </a:ext>
              </a:extLst>
            </p:cNvPr>
            <p:cNvSpPr/>
            <p:nvPr/>
          </p:nvSpPr>
          <p:spPr>
            <a:xfrm rot="10800000">
              <a:off x="9929944" y="5460553"/>
              <a:ext cx="313834" cy="108032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D13A6C2B-B0F1-430A-96E1-2F1311F63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472188" y="3886706"/>
              <a:ext cx="399410" cy="412934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4B3DAE0-CBFC-6BA2-2D6A-61DCB7D26B3D}"/>
                </a:ext>
              </a:extLst>
            </p:cNvPr>
            <p:cNvSpPr txBox="1"/>
            <p:nvPr/>
          </p:nvSpPr>
          <p:spPr>
            <a:xfrm>
              <a:off x="7184034" y="3917045"/>
              <a:ext cx="2546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115FF7"/>
                  </a:solidFill>
                  <a:latin typeface="Apple Braille" pitchFamily="2" charset="0"/>
                </a:rPr>
                <a:t>BERT Multi Label Classifier</a:t>
              </a: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BB40DE4B-FD59-2DD8-FF84-6F15FC986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472188" y="4502217"/>
              <a:ext cx="421064" cy="466009"/>
            </a:xfrm>
            <a:prstGeom prst="rect">
              <a:avLst/>
            </a:prstGeom>
          </p:spPr>
        </p:pic>
        <p:sp>
          <p:nvSpPr>
            <p:cNvPr id="88" name="Right Arrow 87">
              <a:extLst>
                <a:ext uri="{FF2B5EF4-FFF2-40B4-BE49-F238E27FC236}">
                  <a16:creationId xmlns:a16="http://schemas.microsoft.com/office/drawing/2014/main" id="{B9A05BE4-F0FE-0FA2-BC29-0A4B1BE13CB5}"/>
                </a:ext>
              </a:extLst>
            </p:cNvPr>
            <p:cNvSpPr/>
            <p:nvPr/>
          </p:nvSpPr>
          <p:spPr>
            <a:xfrm rot="10800000">
              <a:off x="9951717" y="6059268"/>
              <a:ext cx="278011" cy="123088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4" descr="Natural language processing Meticulous Gradient icon">
              <a:extLst>
                <a:ext uri="{FF2B5EF4-FFF2-40B4-BE49-F238E27FC236}">
                  <a16:creationId xmlns:a16="http://schemas.microsoft.com/office/drawing/2014/main" id="{11678527-9428-E9BB-4515-9E9D4D04AF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5819" y="5270979"/>
              <a:ext cx="396411" cy="3964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6" descr="Summary Generic gradient outline icon">
              <a:extLst>
                <a:ext uri="{FF2B5EF4-FFF2-40B4-BE49-F238E27FC236}">
                  <a16:creationId xmlns:a16="http://schemas.microsoft.com/office/drawing/2014/main" id="{8B2611BF-2979-D3E6-1F33-FC6138217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7735" y="5937754"/>
              <a:ext cx="428239" cy="428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Minus 90">
              <a:extLst>
                <a:ext uri="{FF2B5EF4-FFF2-40B4-BE49-F238E27FC236}">
                  <a16:creationId xmlns:a16="http://schemas.microsoft.com/office/drawing/2014/main" id="{9ED105BA-B9F5-E5AA-7F10-226A025C3B2B}"/>
                </a:ext>
              </a:extLst>
            </p:cNvPr>
            <p:cNvSpPr/>
            <p:nvPr/>
          </p:nvSpPr>
          <p:spPr>
            <a:xfrm rot="16200000" flipV="1">
              <a:off x="9324708" y="3345720"/>
              <a:ext cx="4714857" cy="251696"/>
            </a:xfrm>
            <a:prstGeom prst="mathMinus">
              <a:avLst>
                <a:gd name="adj1" fmla="val 2352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2640E6F6-92C3-B645-501A-0CED451E7AD3}"/>
                </a:ext>
              </a:extLst>
            </p:cNvPr>
            <p:cNvSpPr/>
            <p:nvPr/>
          </p:nvSpPr>
          <p:spPr>
            <a:xfrm rot="10800000">
              <a:off x="10220457" y="5134305"/>
              <a:ext cx="1476910" cy="108002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1BE2359-17F5-4808-601E-9C7646E2C80F}"/>
                </a:ext>
              </a:extLst>
            </p:cNvPr>
            <p:cNvSpPr txBox="1"/>
            <p:nvPr/>
          </p:nvSpPr>
          <p:spPr>
            <a:xfrm>
              <a:off x="7644874" y="4570004"/>
              <a:ext cx="20969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115FF7"/>
                  </a:solidFill>
                  <a:latin typeface="Apple Braille" pitchFamily="2" charset="0"/>
                </a:rPr>
                <a:t>Sentiment Analyzer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C86487A-B9CB-602F-C9F3-24FF7F525A43}"/>
                </a:ext>
              </a:extLst>
            </p:cNvPr>
            <p:cNvSpPr txBox="1"/>
            <p:nvPr/>
          </p:nvSpPr>
          <p:spPr>
            <a:xfrm>
              <a:off x="7003523" y="5195490"/>
              <a:ext cx="26905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115FF7"/>
                  </a:solidFill>
                  <a:latin typeface="Apple Braille" pitchFamily="2" charset="0"/>
                </a:rPr>
                <a:t>Keyword Extraction(Organization, Events, etc.)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61E6F30-507B-CB80-3BC3-8C871FCDFE62}"/>
                </a:ext>
              </a:extLst>
            </p:cNvPr>
            <p:cNvSpPr txBox="1"/>
            <p:nvPr/>
          </p:nvSpPr>
          <p:spPr>
            <a:xfrm>
              <a:off x="7644874" y="5938493"/>
              <a:ext cx="21196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115FF7"/>
                  </a:solidFill>
                  <a:latin typeface="Apple Braille" pitchFamily="2" charset="0"/>
                </a:rPr>
                <a:t>BERT Summarizer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3414F571-BCAB-EA11-7EC7-5109181FAA6F}"/>
                </a:ext>
              </a:extLst>
            </p:cNvPr>
            <p:cNvGrpSpPr/>
            <p:nvPr/>
          </p:nvGrpSpPr>
          <p:grpSpPr>
            <a:xfrm rot="10800000">
              <a:off x="6636284" y="3563665"/>
              <a:ext cx="622728" cy="2906162"/>
              <a:chOff x="8578268" y="970283"/>
              <a:chExt cx="622728" cy="3634105"/>
            </a:xfrm>
          </p:grpSpPr>
          <p:sp>
            <p:nvSpPr>
              <p:cNvPr id="97" name="Minus 96">
                <a:extLst>
                  <a:ext uri="{FF2B5EF4-FFF2-40B4-BE49-F238E27FC236}">
                    <a16:creationId xmlns:a16="http://schemas.microsoft.com/office/drawing/2014/main" id="{B09E7C7C-6640-CC59-5F54-44E8D2767713}"/>
                  </a:ext>
                </a:extLst>
              </p:cNvPr>
              <p:cNvSpPr/>
              <p:nvPr/>
            </p:nvSpPr>
            <p:spPr>
              <a:xfrm rot="16200000">
                <a:off x="7226990" y="2630383"/>
                <a:ext cx="3634105" cy="313906"/>
              </a:xfrm>
              <a:prstGeom prst="mathMinus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Minus 97">
                <a:extLst>
                  <a:ext uri="{FF2B5EF4-FFF2-40B4-BE49-F238E27FC236}">
                    <a16:creationId xmlns:a16="http://schemas.microsoft.com/office/drawing/2014/main" id="{AAAE10A1-E4F0-040F-CA72-35FE085BF259}"/>
                  </a:ext>
                </a:extLst>
              </p:cNvPr>
              <p:cNvSpPr/>
              <p:nvPr/>
            </p:nvSpPr>
            <p:spPr>
              <a:xfrm>
                <a:off x="8578268" y="1359731"/>
                <a:ext cx="525091" cy="256369"/>
              </a:xfrm>
              <a:prstGeom prst="mathMinus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Minus 98">
                <a:extLst>
                  <a:ext uri="{FF2B5EF4-FFF2-40B4-BE49-F238E27FC236}">
                    <a16:creationId xmlns:a16="http://schemas.microsoft.com/office/drawing/2014/main" id="{BF7B7203-1609-03E3-5A5B-A9A48063B223}"/>
                  </a:ext>
                </a:extLst>
              </p:cNvPr>
              <p:cNvSpPr/>
              <p:nvPr/>
            </p:nvSpPr>
            <p:spPr>
              <a:xfrm>
                <a:off x="8624543" y="2241018"/>
                <a:ext cx="525091" cy="256369"/>
              </a:xfrm>
              <a:prstGeom prst="mathMinus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Minus 99">
                <a:extLst>
                  <a:ext uri="{FF2B5EF4-FFF2-40B4-BE49-F238E27FC236}">
                    <a16:creationId xmlns:a16="http://schemas.microsoft.com/office/drawing/2014/main" id="{3DB843B4-CDE3-762F-31C8-DEC3043977E2}"/>
                  </a:ext>
                </a:extLst>
              </p:cNvPr>
              <p:cNvSpPr/>
              <p:nvPr/>
            </p:nvSpPr>
            <p:spPr>
              <a:xfrm>
                <a:off x="8616209" y="3098336"/>
                <a:ext cx="525091" cy="256369"/>
              </a:xfrm>
              <a:prstGeom prst="mathMinus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Minus 100">
                <a:extLst>
                  <a:ext uri="{FF2B5EF4-FFF2-40B4-BE49-F238E27FC236}">
                    <a16:creationId xmlns:a16="http://schemas.microsoft.com/office/drawing/2014/main" id="{79BC433E-77B7-9F22-C176-626C29EB3D24}"/>
                  </a:ext>
                </a:extLst>
              </p:cNvPr>
              <p:cNvSpPr/>
              <p:nvPr/>
            </p:nvSpPr>
            <p:spPr>
              <a:xfrm>
                <a:off x="8617933" y="3990934"/>
                <a:ext cx="525091" cy="256369"/>
              </a:xfrm>
              <a:prstGeom prst="mathMinus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Right Arrow 101">
              <a:extLst>
                <a:ext uri="{FF2B5EF4-FFF2-40B4-BE49-F238E27FC236}">
                  <a16:creationId xmlns:a16="http://schemas.microsoft.com/office/drawing/2014/main" id="{82CBFB49-142C-748B-7F2F-22062083F887}"/>
                </a:ext>
              </a:extLst>
            </p:cNvPr>
            <p:cNvSpPr/>
            <p:nvPr/>
          </p:nvSpPr>
          <p:spPr>
            <a:xfrm rot="10800000">
              <a:off x="4402969" y="4857428"/>
              <a:ext cx="2402300" cy="112605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4217D45-C020-54D6-4CB7-521C009DA23A}"/>
                </a:ext>
              </a:extLst>
            </p:cNvPr>
            <p:cNvSpPr txBox="1"/>
            <p:nvPr/>
          </p:nvSpPr>
          <p:spPr>
            <a:xfrm>
              <a:off x="4842740" y="4990327"/>
              <a:ext cx="16652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115FF7"/>
                  </a:solidFill>
                  <a:latin typeface="Apple Braille" pitchFamily="2" charset="0"/>
                </a:rPr>
                <a:t>All output is passed to API</a:t>
              </a:r>
            </a:p>
          </p:txBody>
        </p:sp>
        <p:sp>
          <p:nvSpPr>
            <p:cNvPr id="104" name="Right Arrow 103">
              <a:extLst>
                <a:ext uri="{FF2B5EF4-FFF2-40B4-BE49-F238E27FC236}">
                  <a16:creationId xmlns:a16="http://schemas.microsoft.com/office/drawing/2014/main" id="{09A38054-2006-AB41-A53F-F9E26D03885A}"/>
                </a:ext>
              </a:extLst>
            </p:cNvPr>
            <p:cNvSpPr/>
            <p:nvPr/>
          </p:nvSpPr>
          <p:spPr>
            <a:xfrm rot="10800000">
              <a:off x="2949711" y="4780038"/>
              <a:ext cx="904568" cy="106107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3A4BEF8-5F6E-08E4-D172-CB3DD1F38C71}"/>
                </a:ext>
              </a:extLst>
            </p:cNvPr>
            <p:cNvSpPr txBox="1"/>
            <p:nvPr/>
          </p:nvSpPr>
          <p:spPr>
            <a:xfrm>
              <a:off x="2812477" y="4883320"/>
              <a:ext cx="1162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115FF7"/>
                  </a:solidFill>
                  <a:latin typeface="Apple Braille" pitchFamily="2" charset="0"/>
                </a:rPr>
                <a:t>Output is displayed through API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41B4037-A3BB-24C6-1B03-AF32C5F1C940}"/>
              </a:ext>
            </a:extLst>
          </p:cNvPr>
          <p:cNvSpPr/>
          <p:nvPr/>
        </p:nvSpPr>
        <p:spPr>
          <a:xfrm>
            <a:off x="11635036" y="6320145"/>
            <a:ext cx="374652" cy="374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Slide Number Placeholder 5">
            <a:extLst>
              <a:ext uri="{FF2B5EF4-FFF2-40B4-BE49-F238E27FC236}">
                <a16:creationId xmlns:a16="http://schemas.microsoft.com/office/drawing/2014/main" id="{5ECB1C49-A7EA-C9CD-F018-31DE4A17BC16}"/>
              </a:ext>
            </a:extLst>
          </p:cNvPr>
          <p:cNvSpPr txBox="1">
            <a:spLocks/>
          </p:cNvSpPr>
          <p:nvPr/>
        </p:nvSpPr>
        <p:spPr>
          <a:xfrm>
            <a:off x="11628687" y="6416984"/>
            <a:ext cx="38735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A73395-3A4D-40D7-AA54-5990654FBE6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480AD2F-5CA3-B094-02CB-8177DE94B11C}"/>
              </a:ext>
            </a:extLst>
          </p:cNvPr>
          <p:cNvCxnSpPr>
            <a:cxnSpLocks/>
          </p:cNvCxnSpPr>
          <p:nvPr/>
        </p:nvCxnSpPr>
        <p:spPr>
          <a:xfrm>
            <a:off x="11684646" y="6687476"/>
            <a:ext cx="275432" cy="0"/>
          </a:xfrm>
          <a:prstGeom prst="line">
            <a:avLst/>
          </a:prstGeom>
          <a:ln w="38100">
            <a:solidFill>
              <a:srgbClr val="006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44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DF31B7-0305-4F59-8D54-C29B2C044001}"/>
              </a:ext>
            </a:extLst>
          </p:cNvPr>
          <p:cNvCxnSpPr>
            <a:cxnSpLocks/>
          </p:cNvCxnSpPr>
          <p:nvPr/>
        </p:nvCxnSpPr>
        <p:spPr>
          <a:xfrm>
            <a:off x="6501653" y="2480112"/>
            <a:ext cx="0" cy="373495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A952AC5-B45B-415F-B505-5D85495E5650}"/>
              </a:ext>
            </a:extLst>
          </p:cNvPr>
          <p:cNvSpPr txBox="1"/>
          <p:nvPr/>
        </p:nvSpPr>
        <p:spPr>
          <a:xfrm>
            <a:off x="700067" y="3488602"/>
            <a:ext cx="47187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Lorem ipsum dolor sit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consectetur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adipiscing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elit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, sed do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eiusmod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tempor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incididunt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ut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 labore et dolore magna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aliqua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. Ut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enim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 ad minim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veniam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quis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nostrud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 exercitation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ullamco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laboris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 nisi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ut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aliquip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 ex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ea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commodo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consequat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. Duis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aute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irure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 dolor in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reprehenderit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 in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voluptate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velit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esse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cillum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 dolore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eu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fugiat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nulla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pariatur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. </a:t>
            </a:r>
          </a:p>
        </p:txBody>
      </p:sp>
      <p:pic>
        <p:nvPicPr>
          <p:cNvPr id="3074" name="Picture 2" descr="Top 8 News and Media Monitoring Tools For Publishers">
            <a:extLst>
              <a:ext uri="{FF2B5EF4-FFF2-40B4-BE49-F238E27FC236}">
                <a16:creationId xmlns:a16="http://schemas.microsoft.com/office/drawing/2014/main" id="{B97C6741-BADF-4962-49A9-EBF0D0D90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9" y="2450144"/>
            <a:ext cx="5695198" cy="388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op 8 News and Media Monitoring Tools For Publishers">
            <a:extLst>
              <a:ext uri="{FF2B5EF4-FFF2-40B4-BE49-F238E27FC236}">
                <a16:creationId xmlns:a16="http://schemas.microsoft.com/office/drawing/2014/main" id="{96D8BA4D-9635-6A0D-5AE4-453603FEF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296" y="2450144"/>
            <a:ext cx="2609320" cy="388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Top 8 News and Media Monitoring Tools For Publishers">
            <a:extLst>
              <a:ext uri="{FF2B5EF4-FFF2-40B4-BE49-F238E27FC236}">
                <a16:creationId xmlns:a16="http://schemas.microsoft.com/office/drawing/2014/main" id="{A1A55A01-331D-D0B4-CDC3-A65C5695D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2" y="2449950"/>
            <a:ext cx="2609320" cy="388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BEE390C-F7E0-49DA-A97B-5A5D38EEEA7B}"/>
              </a:ext>
            </a:extLst>
          </p:cNvPr>
          <p:cNvCxnSpPr>
            <a:cxnSpLocks/>
          </p:cNvCxnSpPr>
          <p:nvPr/>
        </p:nvCxnSpPr>
        <p:spPr>
          <a:xfrm>
            <a:off x="0" y="6551612"/>
            <a:ext cx="11674042" cy="0"/>
          </a:xfrm>
          <a:prstGeom prst="line">
            <a:avLst/>
          </a:prstGeom>
          <a:ln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A81A969-CF36-458F-88D9-C6DF1A8AAE2A}"/>
              </a:ext>
            </a:extLst>
          </p:cNvPr>
          <p:cNvSpPr/>
          <p:nvPr/>
        </p:nvSpPr>
        <p:spPr>
          <a:xfrm>
            <a:off x="11436348" y="6353967"/>
            <a:ext cx="374652" cy="374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93A9BC2-59A3-442E-80E4-DF105664CF15}"/>
              </a:ext>
            </a:extLst>
          </p:cNvPr>
          <p:cNvSpPr txBox="1">
            <a:spLocks/>
          </p:cNvSpPr>
          <p:nvPr/>
        </p:nvSpPr>
        <p:spPr>
          <a:xfrm>
            <a:off x="11429999" y="6450806"/>
            <a:ext cx="38735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A73395-3A4D-40D7-AA54-5990654FBE6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CAA725-A7B6-4943-9785-97D6BAF4967E}"/>
              </a:ext>
            </a:extLst>
          </p:cNvPr>
          <p:cNvCxnSpPr>
            <a:cxnSpLocks/>
          </p:cNvCxnSpPr>
          <p:nvPr/>
        </p:nvCxnSpPr>
        <p:spPr>
          <a:xfrm>
            <a:off x="11485958" y="6709568"/>
            <a:ext cx="275432" cy="0"/>
          </a:xfrm>
          <a:prstGeom prst="line">
            <a:avLst/>
          </a:prstGeom>
          <a:ln w="38100">
            <a:solidFill>
              <a:srgbClr val="006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C7D44D0-E05B-4E5B-8C54-CBD35C77CA7F}"/>
              </a:ext>
            </a:extLst>
          </p:cNvPr>
          <p:cNvSpPr/>
          <p:nvPr/>
        </p:nvSpPr>
        <p:spPr>
          <a:xfrm>
            <a:off x="5786617" y="953528"/>
            <a:ext cx="6405383" cy="53813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C6FAE46-3664-448E-AB3B-701774A46B70}"/>
              </a:ext>
            </a:extLst>
          </p:cNvPr>
          <p:cNvSpPr/>
          <p:nvPr/>
        </p:nvSpPr>
        <p:spPr>
          <a:xfrm>
            <a:off x="1" y="953339"/>
            <a:ext cx="5786615" cy="5365107"/>
          </a:xfrm>
          <a:prstGeom prst="rect">
            <a:avLst/>
          </a:prstGeom>
          <a:gradFill>
            <a:gsLst>
              <a:gs pos="21000">
                <a:srgbClr val="242424">
                  <a:alpha val="98000"/>
                </a:srgbClr>
              </a:gs>
              <a:gs pos="0">
                <a:schemeClr val="tx1"/>
              </a:gs>
              <a:gs pos="100000">
                <a:schemeClr val="tx1">
                  <a:lumMod val="75000"/>
                  <a:lumOff val="25000"/>
                  <a:alpha val="1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6146B7A-DB99-46F1-816B-2217E31FCF86}"/>
              </a:ext>
            </a:extLst>
          </p:cNvPr>
          <p:cNvSpPr/>
          <p:nvPr/>
        </p:nvSpPr>
        <p:spPr>
          <a:xfrm>
            <a:off x="71598" y="723715"/>
            <a:ext cx="628469" cy="628469"/>
          </a:xfrm>
          <a:prstGeom prst="ellipse">
            <a:avLst/>
          </a:prstGeom>
          <a:solidFill>
            <a:srgbClr val="0062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998AD1-F63E-4E44-A7FC-80DF0C350360}"/>
              </a:ext>
            </a:extLst>
          </p:cNvPr>
          <p:cNvGrpSpPr/>
          <p:nvPr/>
        </p:nvGrpSpPr>
        <p:grpSpPr>
          <a:xfrm>
            <a:off x="258832" y="881955"/>
            <a:ext cx="254000" cy="346075"/>
            <a:chOff x="3444876" y="2173289"/>
            <a:chExt cx="254000" cy="346075"/>
          </a:xfrm>
        </p:grpSpPr>
        <p:sp>
          <p:nvSpPr>
            <p:cNvPr id="27" name="Freeform 66">
              <a:extLst>
                <a:ext uri="{FF2B5EF4-FFF2-40B4-BE49-F238E27FC236}">
                  <a16:creationId xmlns:a16="http://schemas.microsoft.com/office/drawing/2014/main" id="{39E58AF2-F5E6-461E-B91A-82344F2E8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613" y="2413001"/>
              <a:ext cx="46038" cy="38100"/>
            </a:xfrm>
            <a:custGeom>
              <a:avLst/>
              <a:gdLst>
                <a:gd name="T0" fmla="*/ 29 w 29"/>
                <a:gd name="T1" fmla="*/ 0 h 24"/>
                <a:gd name="T2" fmla="*/ 29 w 29"/>
                <a:gd name="T3" fmla="*/ 15 h 24"/>
                <a:gd name="T4" fmla="*/ 0 w 2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4">
                  <a:moveTo>
                    <a:pt x="29" y="0"/>
                  </a:moveTo>
                  <a:lnTo>
                    <a:pt x="29" y="15"/>
                  </a:lnTo>
                  <a:lnTo>
                    <a:pt x="0" y="24"/>
                  </a:lnTo>
                </a:path>
              </a:pathLst>
            </a:custGeom>
            <a:noFill/>
            <a:ln w="63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67">
              <a:extLst>
                <a:ext uri="{FF2B5EF4-FFF2-40B4-BE49-F238E27FC236}">
                  <a16:creationId xmlns:a16="http://schemas.microsoft.com/office/drawing/2014/main" id="{EE5714FF-026B-4EBD-9812-D5C0E9B74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101" y="2413001"/>
              <a:ext cx="46038" cy="38100"/>
            </a:xfrm>
            <a:custGeom>
              <a:avLst/>
              <a:gdLst>
                <a:gd name="T0" fmla="*/ 0 w 29"/>
                <a:gd name="T1" fmla="*/ 0 h 24"/>
                <a:gd name="T2" fmla="*/ 0 w 29"/>
                <a:gd name="T3" fmla="*/ 15 h 24"/>
                <a:gd name="T4" fmla="*/ 29 w 2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4">
                  <a:moveTo>
                    <a:pt x="0" y="0"/>
                  </a:moveTo>
                  <a:lnTo>
                    <a:pt x="0" y="15"/>
                  </a:lnTo>
                  <a:lnTo>
                    <a:pt x="29" y="24"/>
                  </a:lnTo>
                </a:path>
              </a:pathLst>
            </a:custGeom>
            <a:noFill/>
            <a:ln w="63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68">
              <a:extLst>
                <a:ext uri="{FF2B5EF4-FFF2-40B4-BE49-F238E27FC236}">
                  <a16:creationId xmlns:a16="http://schemas.microsoft.com/office/drawing/2014/main" id="{FE34129A-B55B-4705-815F-8C589A641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7426" y="2324101"/>
              <a:ext cx="88900" cy="96838"/>
            </a:xfrm>
            <a:prstGeom prst="ellipse">
              <a:avLst/>
            </a:prstGeom>
            <a:noFill/>
            <a:ln w="63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69">
              <a:extLst>
                <a:ext uri="{FF2B5EF4-FFF2-40B4-BE49-F238E27FC236}">
                  <a16:creationId xmlns:a16="http://schemas.microsoft.com/office/drawing/2014/main" id="{7E6E1C9B-CEB4-406A-8F8D-E9FD3C7A8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7426" y="2357439"/>
              <a:ext cx="88900" cy="14288"/>
            </a:xfrm>
            <a:custGeom>
              <a:avLst/>
              <a:gdLst>
                <a:gd name="T0" fmla="*/ 24 w 24"/>
                <a:gd name="T1" fmla="*/ 2 h 4"/>
                <a:gd name="T2" fmla="*/ 14 w 24"/>
                <a:gd name="T3" fmla="*/ 0 h 4"/>
                <a:gd name="T4" fmla="*/ 0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2"/>
                  </a:moveTo>
                  <a:cubicBezTo>
                    <a:pt x="22" y="4"/>
                    <a:pt x="16" y="4"/>
                    <a:pt x="14" y="0"/>
                  </a:cubicBezTo>
                  <a:cubicBezTo>
                    <a:pt x="10" y="4"/>
                    <a:pt x="3" y="4"/>
                    <a:pt x="0" y="1"/>
                  </a:cubicBezTo>
                </a:path>
              </a:pathLst>
            </a:custGeom>
            <a:noFill/>
            <a:ln w="63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70">
              <a:extLst>
                <a:ext uri="{FF2B5EF4-FFF2-40B4-BE49-F238E27FC236}">
                  <a16:creationId xmlns:a16="http://schemas.microsoft.com/office/drawing/2014/main" id="{705D1C92-6B95-4F52-84FB-02C24251D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876" y="2233614"/>
              <a:ext cx="254000" cy="285750"/>
            </a:xfrm>
            <a:custGeom>
              <a:avLst/>
              <a:gdLst>
                <a:gd name="T0" fmla="*/ 104 w 160"/>
                <a:gd name="T1" fmla="*/ 0 h 180"/>
                <a:gd name="T2" fmla="*/ 160 w 160"/>
                <a:gd name="T3" fmla="*/ 0 h 180"/>
                <a:gd name="T4" fmla="*/ 160 w 160"/>
                <a:gd name="T5" fmla="*/ 180 h 180"/>
                <a:gd name="T6" fmla="*/ 0 w 160"/>
                <a:gd name="T7" fmla="*/ 180 h 180"/>
                <a:gd name="T8" fmla="*/ 0 w 160"/>
                <a:gd name="T9" fmla="*/ 0 h 180"/>
                <a:gd name="T10" fmla="*/ 56 w 160"/>
                <a:gd name="T11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180">
                  <a:moveTo>
                    <a:pt x="104" y="0"/>
                  </a:moveTo>
                  <a:lnTo>
                    <a:pt x="160" y="0"/>
                  </a:lnTo>
                  <a:lnTo>
                    <a:pt x="160" y="180"/>
                  </a:lnTo>
                  <a:lnTo>
                    <a:pt x="0" y="180"/>
                  </a:lnTo>
                  <a:lnTo>
                    <a:pt x="0" y="0"/>
                  </a:lnTo>
                  <a:lnTo>
                    <a:pt x="56" y="0"/>
                  </a:lnTo>
                </a:path>
              </a:pathLst>
            </a:custGeom>
            <a:noFill/>
            <a:ln w="63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71">
              <a:extLst>
                <a:ext uri="{FF2B5EF4-FFF2-40B4-BE49-F238E27FC236}">
                  <a16:creationId xmlns:a16="http://schemas.microsoft.com/office/drawing/2014/main" id="{39646D88-0CF8-4409-90BB-58DEF6C07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451" y="2263776"/>
              <a:ext cx="195263" cy="225425"/>
            </a:xfrm>
            <a:custGeom>
              <a:avLst/>
              <a:gdLst>
                <a:gd name="T0" fmla="*/ 86 w 123"/>
                <a:gd name="T1" fmla="*/ 0 h 142"/>
                <a:gd name="T2" fmla="*/ 123 w 123"/>
                <a:gd name="T3" fmla="*/ 0 h 142"/>
                <a:gd name="T4" fmla="*/ 123 w 123"/>
                <a:gd name="T5" fmla="*/ 142 h 142"/>
                <a:gd name="T6" fmla="*/ 0 w 123"/>
                <a:gd name="T7" fmla="*/ 142 h 142"/>
                <a:gd name="T8" fmla="*/ 0 w 123"/>
                <a:gd name="T9" fmla="*/ 0 h 142"/>
                <a:gd name="T10" fmla="*/ 38 w 123"/>
                <a:gd name="T11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" h="142">
                  <a:moveTo>
                    <a:pt x="86" y="0"/>
                  </a:moveTo>
                  <a:lnTo>
                    <a:pt x="123" y="0"/>
                  </a:lnTo>
                  <a:lnTo>
                    <a:pt x="123" y="142"/>
                  </a:lnTo>
                  <a:lnTo>
                    <a:pt x="0" y="142"/>
                  </a:lnTo>
                  <a:lnTo>
                    <a:pt x="0" y="0"/>
                  </a:lnTo>
                  <a:lnTo>
                    <a:pt x="38" y="0"/>
                  </a:lnTo>
                </a:path>
              </a:pathLst>
            </a:custGeom>
            <a:noFill/>
            <a:ln w="63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72">
              <a:extLst>
                <a:ext uri="{FF2B5EF4-FFF2-40B4-BE49-F238E27FC236}">
                  <a16:creationId xmlns:a16="http://schemas.microsoft.com/office/drawing/2014/main" id="{B5EDE09F-861F-4393-852D-4A9A8BC1C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3776" y="2173289"/>
              <a:ext cx="76200" cy="112713"/>
            </a:xfrm>
            <a:custGeom>
              <a:avLst/>
              <a:gdLst>
                <a:gd name="T0" fmla="*/ 20 w 20"/>
                <a:gd name="T1" fmla="*/ 30 h 30"/>
                <a:gd name="T2" fmla="*/ 0 w 20"/>
                <a:gd name="T3" fmla="*/ 30 h 30"/>
                <a:gd name="T4" fmla="*/ 0 w 20"/>
                <a:gd name="T5" fmla="*/ 10 h 30"/>
                <a:gd name="T6" fmla="*/ 10 w 20"/>
                <a:gd name="T7" fmla="*/ 0 h 30"/>
                <a:gd name="T8" fmla="*/ 20 w 20"/>
                <a:gd name="T9" fmla="*/ 10 h 30"/>
                <a:gd name="T10" fmla="*/ 20 w 20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0">
                  <a:moveTo>
                    <a:pt x="20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5" y="0"/>
                    <a:pt x="20" y="4"/>
                    <a:pt x="20" y="10"/>
                  </a:cubicBezTo>
                  <a:lnTo>
                    <a:pt x="20" y="30"/>
                  </a:lnTo>
                  <a:close/>
                </a:path>
              </a:pathLst>
            </a:custGeom>
            <a:noFill/>
            <a:ln w="63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73">
              <a:extLst>
                <a:ext uri="{FF2B5EF4-FFF2-40B4-BE49-F238E27FC236}">
                  <a16:creationId xmlns:a16="http://schemas.microsoft.com/office/drawing/2014/main" id="{895D00D1-3258-4EF4-B3A9-84C0981C4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938" y="2203451"/>
              <a:ext cx="15875" cy="14288"/>
            </a:xfrm>
            <a:custGeom>
              <a:avLst/>
              <a:gdLst>
                <a:gd name="T0" fmla="*/ 4 w 4"/>
                <a:gd name="T1" fmla="*/ 2 h 4"/>
                <a:gd name="T2" fmla="*/ 2 w 4"/>
                <a:gd name="T3" fmla="*/ 4 h 4"/>
                <a:gd name="T4" fmla="*/ 2 w 4"/>
                <a:gd name="T5" fmla="*/ 4 h 4"/>
                <a:gd name="T6" fmla="*/ 0 w 4"/>
                <a:gd name="T7" fmla="*/ 2 h 4"/>
                <a:gd name="T8" fmla="*/ 0 w 4"/>
                <a:gd name="T9" fmla="*/ 2 h 4"/>
                <a:gd name="T10" fmla="*/ 2 w 4"/>
                <a:gd name="T11" fmla="*/ 0 h 4"/>
                <a:gd name="T12" fmla="*/ 2 w 4"/>
                <a:gd name="T13" fmla="*/ 0 h 4"/>
                <a:gd name="T14" fmla="*/ 4 w 4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4" y="3"/>
                    <a:pt x="3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lose/>
                </a:path>
              </a:pathLst>
            </a:custGeom>
            <a:noFill/>
            <a:ln w="63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879A45F4-9CF9-3DBC-9A82-B8D799059978}"/>
              </a:ext>
            </a:extLst>
          </p:cNvPr>
          <p:cNvSpPr txBox="1">
            <a:spLocks/>
          </p:cNvSpPr>
          <p:nvPr/>
        </p:nvSpPr>
        <p:spPr>
          <a:xfrm>
            <a:off x="55958" y="254182"/>
            <a:ext cx="11430000" cy="585788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FUTURE SCOPE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031CA8B-BEBD-CDCA-32DA-8BD24A7F0B5E}"/>
              </a:ext>
            </a:extLst>
          </p:cNvPr>
          <p:cNvGrpSpPr/>
          <p:nvPr/>
        </p:nvGrpSpPr>
        <p:grpSpPr>
          <a:xfrm>
            <a:off x="6052000" y="1260412"/>
            <a:ext cx="5528025" cy="628469"/>
            <a:chOff x="6295717" y="2501222"/>
            <a:chExt cx="5528025" cy="628469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430DA36-1704-6669-E3E7-552E95F55C24}"/>
                </a:ext>
              </a:extLst>
            </p:cNvPr>
            <p:cNvSpPr/>
            <p:nvPr/>
          </p:nvSpPr>
          <p:spPr>
            <a:xfrm>
              <a:off x="7000243" y="2602740"/>
              <a:ext cx="4823499" cy="4254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400" dirty="0">
                  <a:solidFill>
                    <a:prstClr val="black"/>
                  </a:solidFill>
                  <a:latin typeface="Calibri Light" panose="020F0302020204030204"/>
                  <a:cs typeface="Segoe UI" panose="020B0502040204020203" pitchFamily="34" charset="0"/>
                </a:rPr>
                <a:t>MULTILINGUAL PROFICIENCY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92ADDA3-B383-1E03-3D83-F1CAD68284E6}"/>
                </a:ext>
              </a:extLst>
            </p:cNvPr>
            <p:cNvSpPr/>
            <p:nvPr/>
          </p:nvSpPr>
          <p:spPr>
            <a:xfrm>
              <a:off x="6295717" y="2501222"/>
              <a:ext cx="628469" cy="6284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62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71B19E3-786E-39FC-30F3-870FC93B1D3B}"/>
              </a:ext>
            </a:extLst>
          </p:cNvPr>
          <p:cNvGrpSpPr/>
          <p:nvPr/>
        </p:nvGrpSpPr>
        <p:grpSpPr>
          <a:xfrm>
            <a:off x="6076042" y="1921033"/>
            <a:ext cx="5528025" cy="628469"/>
            <a:chOff x="6295717" y="2501222"/>
            <a:chExt cx="5528025" cy="628469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872A7CD-C7E7-CF12-AE76-BAC06B3D37BC}"/>
                </a:ext>
              </a:extLst>
            </p:cNvPr>
            <p:cNvSpPr/>
            <p:nvPr/>
          </p:nvSpPr>
          <p:spPr>
            <a:xfrm>
              <a:off x="7000243" y="2602740"/>
              <a:ext cx="4823499" cy="4254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Segoe UI" panose="020B0502040204020203" pitchFamily="34" charset="0"/>
                </a:rPr>
                <a:t>REAL-TIME INSIGHTS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A9FB560-996C-323F-E7B0-9F7CF2B4AC07}"/>
                </a:ext>
              </a:extLst>
            </p:cNvPr>
            <p:cNvSpPr/>
            <p:nvPr/>
          </p:nvSpPr>
          <p:spPr>
            <a:xfrm>
              <a:off x="6295717" y="2501222"/>
              <a:ext cx="628469" cy="6284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62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2954E6C-EADE-A703-B0C3-033A5E723E33}"/>
              </a:ext>
            </a:extLst>
          </p:cNvPr>
          <p:cNvGrpSpPr/>
          <p:nvPr/>
        </p:nvGrpSpPr>
        <p:grpSpPr>
          <a:xfrm>
            <a:off x="6091834" y="2581654"/>
            <a:ext cx="5528025" cy="628469"/>
            <a:chOff x="6295717" y="2501222"/>
            <a:chExt cx="5528025" cy="628469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797A256-F885-2847-E6D1-CD76D6068F38}"/>
                </a:ext>
              </a:extLst>
            </p:cNvPr>
            <p:cNvSpPr/>
            <p:nvPr/>
          </p:nvSpPr>
          <p:spPr>
            <a:xfrm>
              <a:off x="7000243" y="2602740"/>
              <a:ext cx="4823499" cy="4254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Segoe UI" panose="020B0502040204020203" pitchFamily="34" charset="0"/>
                </a:rPr>
                <a:t>CONTINUOUS LEARNING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B4DD277-E2A7-2FA5-B43F-F58229A3E5B6}"/>
                </a:ext>
              </a:extLst>
            </p:cNvPr>
            <p:cNvSpPr/>
            <p:nvPr/>
          </p:nvSpPr>
          <p:spPr>
            <a:xfrm>
              <a:off x="6295717" y="2501222"/>
              <a:ext cx="628469" cy="6284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62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0F32918-9567-2C9D-9A56-65284B8D5C5D}"/>
              </a:ext>
            </a:extLst>
          </p:cNvPr>
          <p:cNvGrpSpPr/>
          <p:nvPr/>
        </p:nvGrpSpPr>
        <p:grpSpPr>
          <a:xfrm>
            <a:off x="6104363" y="3242018"/>
            <a:ext cx="5528025" cy="628469"/>
            <a:chOff x="6295717" y="2501222"/>
            <a:chExt cx="5528025" cy="628469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944E275-19E4-1790-40FB-264A501F9082}"/>
                </a:ext>
              </a:extLst>
            </p:cNvPr>
            <p:cNvSpPr/>
            <p:nvPr/>
          </p:nvSpPr>
          <p:spPr>
            <a:xfrm>
              <a:off x="7000243" y="2602740"/>
              <a:ext cx="4823499" cy="4254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Segoe UI" panose="020B0502040204020203" pitchFamily="34" charset="0"/>
                </a:rPr>
                <a:t>COLLABORATION MECHANISM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8DA7987-0FE2-3F12-DA9F-CECA0D7876EB}"/>
                </a:ext>
              </a:extLst>
            </p:cNvPr>
            <p:cNvSpPr/>
            <p:nvPr/>
          </p:nvSpPr>
          <p:spPr>
            <a:xfrm>
              <a:off x="6295717" y="2501222"/>
              <a:ext cx="628469" cy="6284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62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3A72744-7D3D-6DCE-891D-502D5D08046A}"/>
              </a:ext>
            </a:extLst>
          </p:cNvPr>
          <p:cNvGrpSpPr/>
          <p:nvPr/>
        </p:nvGrpSpPr>
        <p:grpSpPr>
          <a:xfrm>
            <a:off x="6106709" y="3913437"/>
            <a:ext cx="5528025" cy="628469"/>
            <a:chOff x="6295717" y="2501222"/>
            <a:chExt cx="5528025" cy="628469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19AE74B-857D-625B-C19E-C825013E36BB}"/>
                </a:ext>
              </a:extLst>
            </p:cNvPr>
            <p:cNvSpPr/>
            <p:nvPr/>
          </p:nvSpPr>
          <p:spPr>
            <a:xfrm>
              <a:off x="7000243" y="2602740"/>
              <a:ext cx="4823499" cy="4254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Segoe UI" panose="020B0502040204020203" pitchFamily="34" charset="0"/>
                </a:rPr>
                <a:t>ROBOST REPORTING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7FE3EF9-ED6C-DD85-148C-E3C55F030328}"/>
                </a:ext>
              </a:extLst>
            </p:cNvPr>
            <p:cNvSpPr/>
            <p:nvPr/>
          </p:nvSpPr>
          <p:spPr>
            <a:xfrm>
              <a:off x="6295717" y="2501222"/>
              <a:ext cx="628469" cy="6284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62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1921656-31FB-F77A-276D-AA87D1C23083}"/>
              </a:ext>
            </a:extLst>
          </p:cNvPr>
          <p:cNvGrpSpPr/>
          <p:nvPr/>
        </p:nvGrpSpPr>
        <p:grpSpPr>
          <a:xfrm>
            <a:off x="6152367" y="4596565"/>
            <a:ext cx="5528025" cy="628469"/>
            <a:chOff x="6295717" y="2501222"/>
            <a:chExt cx="5528025" cy="62846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89046E4-B7F8-D07A-ACDC-50773E70F327}"/>
                </a:ext>
              </a:extLst>
            </p:cNvPr>
            <p:cNvSpPr/>
            <p:nvPr/>
          </p:nvSpPr>
          <p:spPr>
            <a:xfrm>
              <a:off x="7000243" y="2602740"/>
              <a:ext cx="4823499" cy="4254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Segoe UI" panose="020B0502040204020203" pitchFamily="34" charset="0"/>
                </a:rPr>
                <a:t>FEEDBACK MECHANISM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71A0527-C72B-64BD-60CA-436CD9ADF08B}"/>
                </a:ext>
              </a:extLst>
            </p:cNvPr>
            <p:cNvSpPr/>
            <p:nvPr/>
          </p:nvSpPr>
          <p:spPr>
            <a:xfrm>
              <a:off x="6295717" y="2501222"/>
              <a:ext cx="628469" cy="6284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62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25DA70C-0B94-DE5E-5AA7-297309F1A4A8}"/>
              </a:ext>
            </a:extLst>
          </p:cNvPr>
          <p:cNvGrpSpPr/>
          <p:nvPr/>
        </p:nvGrpSpPr>
        <p:grpSpPr>
          <a:xfrm>
            <a:off x="6152367" y="5257186"/>
            <a:ext cx="5528025" cy="628469"/>
            <a:chOff x="6295717" y="2501222"/>
            <a:chExt cx="5528025" cy="628469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9BFDA36-4408-AB14-7DDC-7A0EA7BD35DC}"/>
                </a:ext>
              </a:extLst>
            </p:cNvPr>
            <p:cNvSpPr/>
            <p:nvPr/>
          </p:nvSpPr>
          <p:spPr>
            <a:xfrm>
              <a:off x="7000243" y="2602740"/>
              <a:ext cx="4823499" cy="4254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/>
                  </a:solidFill>
                  <a:latin typeface="Calibri Light" panose="020F0302020204030204"/>
                  <a:cs typeface="Segoe UI" panose="020B0502040204020203" pitchFamily="34" charset="0"/>
                </a:rPr>
                <a:t>CLOUD DEPLOYMENT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3E31BEE-778B-6D37-B5C0-ED9B3F2BB259}"/>
                </a:ext>
              </a:extLst>
            </p:cNvPr>
            <p:cNvSpPr/>
            <p:nvPr/>
          </p:nvSpPr>
          <p:spPr>
            <a:xfrm>
              <a:off x="6295717" y="2501222"/>
              <a:ext cx="628469" cy="6284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62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573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Why Mass Communication – Jagran Institute of Management &amp; Mass  Communication (JIMMC)">
            <a:extLst>
              <a:ext uri="{FF2B5EF4-FFF2-40B4-BE49-F238E27FC236}">
                <a16:creationId xmlns:a16="http://schemas.microsoft.com/office/drawing/2014/main" id="{171B3D1E-96A5-5991-D2E1-4F2731D6E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620078-4ADB-4528-88D3-43FE25A39C53}"/>
              </a:ext>
            </a:extLst>
          </p:cNvPr>
          <p:cNvSpPr/>
          <p:nvPr/>
        </p:nvSpPr>
        <p:spPr>
          <a:xfrm>
            <a:off x="-107246" y="-13202"/>
            <a:ext cx="12406489" cy="6871202"/>
          </a:xfrm>
          <a:prstGeom prst="rect">
            <a:avLst/>
          </a:prstGeom>
          <a:gradFill>
            <a:gsLst>
              <a:gs pos="21000">
                <a:srgbClr val="242424">
                  <a:alpha val="98000"/>
                </a:srgbClr>
              </a:gs>
              <a:gs pos="0">
                <a:schemeClr val="tx1"/>
              </a:gs>
              <a:gs pos="100000">
                <a:schemeClr val="tx1">
                  <a:lumMod val="75000"/>
                  <a:lumOff val="25000"/>
                  <a:alpha val="1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591E01-3AE9-40B4-8CAE-7D04DB445AB5}"/>
              </a:ext>
            </a:extLst>
          </p:cNvPr>
          <p:cNvSpPr txBox="1"/>
          <p:nvPr/>
        </p:nvSpPr>
        <p:spPr>
          <a:xfrm>
            <a:off x="3421311" y="2682233"/>
            <a:ext cx="5349374" cy="74676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974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354</Words>
  <Application>Microsoft Macintosh PowerPoint</Application>
  <PresentationFormat>Widescreen</PresentationFormat>
  <Paragraphs>84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Apple Braille</vt:lpstr>
      <vt:lpstr>Arial</vt:lpstr>
      <vt:lpstr>Calibri</vt:lpstr>
      <vt:lpstr>Calibri Light</vt:lpstr>
      <vt:lpstr>Montserrat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24slides14</dc:creator>
  <cp:lastModifiedBy>Sakshi Mishra14</cp:lastModifiedBy>
  <cp:revision>75</cp:revision>
  <dcterms:created xsi:type="dcterms:W3CDTF">2022-01-10T07:37:42Z</dcterms:created>
  <dcterms:modified xsi:type="dcterms:W3CDTF">2023-08-28T19:29:46Z</dcterms:modified>
</cp:coreProperties>
</file>