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0" r:id="rId3"/>
    <p:sldId id="274" r:id="rId4"/>
    <p:sldId id="300" r:id="rId5"/>
    <p:sldId id="301" r:id="rId6"/>
    <p:sldId id="309" r:id="rId7"/>
    <p:sldId id="302" r:id="rId8"/>
    <p:sldId id="303" r:id="rId9"/>
    <p:sldId id="304" r:id="rId10"/>
    <p:sldId id="305" r:id="rId11"/>
    <p:sldId id="306" r:id="rId12"/>
    <p:sldId id="307" r:id="rId13"/>
    <p:sldId id="310" r:id="rId14"/>
    <p:sldId id="308" r:id="rId15"/>
    <p:sldId id="27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0066FF"/>
    <a:srgbClr val="AF1B1B"/>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254" y="-402"/>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altLang="en-US" dirty="0" smtClean="0">
              <a:latin typeface="微软雅黑" pitchFamily="34" charset="-122"/>
              <a:ea typeface="微软雅黑" pitchFamily="34" charset="-122"/>
            </a:rPr>
            <a:t>一</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二</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四、开发</a:t>
          </a:r>
          <a:r>
            <a:rPr lang="en-US" altLang="zh-CN" dirty="0" smtClean="0">
              <a:latin typeface="微软雅黑" pitchFamily="34" charset="-122"/>
              <a:ea typeface="微软雅黑" pitchFamily="34" charset="-122"/>
            </a:rPr>
            <a:t>API</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4">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4"/>
      <dgm:spPr/>
      <dgm:t>
        <a:bodyPr/>
        <a:lstStyle/>
        <a:p>
          <a:endParaRPr lang="zh-CN" altLang="en-US"/>
        </a:p>
      </dgm:t>
    </dgm:pt>
    <dgm:pt modelId="{5E3DFE37-0C8C-4F8F-B849-21DD35BFD90A}" type="pres">
      <dgm:prSet presAssocID="{D4C81255-1BC2-42BC-82CE-0B42938B37CB}" presName="connectorText" presStyleLbl="sibTrans2D1" presStyleIdx="0" presStyleCnt="4"/>
      <dgm:spPr/>
      <dgm:t>
        <a:bodyPr/>
        <a:lstStyle/>
        <a:p>
          <a:endParaRPr lang="zh-CN" altLang="en-US"/>
        </a:p>
      </dgm:t>
    </dgm:pt>
    <dgm:pt modelId="{AFAC7779-C776-49B8-AE13-EE522201DFD3}" type="pres">
      <dgm:prSet presAssocID="{C25223F1-BE96-450E-A50F-A6C1715253E6}" presName="node" presStyleLbl="node1" presStyleIdx="1" presStyleCnt="4">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4"/>
      <dgm:spPr/>
      <dgm:t>
        <a:bodyPr/>
        <a:lstStyle/>
        <a:p>
          <a:endParaRPr lang="zh-CN" altLang="en-US"/>
        </a:p>
      </dgm:t>
    </dgm:pt>
    <dgm:pt modelId="{C3D823D2-35D1-46DC-BFC7-F1046A413977}" type="pres">
      <dgm:prSet presAssocID="{B0067F24-2B6F-477E-A095-8917E1208E4F}" presName="connectorText" presStyleLbl="sibTrans2D1" presStyleIdx="1" presStyleCnt="4"/>
      <dgm:spPr/>
      <dgm:t>
        <a:bodyPr/>
        <a:lstStyle/>
        <a:p>
          <a:endParaRPr lang="zh-CN" altLang="en-US"/>
        </a:p>
      </dgm:t>
    </dgm:pt>
    <dgm:pt modelId="{5D7F0F87-A54C-45D5-94CB-EEFFBE19E8D0}" type="pres">
      <dgm:prSet presAssocID="{6712EC22-443A-429F-B8B9-8F4F78B2EA5C}" presName="node" presStyleLbl="node1" presStyleIdx="2" presStyleCnt="4">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2" presStyleCnt="4"/>
      <dgm:spPr/>
      <dgm:t>
        <a:bodyPr/>
        <a:lstStyle/>
        <a:p>
          <a:endParaRPr lang="zh-CN" altLang="en-US"/>
        </a:p>
      </dgm:t>
    </dgm:pt>
    <dgm:pt modelId="{365D448A-177F-4A9A-A71E-1D3BF7793E55}" type="pres">
      <dgm:prSet presAssocID="{D235914C-F1BC-4765-B4FD-765B4CD5E27A}" presName="connectorText" presStyleLbl="sibTrans2D1" presStyleIdx="2" presStyleCnt="4"/>
      <dgm:spPr/>
      <dgm:t>
        <a:bodyPr/>
        <a:lstStyle/>
        <a:p>
          <a:endParaRPr lang="zh-CN" altLang="en-US"/>
        </a:p>
      </dgm:t>
    </dgm:pt>
    <dgm:pt modelId="{F066602C-C662-4BDE-817C-879DB19230F1}" type="pres">
      <dgm:prSet presAssocID="{565F9B00-D13A-45E2-A2AC-2C25BE35C446}" presName="node" presStyleLbl="node1" presStyleIdx="3" presStyleCnt="4">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3" presStyleCnt="4"/>
      <dgm:spPr/>
      <dgm:t>
        <a:bodyPr/>
        <a:lstStyle/>
        <a:p>
          <a:endParaRPr lang="zh-CN" altLang="en-US"/>
        </a:p>
      </dgm:t>
    </dgm:pt>
    <dgm:pt modelId="{F5ECB40E-0905-4F2A-A99C-A43ECAF9C362}" type="pres">
      <dgm:prSet presAssocID="{4BB213F0-DEE7-4263-91E6-14EED3DC18B6}" presName="connectorText" presStyleLbl="sibTrans2D1" presStyleIdx="3" presStyleCnt="4"/>
      <dgm:spPr/>
      <dgm:t>
        <a:bodyPr/>
        <a:lstStyle/>
        <a:p>
          <a:endParaRPr lang="zh-CN" altLang="en-US"/>
        </a:p>
      </dgm:t>
    </dgm:pt>
  </dgm:ptLst>
  <dgm:cxnLst>
    <dgm:cxn modelId="{E5CE81CF-9040-4E2B-8545-F974A46AC47C}" srcId="{5550289A-E43C-488E-BAED-98BA52CFF863}" destId="{C25223F1-BE96-450E-A50F-A6C1715253E6}" srcOrd="1" destOrd="0" parTransId="{57244253-EE2D-4A67-A134-0EAB38D1EDDC}" sibTransId="{B0067F24-2B6F-477E-A095-8917E1208E4F}"/>
    <dgm:cxn modelId="{D136C20C-C8AF-4E5C-91C8-2B3E6C0FD37C}" type="presOf" srcId="{5550289A-E43C-488E-BAED-98BA52CFF863}" destId="{774971AE-ADD5-45AE-8603-FE7CC10BFC67}"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B67A23A0-CB43-432E-BB94-37F9BF297EAC}" type="presOf" srcId="{D4C81255-1BC2-42BC-82CE-0B42938B37CB}" destId="{5E3DFE37-0C8C-4F8F-B849-21DD35BFD90A}" srcOrd="1"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DFA68D2D-2F96-4885-B99F-E45B297F9147}" type="presOf" srcId="{D235914C-F1BC-4765-B4FD-765B4CD5E27A}" destId="{365D448A-177F-4A9A-A71E-1D3BF7793E55}" srcOrd="1"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552481F2-7054-4DA8-A07C-AE8439EBC597}" type="presOf" srcId="{D4C81255-1BC2-42BC-82CE-0B42938B37CB}" destId="{8EF72819-F8B5-407D-9AA0-31297C876413}" srcOrd="0" destOrd="0" presId="urn:microsoft.com/office/officeart/2005/8/layout/cycle2"/>
    <dgm:cxn modelId="{E7A78B0E-CCBE-48D9-BC2E-9F81E2F08A42}" srcId="{5550289A-E43C-488E-BAED-98BA52CFF863}" destId="{6712EC22-443A-429F-B8B9-8F4F78B2EA5C}" srcOrd="2" destOrd="0" parTransId="{9D0DB45B-70AD-4518-BD39-B2852CBDCB84}" sibTransId="{D235914C-F1BC-4765-B4FD-765B4CD5E27A}"/>
    <dgm:cxn modelId="{A2BB2E66-0CD3-492B-9235-7719351B0AFA}" type="presOf" srcId="{C25223F1-BE96-450E-A50F-A6C1715253E6}" destId="{AFAC7779-C776-49B8-AE13-EE522201DFD3}" srcOrd="0"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38D2CF0C-870E-4637-A872-960CFDBF9B35}" srcId="{5550289A-E43C-488E-BAED-98BA52CFF863}" destId="{565F9B00-D13A-45E2-A2AC-2C25BE35C446}" srcOrd="3" destOrd="0" parTransId="{2B415032-A6F1-4B8E-A608-8AAEFE076B84}" sibTransId="{4BB213F0-DEE7-4263-91E6-14EED3DC18B6}"/>
    <dgm:cxn modelId="{98803606-E98B-4875-AFE3-5BC57D2B2AFA}" type="presOf" srcId="{4BB213F0-DEE7-4263-91E6-14EED3DC18B6}" destId="{F5ECB40E-0905-4F2A-A99C-A43ECAF9C362}" srcOrd="1"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44714B16-F195-4F5E-ADA9-4BACA2802959}" type="presParOf" srcId="{774971AE-ADD5-45AE-8603-FE7CC10BFC67}" destId="{5D7F0F87-A54C-45D5-94CB-EEFFBE19E8D0}" srcOrd="4" destOrd="0" presId="urn:microsoft.com/office/officeart/2005/8/layout/cycle2"/>
    <dgm:cxn modelId="{CBAA6949-C16D-4F42-8936-4F6B1B89E012}" type="presParOf" srcId="{774971AE-ADD5-45AE-8603-FE7CC10BFC67}" destId="{85CCEF99-4247-4044-AF64-8B6CA8806184}" srcOrd="5"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DC87EDFD-8742-431F-9B50-DADAFDC47680}" type="presParOf" srcId="{774971AE-ADD5-45AE-8603-FE7CC10BFC67}" destId="{F066602C-C662-4BDE-817C-879DB19230F1}" srcOrd="6" destOrd="0" presId="urn:microsoft.com/office/officeart/2005/8/layout/cycle2"/>
    <dgm:cxn modelId="{717B488C-F415-4652-B9B6-8225FB2A21BD}" type="presParOf" srcId="{774971AE-ADD5-45AE-8603-FE7CC10BFC67}" destId="{7C9EA086-971E-43E9-AC48-E427A532F7D0}" srcOrd="7" destOrd="0" presId="urn:microsoft.com/office/officeart/2005/8/layout/cycle2"/>
    <dgm:cxn modelId="{9FF5CC4B-DF10-489D-B3BB-681545BA5C84}" type="presParOf" srcId="{7C9EA086-971E-43E9-AC48-E427A532F7D0}" destId="{F5ECB40E-0905-4F2A-A99C-A43ECAF9C36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799132" y="459"/>
          <a:ext cx="1476973" cy="1476973"/>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一</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框架概述</a:t>
          </a:r>
          <a:endParaRPr lang="en-US" altLang="zh-CN" sz="2400" kern="1200" dirty="0" smtClean="0">
            <a:latin typeface="微软雅黑" pitchFamily="34" charset="-122"/>
            <a:ea typeface="微软雅黑" pitchFamily="34" charset="-122"/>
          </a:endParaRPr>
        </a:p>
      </dsp:txBody>
      <dsp:txXfrm>
        <a:off x="2015430" y="216757"/>
        <a:ext cx="1044377" cy="1044377"/>
      </dsp:txXfrm>
    </dsp:sp>
    <dsp:sp modelId="{8EF72819-F8B5-407D-9AA0-31297C876413}">
      <dsp:nvSpPr>
        <dsp:cNvPr id="0" name=""/>
        <dsp:cNvSpPr/>
      </dsp:nvSpPr>
      <dsp:spPr>
        <a:xfrm rot="2700000">
          <a:off x="3117680" y="126652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3134968" y="1324479"/>
        <a:ext cx="275453" cy="299086"/>
      </dsp:txXfrm>
    </dsp:sp>
    <dsp:sp modelId="{AFAC7779-C776-49B8-AE13-EE522201DFD3}">
      <dsp:nvSpPr>
        <dsp:cNvPr id="0" name=""/>
        <dsp:cNvSpPr/>
      </dsp:nvSpPr>
      <dsp:spPr>
        <a:xfrm>
          <a:off x="3368510" y="1569837"/>
          <a:ext cx="1476973" cy="147697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二</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架构设计</a:t>
          </a:r>
          <a:endParaRPr lang="en-US" sz="2400" kern="1200" dirty="0">
            <a:latin typeface="微软雅黑" pitchFamily="34" charset="-122"/>
            <a:ea typeface="微软雅黑" pitchFamily="34" charset="-122"/>
          </a:endParaRPr>
        </a:p>
      </dsp:txBody>
      <dsp:txXfrm>
        <a:off x="3584808" y="1786135"/>
        <a:ext cx="1044377" cy="1044377"/>
      </dsp:txXfrm>
    </dsp:sp>
    <dsp:sp modelId="{8432B3B9-C078-4FBD-BD53-63D21DADFF33}">
      <dsp:nvSpPr>
        <dsp:cNvPr id="0" name=""/>
        <dsp:cNvSpPr/>
      </dsp:nvSpPr>
      <dsp:spPr>
        <a:xfrm rot="8100000">
          <a:off x="3133430" y="283589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3234193" y="2893857"/>
        <a:ext cx="275453" cy="299086"/>
      </dsp:txXfrm>
    </dsp:sp>
    <dsp:sp modelId="{5D7F0F87-A54C-45D5-94CB-EEFFBE19E8D0}">
      <dsp:nvSpPr>
        <dsp:cNvPr id="0" name=""/>
        <dsp:cNvSpPr/>
      </dsp:nvSpPr>
      <dsp:spPr>
        <a:xfrm>
          <a:off x="1799132" y="3139215"/>
          <a:ext cx="1476973" cy="1476973"/>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三</a:t>
          </a:r>
          <a:r>
            <a:rPr lang="zh-CN" sz="2400" kern="1200" dirty="0" smtClean="0">
              <a:latin typeface="微软雅黑" pitchFamily="34" charset="-122"/>
              <a:ea typeface="微软雅黑" pitchFamily="34" charset="-122"/>
            </a:rPr>
            <a:t>、</a:t>
          </a:r>
          <a:r>
            <a:rPr lang="zh-CN" altLang="en-US" sz="2400" kern="1200" dirty="0" smtClean="0">
              <a:latin typeface="微软雅黑" pitchFamily="34" charset="-122"/>
              <a:ea typeface="微软雅黑" pitchFamily="34" charset="-122"/>
            </a:rPr>
            <a:t>应用集成</a:t>
          </a:r>
          <a:endParaRPr lang="en-US" sz="2400" kern="1200" dirty="0">
            <a:latin typeface="微软雅黑" pitchFamily="34" charset="-122"/>
            <a:ea typeface="微软雅黑" pitchFamily="34" charset="-122"/>
          </a:endParaRPr>
        </a:p>
      </dsp:txBody>
      <dsp:txXfrm>
        <a:off x="2015430" y="3355513"/>
        <a:ext cx="1044377" cy="1044377"/>
      </dsp:txXfrm>
    </dsp:sp>
    <dsp:sp modelId="{85CCEF99-4247-4044-AF64-8B6CA8806184}">
      <dsp:nvSpPr>
        <dsp:cNvPr id="0" name=""/>
        <dsp:cNvSpPr/>
      </dsp:nvSpPr>
      <dsp:spPr>
        <a:xfrm rot="13500000">
          <a:off x="1564052" y="2851648"/>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1664815" y="2993081"/>
        <a:ext cx="275453" cy="299086"/>
      </dsp:txXfrm>
    </dsp:sp>
    <dsp:sp modelId="{F066602C-C662-4BDE-817C-879DB19230F1}">
      <dsp:nvSpPr>
        <dsp:cNvPr id="0" name=""/>
        <dsp:cNvSpPr/>
      </dsp:nvSpPr>
      <dsp:spPr>
        <a:xfrm>
          <a:off x="229754" y="1569837"/>
          <a:ext cx="1476973" cy="147697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latin typeface="微软雅黑" pitchFamily="34" charset="-122"/>
              <a:ea typeface="微软雅黑" pitchFamily="34" charset="-122"/>
            </a:rPr>
            <a:t>四、开发</a:t>
          </a:r>
          <a:r>
            <a:rPr lang="en-US" altLang="zh-CN" sz="2400" kern="1200" dirty="0" smtClean="0">
              <a:latin typeface="微软雅黑" pitchFamily="34" charset="-122"/>
              <a:ea typeface="微软雅黑" pitchFamily="34" charset="-122"/>
            </a:rPr>
            <a:t>API</a:t>
          </a:r>
          <a:endParaRPr lang="en-US" sz="2400" kern="1200" dirty="0">
            <a:latin typeface="微软雅黑" pitchFamily="34" charset="-122"/>
            <a:ea typeface="微软雅黑" pitchFamily="34" charset="-122"/>
          </a:endParaRPr>
        </a:p>
      </dsp:txBody>
      <dsp:txXfrm>
        <a:off x="446052" y="1786135"/>
        <a:ext cx="1044377" cy="1044377"/>
      </dsp:txXfrm>
    </dsp:sp>
    <dsp:sp modelId="{7C9EA086-971E-43E9-AC48-E427A532F7D0}">
      <dsp:nvSpPr>
        <dsp:cNvPr id="0" name=""/>
        <dsp:cNvSpPr/>
      </dsp:nvSpPr>
      <dsp:spPr>
        <a:xfrm rot="18900000">
          <a:off x="1548302" y="1282270"/>
          <a:ext cx="393504" cy="49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1565590" y="1423703"/>
        <a:ext cx="275453" cy="29908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2014/12/30</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2014/12/30</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2014/12/30</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2014/12/30</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bossgroups/bbossgroups-3.5/tree/master/bbossev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zh-CN" altLang="en-US" dirty="0">
                <a:cs typeface="方正大黑简体"/>
              </a:rPr>
              <a:t>平台分布式事件框架介绍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955203"/>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多播协议二</a:t>
            </a:r>
          </a:p>
          <a:p>
            <a:r>
              <a:rPr lang="en-US" altLang="zh-CN" sz="2000" b="1" dirty="0" err="1" smtClean="0"/>
              <a:t>Jgroups</a:t>
            </a:r>
            <a:r>
              <a:rPr lang="en-US" altLang="zh-CN" sz="2000" b="1" dirty="0" smtClean="0"/>
              <a:t> </a:t>
            </a:r>
            <a:r>
              <a:rPr lang="en-US" altLang="zh-CN" sz="2000" b="1" dirty="0" err="1" smtClean="0"/>
              <a:t>udp</a:t>
            </a:r>
            <a:r>
              <a:rPr lang="zh-CN" altLang="en-US" sz="2000" b="1" dirty="0" smtClean="0"/>
              <a:t>协议配置：</a:t>
            </a:r>
            <a:endParaRPr lang="en-US" altLang="zh-CN" sz="2000" b="1" dirty="0" smtClean="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/udp.xml</a:t>
            </a:r>
            <a:r>
              <a:rPr lang="zh-CN" altLang="en-US" dirty="0" smtClean="0"/>
              <a:t>中的两个属性</a:t>
            </a:r>
            <a:r>
              <a:rPr lang="en-US" altLang="zh-CN" dirty="0" err="1"/>
              <a:t>mcast_addr</a:t>
            </a:r>
            <a:r>
              <a:rPr lang="en-US" altLang="zh-CN" dirty="0"/>
              <a:t> </a:t>
            </a:r>
            <a:r>
              <a:rPr lang="zh-CN" altLang="en-US" dirty="0" smtClean="0"/>
              <a:t>和</a:t>
            </a:r>
            <a:r>
              <a:rPr lang="en-US" altLang="zh-CN" dirty="0" err="1"/>
              <a:t>mcast_port</a:t>
            </a:r>
            <a:r>
              <a:rPr lang="en-US" altLang="zh-CN" dirty="0"/>
              <a:t> </a:t>
            </a:r>
            <a:r>
              <a:rPr lang="zh-CN" altLang="en-US" dirty="0" smtClean="0"/>
              <a:t>即可：</a:t>
            </a:r>
            <a:endParaRPr lang="en-US" altLang="zh-CN" dirty="0" smtClean="0"/>
          </a:p>
          <a:p>
            <a:r>
              <a:rPr lang="en-US" altLang="zh-CN" dirty="0" err="1"/>
              <a:t>mcast_addr</a:t>
            </a:r>
            <a:r>
              <a:rPr lang="en-US" altLang="zh-CN" dirty="0"/>
              <a:t>=</a:t>
            </a:r>
            <a:r>
              <a:rPr lang="en-US" altLang="zh-CN" i="1" dirty="0"/>
              <a:t>"239.9.9.9"</a:t>
            </a:r>
          </a:p>
          <a:p>
            <a:r>
              <a:rPr lang="en-US" altLang="zh-CN" dirty="0" err="1" smtClean="0"/>
              <a:t>mcast_port</a:t>
            </a:r>
            <a:r>
              <a:rPr lang="en-US" altLang="zh-CN" dirty="0"/>
              <a:t>=</a:t>
            </a:r>
            <a:r>
              <a:rPr lang="en-US" altLang="zh-CN" i="1" dirty="0"/>
              <a:t>"</a:t>
            </a:r>
            <a:r>
              <a:rPr lang="en-US" altLang="zh-CN" i="1" dirty="0" smtClean="0"/>
              <a:t>45588“</a:t>
            </a:r>
          </a:p>
          <a:p>
            <a:endParaRPr lang="en-US" altLang="zh-CN" i="1" dirty="0"/>
          </a:p>
          <a:p>
            <a:r>
              <a:rPr lang="en-US" altLang="zh-CN" sz="2000" b="1" dirty="0" err="1"/>
              <a:t>Jgroups</a:t>
            </a:r>
            <a:r>
              <a:rPr lang="en-US" altLang="zh-CN" sz="2000" b="1" dirty="0"/>
              <a:t> </a:t>
            </a:r>
            <a:r>
              <a:rPr lang="en-US" altLang="zh-CN" sz="2000" b="1" dirty="0" err="1" smtClean="0"/>
              <a:t>tcp</a:t>
            </a:r>
            <a:r>
              <a:rPr lang="zh-CN" altLang="en-US" sz="2000" b="1" dirty="0" smtClean="0"/>
              <a:t>协议</a:t>
            </a:r>
            <a:r>
              <a:rPr lang="zh-CN" altLang="en-US" sz="2000" b="1" dirty="0"/>
              <a:t>配置：</a:t>
            </a:r>
            <a:endParaRPr lang="en-US" altLang="zh-CN" sz="2000" b="1" dirty="0"/>
          </a:p>
          <a:p>
            <a:r>
              <a:rPr lang="zh-CN" altLang="en-US" dirty="0"/>
              <a:t>修改</a:t>
            </a:r>
            <a:r>
              <a:rPr lang="en-US" altLang="zh-CN" i="1" dirty="0" smtClean="0"/>
              <a:t>org/</a:t>
            </a:r>
            <a:r>
              <a:rPr lang="en-US" altLang="zh-CN" i="1" dirty="0" err="1" smtClean="0"/>
              <a:t>frameworkset</a:t>
            </a:r>
            <a:r>
              <a:rPr lang="en-US" altLang="zh-CN" i="1" dirty="0" smtClean="0"/>
              <a:t>/</a:t>
            </a:r>
            <a:r>
              <a:rPr lang="en-US" altLang="zh-CN" i="1" dirty="0" err="1" smtClean="0"/>
              <a:t>spi</a:t>
            </a:r>
            <a:r>
              <a:rPr lang="en-US" altLang="zh-CN" i="1" dirty="0" smtClean="0"/>
              <a:t>/</a:t>
            </a:r>
            <a:r>
              <a:rPr lang="en-US" altLang="zh-CN" i="1" dirty="0" err="1" smtClean="0"/>
              <a:t>jgroups</a:t>
            </a:r>
            <a:r>
              <a:rPr lang="en-US" altLang="zh-CN" i="1" dirty="0" smtClean="0"/>
              <a:t>/tcp.xml</a:t>
            </a:r>
            <a:r>
              <a:rPr lang="zh-CN" altLang="en-US" dirty="0"/>
              <a:t>中</a:t>
            </a:r>
            <a:r>
              <a:rPr lang="zh-CN" altLang="en-US" dirty="0" smtClean="0"/>
              <a:t>的属性</a:t>
            </a:r>
            <a:r>
              <a:rPr lang="en-US" altLang="zh-CN" dirty="0" err="1" smtClean="0"/>
              <a:t>bind_port</a:t>
            </a:r>
            <a:r>
              <a:rPr lang="zh-CN" altLang="en-US" dirty="0" smtClean="0"/>
              <a:t>：</a:t>
            </a:r>
            <a:endParaRPr lang="en-US" altLang="zh-CN" dirty="0"/>
          </a:p>
          <a:p>
            <a:r>
              <a:rPr lang="en-US" altLang="zh-CN" dirty="0"/>
              <a:t>&lt;TCP </a:t>
            </a:r>
            <a:r>
              <a:rPr lang="en-US" altLang="zh-CN" dirty="0" err="1"/>
              <a:t>bind_port</a:t>
            </a:r>
            <a:r>
              <a:rPr lang="en-US" altLang="zh-CN" dirty="0" smtClean="0"/>
              <a:t>=</a:t>
            </a:r>
            <a:r>
              <a:rPr lang="en-US" altLang="zh-CN" i="1" dirty="0" smtClean="0"/>
              <a:t>“7800“ …./&gt;</a:t>
            </a:r>
          </a:p>
          <a:p>
            <a:r>
              <a:rPr lang="zh-CN" altLang="en-US" i="1" dirty="0" smtClean="0"/>
              <a:t>指定</a:t>
            </a:r>
            <a:r>
              <a:rPr lang="en-US" altLang="zh-CN" dirty="0" err="1" smtClean="0"/>
              <a:t>initial_hosts</a:t>
            </a:r>
            <a:r>
              <a:rPr lang="zh-CN" altLang="en-US" dirty="0" smtClean="0"/>
              <a:t>属性和</a:t>
            </a:r>
            <a:r>
              <a:rPr lang="en-US" altLang="zh-CN" dirty="0" err="1" smtClean="0"/>
              <a:t>port_range</a:t>
            </a:r>
            <a:r>
              <a:rPr lang="zh-CN" altLang="en-US" dirty="0" smtClean="0"/>
              <a:t>属性：</a:t>
            </a:r>
            <a:endParaRPr lang="en-US" altLang="zh-CN" dirty="0" smtClean="0"/>
          </a:p>
          <a:p>
            <a:r>
              <a:rPr lang="en-US" altLang="zh-CN" dirty="0"/>
              <a:t>&lt;TCPPING </a:t>
            </a:r>
            <a:r>
              <a:rPr lang="en-US" altLang="zh-CN" dirty="0" err="1"/>
              <a:t>async_discovery</a:t>
            </a:r>
            <a:r>
              <a:rPr lang="en-US" altLang="zh-CN" dirty="0"/>
              <a:t>=</a:t>
            </a:r>
            <a:r>
              <a:rPr lang="en-US" altLang="zh-CN" i="1" dirty="0"/>
              <a:t>"true"</a:t>
            </a:r>
          </a:p>
          <a:p>
            <a:r>
              <a:rPr lang="en-US" altLang="zh-CN" dirty="0"/>
              <a:t>             </a:t>
            </a:r>
            <a:r>
              <a:rPr lang="en-US" altLang="zh-CN" dirty="0" err="1"/>
              <a:t>initial_hosts</a:t>
            </a:r>
            <a:r>
              <a:rPr lang="en-US" altLang="zh-CN" dirty="0"/>
              <a:t>=</a:t>
            </a:r>
            <a:r>
              <a:rPr lang="en-US" altLang="zh-CN" i="1" dirty="0"/>
              <a:t>"10.25.192.142[7800],10.25.192.142[7801]"</a:t>
            </a:r>
          </a:p>
          <a:p>
            <a:r>
              <a:rPr lang="en-US" altLang="zh-CN" dirty="0"/>
              <a:t>             </a:t>
            </a:r>
            <a:r>
              <a:rPr lang="en-US" altLang="zh-CN" dirty="0" err="1"/>
              <a:t>port_range</a:t>
            </a:r>
            <a:r>
              <a:rPr lang="en-US" altLang="zh-CN" dirty="0"/>
              <a:t>=</a:t>
            </a:r>
            <a:r>
              <a:rPr lang="en-US" altLang="zh-CN" i="1" dirty="0"/>
              <a:t>"2"/&gt;</a:t>
            </a:r>
          </a:p>
          <a:p>
            <a:r>
              <a:rPr lang="en-US" altLang="zh-CN" dirty="0" err="1" smtClean="0"/>
              <a:t>port_range</a:t>
            </a:r>
            <a:r>
              <a:rPr lang="zh-CN" altLang="en-US" dirty="0" smtClean="0"/>
              <a:t>属性指定扫描的端口范围，如果</a:t>
            </a:r>
            <a:r>
              <a:rPr lang="en-US" altLang="zh-CN" dirty="0" smtClean="0"/>
              <a:t>7800</a:t>
            </a:r>
            <a:r>
              <a:rPr lang="zh-CN" altLang="en-US" dirty="0" smtClean="0"/>
              <a:t>被占用，则会扫描</a:t>
            </a:r>
            <a:r>
              <a:rPr lang="en-US" altLang="zh-CN" dirty="0" smtClean="0"/>
              <a:t>7801</a:t>
            </a:r>
            <a:r>
              <a:rPr lang="zh-CN" altLang="en-US" dirty="0" smtClean="0"/>
              <a:t>和</a:t>
            </a:r>
            <a:r>
              <a:rPr lang="en-US" altLang="zh-CN" dirty="0" smtClean="0"/>
              <a:t>7802</a:t>
            </a:r>
            <a:r>
              <a:rPr lang="zh-CN" altLang="en-US" dirty="0" smtClean="0"/>
              <a:t>两个端口。</a:t>
            </a:r>
            <a:endParaRPr lang="en-US" altLang="zh-CN" dirty="0" smtClean="0"/>
          </a:p>
          <a:p>
            <a:r>
              <a:rPr lang="en-US" altLang="zh-CN" dirty="0" err="1" smtClean="0"/>
              <a:t>initial_hosts</a:t>
            </a:r>
            <a:r>
              <a:rPr lang="zh-CN" altLang="en-US" dirty="0" smtClean="0"/>
              <a:t>指定了集群中的地址</a:t>
            </a:r>
            <a:r>
              <a:rPr lang="en-US" altLang="zh-CN" dirty="0" err="1" smtClean="0"/>
              <a:t>ip</a:t>
            </a:r>
            <a:r>
              <a:rPr lang="zh-CN" altLang="en-US" dirty="0" smtClean="0"/>
              <a:t>列表和每个节点对应的端口。</a:t>
            </a:r>
            <a:endParaRPr lang="en-US" altLang="zh-CN" dirty="0" smtClean="0"/>
          </a:p>
        </p:txBody>
      </p:sp>
    </p:spTree>
    <p:extLst>
      <p:ext uri="{BB962C8B-B14F-4D97-AF65-F5344CB8AC3E}">
        <p14:creationId xmlns:p14="http://schemas.microsoft.com/office/powerpoint/2010/main" val="3794459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1938992"/>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多播协议三 禁用</a:t>
            </a:r>
            <a:r>
              <a:rPr lang="en-US" altLang="zh-CN" sz="2400" b="1" dirty="0" smtClean="0"/>
              <a:t>IPV6</a:t>
            </a:r>
            <a:r>
              <a:rPr lang="zh-CN" altLang="en-US" sz="2400" b="1" dirty="0" smtClean="0"/>
              <a:t>和指定绑定</a:t>
            </a:r>
            <a:r>
              <a:rPr lang="en-US" altLang="zh-CN" sz="2400" b="1" dirty="0" err="1" smtClean="0"/>
              <a:t>ip</a:t>
            </a:r>
            <a:r>
              <a:rPr lang="zh-CN" altLang="en-US" sz="2400" b="1" dirty="0" smtClean="0"/>
              <a:t>（</a:t>
            </a:r>
            <a:r>
              <a:rPr lang="en-US" altLang="zh-CN" sz="2400" b="1" dirty="0" err="1" smtClean="0"/>
              <a:t>tcp</a:t>
            </a:r>
            <a:r>
              <a:rPr lang="zh-CN" altLang="en-US" sz="2400" b="1" dirty="0" smtClean="0"/>
              <a:t>和</a:t>
            </a:r>
            <a:r>
              <a:rPr lang="en-US" altLang="zh-CN" sz="2400" b="1" dirty="0" err="1" smtClean="0"/>
              <a:t>udp</a:t>
            </a:r>
            <a:r>
              <a:rPr lang="zh-CN" altLang="en-US" sz="2400" b="1" dirty="0" smtClean="0"/>
              <a:t>都适用）</a:t>
            </a:r>
          </a:p>
          <a:p>
            <a:r>
              <a:rPr lang="zh-CN" altLang="en-US" dirty="0" smtClean="0"/>
              <a:t>有些情况下需要指定绑定的</a:t>
            </a:r>
            <a:r>
              <a:rPr lang="en-US" altLang="zh-CN" dirty="0" err="1" smtClean="0"/>
              <a:t>ip</a:t>
            </a:r>
            <a:r>
              <a:rPr lang="zh-CN" altLang="en-US" dirty="0" smtClean="0"/>
              <a:t>地址，例如在配置了虚拟</a:t>
            </a:r>
            <a:r>
              <a:rPr lang="en-US" altLang="zh-CN" dirty="0" err="1" smtClean="0"/>
              <a:t>ip</a:t>
            </a:r>
            <a:r>
              <a:rPr lang="zh-CN" altLang="en-US" dirty="0" smtClean="0"/>
              <a:t>或者多网卡的主机上需要指定</a:t>
            </a:r>
            <a:r>
              <a:rPr lang="en-US" altLang="zh-CN" dirty="0" err="1" smtClean="0"/>
              <a:t>ip</a:t>
            </a:r>
            <a:r>
              <a:rPr lang="zh-CN" altLang="en-US" dirty="0" smtClean="0"/>
              <a:t>，有的情况下还需强制使用</a:t>
            </a:r>
            <a:r>
              <a:rPr lang="en-US" altLang="zh-CN" dirty="0" smtClean="0"/>
              <a:t>ipv4</a:t>
            </a:r>
            <a:r>
              <a:rPr lang="zh-CN" altLang="en-US" dirty="0" smtClean="0"/>
              <a:t>协议，只需要在</a:t>
            </a:r>
            <a:r>
              <a:rPr lang="en-US" altLang="zh-CN" dirty="0" err="1" smtClean="0"/>
              <a:t>jvm</a:t>
            </a:r>
            <a:r>
              <a:rPr lang="zh-CN" altLang="en-US" dirty="0" smtClean="0"/>
              <a:t>启动</a:t>
            </a:r>
            <a:r>
              <a:rPr lang="zh-CN" altLang="en-US" smtClean="0"/>
              <a:t>参数中配置两个属性即可，指定</a:t>
            </a:r>
            <a:r>
              <a:rPr lang="en-US" altLang="zh-CN" dirty="0" smtClean="0"/>
              <a:t>ipv4</a:t>
            </a:r>
            <a:r>
              <a:rPr lang="zh-CN" altLang="en-US" dirty="0" smtClean="0"/>
              <a:t>协议和指定绑定</a:t>
            </a:r>
            <a:r>
              <a:rPr lang="en-US" altLang="zh-CN" dirty="0" err="1" smtClean="0"/>
              <a:t>ip</a:t>
            </a:r>
            <a:r>
              <a:rPr lang="zh-CN" altLang="en-US" dirty="0" smtClean="0"/>
              <a:t>：</a:t>
            </a:r>
            <a:endParaRPr lang="en-US" altLang="zh-CN" dirty="0" smtClean="0"/>
          </a:p>
          <a:p>
            <a:r>
              <a:rPr lang="en-US" altLang="zh-CN" b="1" dirty="0">
                <a:solidFill>
                  <a:srgbClr val="00B050"/>
                </a:solidFill>
              </a:rPr>
              <a:t>-Djava.net.preferIPv4Stack=true  -</a:t>
            </a:r>
            <a:r>
              <a:rPr lang="en-US" altLang="zh-CN" b="1" dirty="0" err="1">
                <a:solidFill>
                  <a:srgbClr val="00B050"/>
                </a:solidFill>
              </a:rPr>
              <a:t>Djgroups.bind_addr</a:t>
            </a:r>
            <a:r>
              <a:rPr lang="en-US" altLang="zh-CN" b="1" dirty="0">
                <a:solidFill>
                  <a:srgbClr val="00B050"/>
                </a:solidFill>
              </a:rPr>
              <a:t>=10.25.192.142</a:t>
            </a:r>
            <a:endParaRPr lang="en-US" altLang="zh-CN" b="1" dirty="0" smtClean="0">
              <a:solidFill>
                <a:srgbClr val="00B050"/>
              </a:solidFill>
            </a:endParaRPr>
          </a:p>
        </p:txBody>
      </p:sp>
      <p:sp>
        <p:nvSpPr>
          <p:cNvPr id="4" name="TextBox 3"/>
          <p:cNvSpPr txBox="1"/>
          <p:nvPr/>
        </p:nvSpPr>
        <p:spPr>
          <a:xfrm>
            <a:off x="81311" y="3501008"/>
            <a:ext cx="8739162" cy="2585323"/>
          </a:xfrm>
          <a:prstGeom prst="rect">
            <a:avLst/>
          </a:prstGeom>
          <a:noFill/>
        </p:spPr>
        <p:txBody>
          <a:bodyPr wrap="square" rtlCol="0">
            <a:spAutoFit/>
          </a:bodyPr>
          <a:lstStyle/>
          <a:p>
            <a:r>
              <a:rPr lang="en-US" altLang="zh-CN" dirty="0" smtClean="0"/>
              <a:t>While </a:t>
            </a:r>
            <a:r>
              <a:rPr lang="en-US" altLang="zh-CN" dirty="0"/>
              <a:t>UDP sends </a:t>
            </a:r>
            <a:r>
              <a:rPr lang="en-US" altLang="zh-CN" b="1" dirty="0">
                <a:solidFill>
                  <a:srgbClr val="00B050"/>
                </a:solidFill>
              </a:rPr>
              <a:t>1 IP multicast packet </a:t>
            </a:r>
            <a:r>
              <a:rPr lang="en-US" altLang="zh-CN" dirty="0"/>
              <a:t>when sending a message to </a:t>
            </a:r>
            <a:r>
              <a:rPr lang="en-US" altLang="zh-CN" b="1" dirty="0">
                <a:solidFill>
                  <a:srgbClr val="00B050"/>
                </a:solidFill>
              </a:rPr>
              <a:t>a cluster of 10 members</a:t>
            </a:r>
            <a:r>
              <a:rPr lang="en-US" altLang="zh-CN" dirty="0"/>
              <a:t>,</a:t>
            </a:r>
            <a:br>
              <a:rPr lang="en-US" altLang="zh-CN" dirty="0"/>
            </a:br>
            <a:r>
              <a:rPr lang="en-US" altLang="zh-CN" dirty="0"/>
              <a:t>TCP needs to send </a:t>
            </a:r>
            <a:r>
              <a:rPr lang="en-US" altLang="zh-CN" b="1" dirty="0">
                <a:solidFill>
                  <a:srgbClr val="00B050"/>
                </a:solidFill>
              </a:rPr>
              <a:t>the message 9 times</a:t>
            </a:r>
            <a:r>
              <a:rPr lang="en-US" altLang="zh-CN" dirty="0"/>
              <a:t>. It sends the same message to the first member, to the </a:t>
            </a:r>
            <a:r>
              <a:rPr lang="en-US" altLang="zh-CN" dirty="0" smtClean="0"/>
              <a:t>second member</a:t>
            </a:r>
            <a:r>
              <a:rPr lang="en-US" altLang="zh-CN" dirty="0"/>
              <a:t>, and so on (excluding itself as the message is </a:t>
            </a:r>
            <a:r>
              <a:rPr lang="en-US" altLang="zh-CN" b="1" dirty="0">
                <a:solidFill>
                  <a:srgbClr val="00B050"/>
                </a:solidFill>
              </a:rPr>
              <a:t>looped back </a:t>
            </a:r>
            <a:r>
              <a:rPr lang="en-US" altLang="zh-CN" dirty="0"/>
              <a:t>internally</a:t>
            </a:r>
            <a:r>
              <a:rPr lang="en-US" altLang="zh-CN" dirty="0" smtClean="0"/>
              <a:t>).</a:t>
            </a:r>
            <a:r>
              <a:rPr lang="en-US" altLang="zh-CN" dirty="0"/>
              <a:t/>
            </a:r>
            <a:br>
              <a:rPr lang="en-US" altLang="zh-CN" dirty="0"/>
            </a:br>
            <a:r>
              <a:rPr lang="en-US" altLang="zh-CN" dirty="0"/>
              <a:t>This is slow, as the cost of sending a group message is O(n) with TCP, where it is O(1) with UDP. As </a:t>
            </a:r>
            <a:r>
              <a:rPr lang="en-US" altLang="zh-CN" dirty="0" smtClean="0"/>
              <a:t>the cost </a:t>
            </a:r>
            <a:r>
              <a:rPr lang="en-US" altLang="zh-CN" dirty="0"/>
              <a:t>of sending a group message with TCP is a function of the cluster size, it becomes higher </a:t>
            </a:r>
            <a:r>
              <a:rPr lang="en-US" altLang="zh-CN" dirty="0" smtClean="0"/>
              <a:t>with larger </a:t>
            </a:r>
            <a:r>
              <a:rPr lang="en-US" altLang="zh-CN" dirty="0"/>
              <a:t>clusters</a:t>
            </a:r>
            <a:r>
              <a:rPr lang="en-US" altLang="zh-CN" dirty="0" smtClean="0"/>
              <a:t>.      </a:t>
            </a:r>
            <a:r>
              <a:rPr lang="en-US" altLang="zh-CN" dirty="0"/>
              <a:t/>
            </a:r>
            <a:br>
              <a:rPr lang="en-US" altLang="zh-CN" dirty="0"/>
            </a:br>
            <a:r>
              <a:rPr lang="en-US" altLang="zh-CN" dirty="0"/>
              <a:t/>
            </a:r>
            <a:br>
              <a:rPr lang="en-US" altLang="zh-CN" dirty="0"/>
            </a:br>
            <a:r>
              <a:rPr lang="en-US" altLang="zh-CN" b="1" dirty="0">
                <a:solidFill>
                  <a:srgbClr val="00B050"/>
                </a:solidFill>
              </a:rPr>
              <a:t>NOTE: We recommend to use UDP for larger clusters, whenever </a:t>
            </a:r>
            <a:r>
              <a:rPr lang="en-US" altLang="zh-CN" b="1" dirty="0" smtClean="0">
                <a:solidFill>
                  <a:srgbClr val="00B050"/>
                </a:solidFill>
              </a:rPr>
              <a:t>possible.</a:t>
            </a:r>
            <a:endParaRPr lang="zh-CN" altLang="zh-CN" b="1" dirty="0">
              <a:solidFill>
                <a:srgbClr val="00B050"/>
              </a:solidFill>
            </a:endParaRPr>
          </a:p>
          <a:p>
            <a:endParaRPr lang="zh-CN" altLang="en-US" dirty="0"/>
          </a:p>
        </p:txBody>
      </p:sp>
    </p:spTree>
    <p:extLst>
      <p:ext uri="{BB962C8B-B14F-4D97-AF65-F5344CB8AC3E}">
        <p14:creationId xmlns:p14="http://schemas.microsoft.com/office/powerpoint/2010/main" val="2602934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5170646"/>
          </a:xfrm>
          <a:prstGeom prst="rect">
            <a:avLst/>
          </a:prstGeom>
          <a:noFill/>
        </p:spPr>
        <p:txBody>
          <a:bodyPr wrap="square" rtlCol="0">
            <a:spAutoFit/>
          </a:bodyPr>
          <a:lstStyle/>
          <a:p>
            <a:r>
              <a:rPr lang="zh-CN" altLang="en-US" sz="2000" b="1" dirty="0" smtClean="0"/>
              <a:t>本章介绍事件编程</a:t>
            </a:r>
            <a:r>
              <a:rPr lang="en-US" altLang="zh-CN" sz="2000" b="1" dirty="0" err="1" smtClean="0"/>
              <a:t>api</a:t>
            </a:r>
            <a:endParaRPr lang="en-US" altLang="zh-CN" sz="2000" b="1" dirty="0" smtClean="0"/>
          </a:p>
          <a:p>
            <a:r>
              <a:rPr lang="zh-CN" altLang="en-US" sz="2000" b="1" dirty="0" smtClean="0"/>
              <a:t>启动</a:t>
            </a:r>
            <a:r>
              <a:rPr lang="zh-CN" altLang="en-US" sz="2000" b="1" dirty="0"/>
              <a:t>分布式事件服务</a:t>
            </a:r>
            <a:r>
              <a:rPr lang="en-US" altLang="zh-CN" sz="2000" b="1" dirty="0"/>
              <a:t>API</a:t>
            </a:r>
            <a:r>
              <a:rPr lang="zh-CN" altLang="en-US" sz="2000" b="1" dirty="0"/>
              <a:t>：</a:t>
            </a:r>
            <a:endParaRPr lang="en-US" altLang="zh-CN" sz="2000" b="1" dirty="0"/>
          </a:p>
          <a:p>
            <a:r>
              <a:rPr lang="en-US" altLang="zh-CN" b="1" dirty="0" err="1">
                <a:solidFill>
                  <a:srgbClr val="00B050"/>
                </a:solidFill>
              </a:rPr>
              <a:t>org.frameworkset.remote.EventUtils.init</a:t>
            </a:r>
            <a:r>
              <a:rPr lang="en-US" altLang="zh-CN" b="1" dirty="0">
                <a:solidFill>
                  <a:srgbClr val="00B050"/>
                </a:solidFill>
              </a:rPr>
              <a:t>()</a:t>
            </a:r>
          </a:p>
          <a:p>
            <a:r>
              <a:rPr lang="en-US" altLang="zh-CN" i="1" dirty="0" err="1" smtClean="0"/>
              <a:t>Init</a:t>
            </a:r>
            <a:r>
              <a:rPr lang="zh-CN" altLang="en-US" i="1" dirty="0" smtClean="0"/>
              <a:t>方法是一个静态方法，直接调用即可，如果</a:t>
            </a:r>
            <a:r>
              <a:rPr lang="zh-CN" altLang="en-US" i="1" dirty="0"/>
              <a:t>远程事件是关闭的，那么执行</a:t>
            </a:r>
            <a:r>
              <a:rPr lang="en-US" altLang="zh-CN" dirty="0" err="1"/>
              <a:t>EventUtils.</a:t>
            </a:r>
            <a:r>
              <a:rPr lang="en-US" altLang="zh-CN" i="1" dirty="0" err="1"/>
              <a:t>init</a:t>
            </a:r>
            <a:r>
              <a:rPr lang="en-US" altLang="zh-CN" i="1" dirty="0"/>
              <a:t>()</a:t>
            </a:r>
            <a:r>
              <a:rPr lang="zh-CN" altLang="en-US" i="1" dirty="0"/>
              <a:t>不会启动分布式事件发送和接收服务</a:t>
            </a:r>
            <a:r>
              <a:rPr lang="zh-CN" altLang="en-US" i="1" dirty="0" smtClean="0"/>
              <a:t>。</a:t>
            </a:r>
            <a:endParaRPr lang="en-US" altLang="zh-CN" i="1" dirty="0" smtClean="0"/>
          </a:p>
          <a:p>
            <a:endParaRPr lang="en-US" altLang="zh-CN" i="1" dirty="0"/>
          </a:p>
          <a:p>
            <a:r>
              <a:rPr lang="zh-CN" altLang="en-US" sz="2000" b="1" i="1" dirty="0" smtClean="0"/>
              <a:t>创建和发布事件方法：</a:t>
            </a:r>
            <a:endParaRPr lang="en-US" altLang="zh-CN" sz="2000" b="1" i="1" dirty="0"/>
          </a:p>
          <a:p>
            <a:r>
              <a:rPr lang="en-US" altLang="zh-CN" i="1" dirty="0" smtClean="0"/>
              <a:t>//</a:t>
            </a:r>
            <a:r>
              <a:rPr lang="zh-CN" altLang="en-US" i="1" dirty="0" smtClean="0"/>
              <a:t>定义一个事件类型</a:t>
            </a:r>
            <a:endParaRPr lang="en-US" altLang="zh-CN" i="1" dirty="0" smtClean="0"/>
          </a:p>
          <a:p>
            <a:r>
              <a:rPr lang="en-US" altLang="zh-CN" b="1" dirty="0" err="1" smtClean="0"/>
              <a:t>EventType</a:t>
            </a:r>
            <a:r>
              <a:rPr lang="en-US" altLang="zh-CN" b="1" dirty="0" smtClean="0"/>
              <a:t> </a:t>
            </a:r>
            <a:r>
              <a:rPr lang="en-US" altLang="zh-CN" dirty="0" err="1" smtClean="0"/>
              <a:t>eventtype</a:t>
            </a:r>
            <a:r>
              <a:rPr lang="en-US" altLang="zh-CN" dirty="0" smtClean="0"/>
              <a:t> </a:t>
            </a:r>
            <a:r>
              <a:rPr lang="en-US" altLang="zh-CN" dirty="0"/>
              <a:t>= </a:t>
            </a:r>
            <a:r>
              <a:rPr lang="en-US" altLang="zh-CN" b="1" dirty="0"/>
              <a:t>new </a:t>
            </a:r>
            <a:r>
              <a:rPr lang="en-US" altLang="zh-CN" b="1" dirty="0" err="1"/>
              <a:t>SimpleEventType</a:t>
            </a:r>
            <a:r>
              <a:rPr lang="en-US" altLang="zh-CN" b="1" dirty="0"/>
              <a:t>("</a:t>
            </a:r>
            <a:r>
              <a:rPr lang="en-US" altLang="zh-CN" b="1" dirty="0" err="1" smtClean="0"/>
              <a:t>org_frameworkset_util_testtype</a:t>
            </a:r>
            <a:r>
              <a:rPr lang="en-US" altLang="zh-CN" b="1" dirty="0" smtClean="0"/>
              <a:t>");</a:t>
            </a:r>
          </a:p>
          <a:p>
            <a:r>
              <a:rPr lang="en-US" altLang="zh-CN" b="1" i="1" dirty="0" smtClean="0"/>
              <a:t>//</a:t>
            </a:r>
            <a:r>
              <a:rPr lang="zh-CN" altLang="en-US" b="1" i="1" dirty="0" smtClean="0"/>
              <a:t>创建一个事件（默认为本地和远程事件）</a:t>
            </a:r>
            <a:endParaRPr lang="en-US" altLang="zh-CN" i="1" dirty="0"/>
          </a:p>
          <a:p>
            <a:r>
              <a:rPr lang="en-US" altLang="zh-CN" b="1" dirty="0" smtClean="0"/>
              <a:t>Event </a:t>
            </a:r>
            <a:r>
              <a:rPr lang="en-US" altLang="zh-CN" b="1" dirty="0" err="1" smtClean="0"/>
              <a:t>event</a:t>
            </a:r>
            <a:r>
              <a:rPr lang="en-US" altLang="zh-CN" b="1" dirty="0" smtClean="0"/>
              <a:t> = new </a:t>
            </a:r>
            <a:r>
              <a:rPr lang="en-US" altLang="zh-CN" b="1" dirty="0" err="1" smtClean="0"/>
              <a:t>EventImpl</a:t>
            </a:r>
            <a:r>
              <a:rPr lang="en-US" altLang="zh-CN" b="1" dirty="0" smtClean="0"/>
              <a:t> (</a:t>
            </a:r>
            <a:r>
              <a:rPr lang="en-US" altLang="zh-CN" b="1" dirty="0" err="1" smtClean="0"/>
              <a:t>trace,eventtype</a:t>
            </a:r>
            <a:r>
              <a:rPr lang="en-US" altLang="zh-CN" b="1" dirty="0" smtClean="0"/>
              <a:t>);</a:t>
            </a:r>
          </a:p>
          <a:p>
            <a:r>
              <a:rPr lang="en-US" altLang="zh-CN" b="1" dirty="0" smtClean="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err="1" smtClean="0"/>
              <a:t>,Event.</a:t>
            </a:r>
            <a:r>
              <a:rPr lang="en-US" altLang="zh-CN" i="1" u="sng" dirty="0" err="1" smtClean="0"/>
              <a:t>LOCAL</a:t>
            </a:r>
            <a:r>
              <a:rPr lang="en-US" altLang="zh-CN" i="1" u="sng" dirty="0" smtClean="0"/>
              <a:t>);</a:t>
            </a:r>
            <a:r>
              <a:rPr lang="zh-CN" altLang="en-US" i="1" u="sng" dirty="0" smtClean="0"/>
              <a:t>本地事件</a:t>
            </a:r>
            <a:endParaRPr lang="en-US" altLang="zh-CN" i="1" u="sng" dirty="0" smtClean="0"/>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a:t>
            </a:r>
            <a:r>
              <a:rPr lang="en-US" altLang="zh-CN" i="1" u="sng" dirty="0" smtClean="0"/>
              <a:t>);</a:t>
            </a:r>
            <a:r>
              <a:rPr lang="zh-CN" altLang="en-US" i="1" u="sng" dirty="0" smtClean="0"/>
              <a:t>远程事件</a:t>
            </a:r>
            <a:r>
              <a:rPr lang="en-US" altLang="zh-CN" i="1" u="sng" dirty="0" smtClean="0"/>
              <a:t>(</a:t>
            </a:r>
            <a:r>
              <a:rPr lang="zh-CN" altLang="en-US" i="1" u="sng" dirty="0" smtClean="0"/>
              <a:t>如果没有开启远程事件，远程事件将被丢弃</a:t>
            </a:r>
            <a:r>
              <a:rPr lang="en-US" altLang="zh-CN" i="1" u="sng" dirty="0" smtClean="0"/>
              <a:t>)</a:t>
            </a:r>
          </a:p>
          <a:p>
            <a:r>
              <a:rPr lang="en-US" altLang="zh-CN" b="1" dirty="0"/>
              <a:t>//</a:t>
            </a:r>
            <a:r>
              <a:rPr lang="en-US" altLang="zh-CN" u="sng" dirty="0"/>
              <a:t> </a:t>
            </a:r>
            <a:r>
              <a:rPr lang="en-US" altLang="zh-CN" b="1" dirty="0"/>
              <a:t>Event </a:t>
            </a:r>
            <a:r>
              <a:rPr lang="en-US" altLang="zh-CN" b="1" dirty="0" err="1"/>
              <a:t>event</a:t>
            </a:r>
            <a:r>
              <a:rPr lang="en-US" altLang="zh-CN" b="1" dirty="0"/>
              <a:t> = new </a:t>
            </a:r>
            <a:r>
              <a:rPr lang="en-US" altLang="zh-CN" b="1" dirty="0" err="1"/>
              <a:t>EventImpl</a:t>
            </a:r>
            <a:r>
              <a:rPr lang="en-US" altLang="zh-CN" b="1" dirty="0"/>
              <a:t> (</a:t>
            </a:r>
            <a:r>
              <a:rPr lang="en-US" altLang="zh-CN" b="1" dirty="0" err="1" smtClean="0"/>
              <a:t>trace,eventtype</a:t>
            </a:r>
            <a:r>
              <a:rPr lang="en-US" altLang="zh-CN" u="sng" dirty="0"/>
              <a:t>, </a:t>
            </a:r>
            <a:r>
              <a:rPr lang="en-US" altLang="zh-CN" u="sng" dirty="0" err="1"/>
              <a:t>Event.</a:t>
            </a:r>
            <a:r>
              <a:rPr lang="en-US" altLang="zh-CN" i="1" u="sng" dirty="0" err="1"/>
              <a:t>REMOTELOCAL</a:t>
            </a:r>
            <a:r>
              <a:rPr lang="en-US" altLang="zh-CN" i="1" u="sng" dirty="0" smtClean="0"/>
              <a:t>);</a:t>
            </a:r>
            <a:r>
              <a:rPr lang="zh-CN" altLang="en-US" i="1" u="sng" dirty="0" smtClean="0"/>
              <a:t>本地远程事件</a:t>
            </a:r>
            <a:r>
              <a:rPr lang="en-US" altLang="zh-CN" i="1" u="sng" dirty="0"/>
              <a:t>(</a:t>
            </a:r>
            <a:r>
              <a:rPr lang="zh-CN" altLang="en-US" i="1" u="sng" dirty="0"/>
              <a:t>如果没有开启远程事件</a:t>
            </a:r>
            <a:r>
              <a:rPr lang="zh-CN" altLang="en-US" i="1" u="sng" dirty="0" smtClean="0"/>
              <a:t>，只会发送到本地，不发发送远程事件</a:t>
            </a:r>
            <a:r>
              <a:rPr lang="en-US" altLang="zh-CN" i="1" u="sng" dirty="0" smtClean="0"/>
              <a:t>)</a:t>
            </a:r>
            <a:endParaRPr lang="en-US" altLang="zh-CN" b="1" dirty="0" smtClean="0"/>
          </a:p>
          <a:p>
            <a:r>
              <a:rPr lang="en-US" altLang="zh-CN" b="1" i="1" dirty="0" smtClean="0"/>
              <a:t>//</a:t>
            </a:r>
            <a:r>
              <a:rPr lang="zh-CN" altLang="en-US" b="1" i="1" dirty="0" smtClean="0"/>
              <a:t>发送事件</a:t>
            </a:r>
            <a:endParaRPr lang="en-US" altLang="zh-CN" i="1" dirty="0"/>
          </a:p>
          <a:p>
            <a:r>
              <a:rPr lang="en-US" altLang="zh-CN" dirty="0" err="1" smtClean="0"/>
              <a:t>EventHandle.</a:t>
            </a:r>
            <a:r>
              <a:rPr lang="en-US" altLang="zh-CN" i="1" dirty="0" err="1" smtClean="0"/>
              <a:t>sendEvent</a:t>
            </a:r>
            <a:r>
              <a:rPr lang="en-US" altLang="zh-CN" i="1" dirty="0" smtClean="0"/>
              <a:t>(</a:t>
            </a:r>
            <a:r>
              <a:rPr lang="en-US" altLang="zh-CN" b="1" dirty="0"/>
              <a:t>event </a:t>
            </a:r>
            <a:r>
              <a:rPr lang="en-US" altLang="zh-CN" b="1" i="1" dirty="0" smtClean="0"/>
              <a:t>);</a:t>
            </a:r>
            <a:endParaRPr lang="en-US" altLang="zh-CN" b="1" dirty="0" smtClean="0"/>
          </a:p>
        </p:txBody>
      </p:sp>
    </p:spTree>
    <p:extLst>
      <p:ext uri="{BB962C8B-B14F-4D97-AF65-F5344CB8AC3E}">
        <p14:creationId xmlns:p14="http://schemas.microsoft.com/office/powerpoint/2010/main" val="98987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677108"/>
          </a:xfrm>
          <a:prstGeom prst="rect">
            <a:avLst/>
          </a:prstGeom>
          <a:noFill/>
        </p:spPr>
        <p:txBody>
          <a:bodyPr wrap="square" rtlCol="0">
            <a:spAutoFit/>
          </a:bodyPr>
          <a:lstStyle/>
          <a:p>
            <a:endParaRPr lang="en-US" altLang="zh-CN" i="1" dirty="0"/>
          </a:p>
          <a:p>
            <a:r>
              <a:rPr lang="zh-CN" altLang="en-US" sz="2000" b="1" i="1" dirty="0" smtClean="0"/>
              <a:t>指定目标地址发送消息：</a:t>
            </a:r>
            <a:endParaRPr lang="en-US" altLang="zh-CN" sz="2000" b="1" i="1" dirty="0"/>
          </a:p>
        </p:txBody>
      </p:sp>
      <p:sp>
        <p:nvSpPr>
          <p:cNvPr id="4" name="TextBox 3"/>
          <p:cNvSpPr txBox="1"/>
          <p:nvPr/>
        </p:nvSpPr>
        <p:spPr>
          <a:xfrm>
            <a:off x="261868" y="2276872"/>
            <a:ext cx="5750292" cy="3985706"/>
          </a:xfrm>
          <a:prstGeom prst="rect">
            <a:avLst/>
          </a:prstGeom>
          <a:noFill/>
        </p:spPr>
        <p:txBody>
          <a:bodyPr wrap="none" rtlCol="0">
            <a:spAutoFit/>
          </a:bodyPr>
          <a:lstStyle/>
          <a:p>
            <a:r>
              <a:rPr lang="en-US" altLang="zh-CN" sz="1100" u="sng" dirty="0"/>
              <a:t>Event </a:t>
            </a:r>
            <a:r>
              <a:rPr lang="en-US" altLang="zh-CN" sz="1100" u="sng" dirty="0" err="1"/>
              <a:t>event</a:t>
            </a:r>
            <a:r>
              <a:rPr lang="en-US" altLang="zh-CN" sz="1100" u="sng" dirty="0"/>
              <a:t> = </a:t>
            </a:r>
            <a:r>
              <a:rPr lang="en-US" altLang="zh-CN" sz="1100" b="1" u="sng" dirty="0"/>
              <a:t>null;</a:t>
            </a:r>
          </a:p>
          <a:p>
            <a:r>
              <a:rPr lang="en-US" altLang="zh-CN" sz="1100" dirty="0"/>
              <a:t>List&lt;Address&gt; addresses = </a:t>
            </a:r>
            <a:r>
              <a:rPr lang="en-US" altLang="zh-CN" sz="1100" dirty="0" err="1"/>
              <a:t>EventUtils.</a:t>
            </a:r>
            <a:r>
              <a:rPr lang="en-US" altLang="zh-CN" sz="1100" i="1" dirty="0" err="1"/>
              <a:t>getRPCAddresses</a:t>
            </a:r>
            <a:r>
              <a:rPr lang="en-US" altLang="zh-CN" sz="1100" i="1" dirty="0"/>
              <a:t>();</a:t>
            </a:r>
          </a:p>
          <a:p>
            <a:r>
              <a:rPr lang="en-US" altLang="zh-CN" sz="1100" b="1" dirty="0"/>
              <a:t>if(</a:t>
            </a:r>
            <a:r>
              <a:rPr lang="en-US" altLang="zh-CN" sz="1100" b="1" dirty="0" err="1"/>
              <a:t>addresses.size</a:t>
            </a:r>
            <a:r>
              <a:rPr lang="en-US" altLang="zh-CN" sz="1100" b="1" dirty="0"/>
              <a:t>() &gt; 0)//</a:t>
            </a:r>
            <a:r>
              <a:rPr lang="zh-CN" altLang="en-US" sz="1100" b="1" dirty="0"/>
              <a:t>往一个节点发送数据</a:t>
            </a:r>
          </a:p>
          <a:p>
            <a:r>
              <a:rPr lang="en-US" altLang="zh-CN" sz="1100" dirty="0"/>
              <a:t>{</a:t>
            </a:r>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 </a:t>
            </a:r>
            <a:r>
              <a:rPr lang="en-US" altLang="zh-CN" sz="1100" b="1" dirty="0" err="1"/>
              <a:t>addresses.get</a:t>
            </a:r>
            <a:r>
              <a:rPr lang="en-US" altLang="zh-CN" sz="1100" b="1" dirty="0"/>
              <a:t>(0));</a:t>
            </a:r>
          </a:p>
          <a:p>
            <a:endParaRPr lang="zh-CN" altLang="en-US" sz="1100" dirty="0"/>
          </a:p>
          <a:p>
            <a:endParaRPr lang="zh-CN" altLang="en-US" sz="1100" dirty="0"/>
          </a:p>
          <a:p>
            <a:r>
              <a:rPr lang="en-US" altLang="zh-CN" sz="1100" dirty="0"/>
              <a:t>    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a:t>EventHandle.</a:t>
            </a:r>
            <a:r>
              <a:rPr lang="en-US" altLang="zh-CN" sz="1100" i="1" dirty="0" err="1"/>
              <a:t>getInstance</a:t>
            </a:r>
            <a:r>
              <a:rPr lang="en-US" altLang="zh-CN" sz="1100" i="1" dirty="0"/>
              <a:t>().change(event);</a:t>
            </a:r>
          </a:p>
          <a:p>
            <a:r>
              <a:rPr lang="en-US" altLang="zh-CN" sz="1100" dirty="0"/>
              <a:t>}</a:t>
            </a:r>
          </a:p>
          <a:p>
            <a:r>
              <a:rPr lang="en-US" altLang="zh-CN" sz="1100" b="1" dirty="0"/>
              <a:t>if(</a:t>
            </a:r>
            <a:r>
              <a:rPr lang="en-US" altLang="zh-CN" sz="1100" b="1" dirty="0" err="1"/>
              <a:t>addresses.size</a:t>
            </a:r>
            <a:r>
              <a:rPr lang="en-US" altLang="zh-CN" sz="1100" b="1" dirty="0"/>
              <a:t>() &gt; 2)//</a:t>
            </a:r>
            <a:r>
              <a:rPr lang="zh-CN" altLang="en-US" sz="1100" b="1" dirty="0"/>
              <a:t>往前两个节点发送数据</a:t>
            </a:r>
          </a:p>
          <a:p>
            <a:r>
              <a:rPr lang="en-US" altLang="zh-CN" sz="1100" dirty="0"/>
              <a:t>{</a:t>
            </a:r>
          </a:p>
          <a:p>
            <a:endParaRPr lang="zh-CN" altLang="en-US" sz="1100" dirty="0"/>
          </a:p>
          <a:p>
            <a:r>
              <a:rPr lang="en-US" altLang="zh-CN" sz="1100" dirty="0" err="1"/>
              <a:t>defualtprotocoltarget</a:t>
            </a:r>
            <a:r>
              <a:rPr lang="en-US" altLang="zh-CN" sz="1100" dirty="0"/>
              <a:t> = </a:t>
            </a:r>
            <a:r>
              <a:rPr lang="en-US" altLang="zh-CN" sz="1100" b="1" dirty="0"/>
              <a:t>new </a:t>
            </a:r>
            <a:r>
              <a:rPr lang="en-US" altLang="zh-CN" sz="1100" b="1" dirty="0" err="1"/>
              <a:t>EventTarget</a:t>
            </a:r>
            <a:r>
              <a:rPr lang="en-US" altLang="zh-CN" sz="1100" b="1" dirty="0"/>
              <a:t>(</a:t>
            </a:r>
            <a:r>
              <a:rPr lang="en-US" altLang="zh-CN" sz="1100" b="1" dirty="0" err="1"/>
              <a:t>addresses.subList</a:t>
            </a:r>
            <a:r>
              <a:rPr lang="en-US" altLang="zh-CN" sz="1100" b="1" dirty="0"/>
              <a:t>(0, 2));</a:t>
            </a:r>
          </a:p>
          <a:p>
            <a:r>
              <a:rPr lang="en-US" altLang="zh-CN" sz="1100" dirty="0"/>
              <a:t>event = </a:t>
            </a:r>
            <a:r>
              <a:rPr lang="en-US" altLang="zh-CN" sz="1100" b="1" u="sng" dirty="0"/>
              <a:t>new </a:t>
            </a:r>
            <a:r>
              <a:rPr lang="en-US" altLang="zh-CN" sz="1100" b="1" u="sng" dirty="0" err="1"/>
              <a:t>EventImpl</a:t>
            </a:r>
            <a:r>
              <a:rPr lang="en-US" altLang="zh-CN" sz="1100" b="1" u="sng" dirty="0"/>
              <a:t>("hello world type2 with </a:t>
            </a:r>
            <a:r>
              <a:rPr lang="en-US" altLang="zh-CN" sz="1100" b="1" u="sng" dirty="0" err="1"/>
              <a:t>jgroups</a:t>
            </a:r>
            <a:r>
              <a:rPr lang="en-US" altLang="zh-CN" sz="1100" b="1" u="sng" dirty="0"/>
              <a:t> target[" + </a:t>
            </a:r>
            <a:r>
              <a:rPr lang="en-US" altLang="zh-CN" sz="1100" b="1" u="sng" dirty="0" err="1"/>
              <a:t>defualtprotocoltarget</a:t>
            </a:r>
            <a:r>
              <a:rPr lang="en-US" altLang="zh-CN" sz="1100" b="1" u="sng" dirty="0"/>
              <a:t> +"].",</a:t>
            </a:r>
          </a:p>
          <a:p>
            <a:r>
              <a:rPr lang="en-US" altLang="zh-CN" sz="1100" u="sng" dirty="0"/>
              <a:t>ExampleEventType.</a:t>
            </a:r>
            <a:r>
              <a:rPr lang="en-US" altLang="zh-CN" sz="1100" i="1" u="sng" dirty="0"/>
              <a:t>type2withtarget,</a:t>
            </a:r>
          </a:p>
          <a:p>
            <a:r>
              <a:rPr lang="en-US" altLang="zh-CN" sz="1100" u="sng" dirty="0" err="1"/>
              <a:t>defualtprotocoltarget</a:t>
            </a:r>
            <a:r>
              <a:rPr lang="en-US" altLang="zh-CN" sz="1100" u="sng" dirty="0"/>
              <a:t>);</a:t>
            </a:r>
          </a:p>
          <a:p>
            <a:endParaRPr lang="zh-CN" altLang="en-US" sz="1100" dirty="0"/>
          </a:p>
          <a:p>
            <a:r>
              <a:rPr lang="en-US" altLang="zh-CN" sz="1100" dirty="0" err="1"/>
              <a:t>EventHandle.</a:t>
            </a:r>
            <a:r>
              <a:rPr lang="en-US" altLang="zh-CN" sz="1100" i="1" dirty="0" err="1"/>
              <a:t>getInstance</a:t>
            </a:r>
            <a:r>
              <a:rPr lang="en-US" altLang="zh-CN" sz="1100" i="1" dirty="0"/>
              <a:t>().change(event);</a:t>
            </a:r>
          </a:p>
          <a:p>
            <a:r>
              <a:rPr lang="en-US" altLang="zh-CN" sz="1100" dirty="0"/>
              <a:t>}</a:t>
            </a:r>
            <a:endParaRPr lang="zh-CN" altLang="en-US" sz="1100" dirty="0"/>
          </a:p>
        </p:txBody>
      </p:sp>
    </p:spTree>
    <p:extLst>
      <p:ext uri="{BB962C8B-B14F-4D97-AF65-F5344CB8AC3E}">
        <p14:creationId xmlns:p14="http://schemas.microsoft.com/office/powerpoint/2010/main" val="3237091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开发</a:t>
            </a:r>
            <a:r>
              <a:rPr lang="en-US" altLang="zh-CN" b="1" dirty="0">
                <a:solidFill>
                  <a:srgbClr val="0066FF"/>
                </a:solidFill>
                <a:latin typeface="微软雅黑" pitchFamily="34" charset="-122"/>
                <a:ea typeface="微软雅黑" pitchFamily="34" charset="-122"/>
              </a:rPr>
              <a:t>API</a:t>
            </a:r>
            <a:endParaRPr lang="zh-CN" altLang="en-US" b="1" dirty="0">
              <a:solidFill>
                <a:srgbClr val="0066FF"/>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369332"/>
          </a:xfrm>
          <a:prstGeom prst="rect">
            <a:avLst/>
          </a:prstGeom>
          <a:noFill/>
        </p:spPr>
        <p:txBody>
          <a:bodyPr wrap="square" rtlCol="0">
            <a:spAutoFit/>
          </a:bodyPr>
          <a:lstStyle/>
          <a:p>
            <a:r>
              <a:rPr lang="zh-CN" altLang="en-US" b="1" dirty="0" smtClean="0"/>
              <a:t>定义事件监听器</a:t>
            </a:r>
            <a:endParaRPr lang="en-US" altLang="zh-CN" b="1" dirty="0" smtClean="0"/>
          </a:p>
        </p:txBody>
      </p:sp>
      <p:sp>
        <p:nvSpPr>
          <p:cNvPr id="6" name="TextBox 5"/>
          <p:cNvSpPr txBox="1"/>
          <p:nvPr/>
        </p:nvSpPr>
        <p:spPr>
          <a:xfrm>
            <a:off x="453231" y="1800861"/>
            <a:ext cx="7776864" cy="2462213"/>
          </a:xfrm>
          <a:prstGeom prst="rect">
            <a:avLst/>
          </a:prstGeom>
          <a:noFill/>
        </p:spPr>
        <p:txBody>
          <a:bodyPr wrap="square" rtlCol="0">
            <a:spAutoFit/>
          </a:bodyPr>
          <a:lstStyle/>
          <a:p>
            <a:r>
              <a:rPr lang="en-US" altLang="zh-CN" sz="1400" b="1" dirty="0">
                <a:solidFill>
                  <a:srgbClr val="00B050"/>
                </a:solidFill>
              </a:rPr>
              <a:t>public class </a:t>
            </a:r>
            <a:r>
              <a:rPr lang="en-US" altLang="zh-CN" sz="1400" b="1" dirty="0" err="1">
                <a:solidFill>
                  <a:srgbClr val="00B050"/>
                </a:solidFill>
              </a:rPr>
              <a:t>ExampleListener</a:t>
            </a:r>
            <a:r>
              <a:rPr lang="en-US" altLang="zh-CN" sz="1400" b="1" dirty="0">
                <a:solidFill>
                  <a:srgbClr val="00B050"/>
                </a:solidFill>
              </a:rPr>
              <a:t> implements Listener&lt;String</a:t>
            </a:r>
            <a:r>
              <a:rPr lang="en-US" altLang="zh-CN" sz="1400" b="1" dirty="0" smtClean="0">
                <a:solidFill>
                  <a:srgbClr val="00B050"/>
                </a:solidFill>
              </a:rPr>
              <a:t>&gt;{</a:t>
            </a:r>
            <a:endParaRPr lang="en-US" altLang="zh-CN" sz="1400" dirty="0">
              <a:solidFill>
                <a:srgbClr val="00B050"/>
              </a:solidFill>
            </a:endParaRPr>
          </a:p>
          <a:p>
            <a:r>
              <a:rPr lang="en-US" altLang="zh-CN" sz="1400" dirty="0">
                <a:solidFill>
                  <a:srgbClr val="00B050"/>
                </a:solidFill>
              </a:rPr>
              <a:t>/**</a:t>
            </a:r>
          </a:p>
          <a:p>
            <a:r>
              <a:rPr lang="zh-CN" altLang="en-US" sz="1400" dirty="0">
                <a:solidFill>
                  <a:srgbClr val="00B050"/>
                </a:solidFill>
              </a:rPr>
              <a:t> * 处理监听到的消息</a:t>
            </a:r>
          </a:p>
          <a:p>
            <a:r>
              <a:rPr lang="zh-CN" altLang="en-US" sz="1400" dirty="0">
                <a:solidFill>
                  <a:srgbClr val="00B050"/>
                </a:solidFill>
              </a:rPr>
              <a:t> *</a:t>
            </a:r>
            <a:r>
              <a:rPr lang="en-US" altLang="zh-CN" sz="1400" dirty="0">
                <a:solidFill>
                  <a:srgbClr val="00B050"/>
                </a:solidFill>
              </a:rPr>
              <a:t>/</a:t>
            </a:r>
          </a:p>
          <a:p>
            <a:r>
              <a:rPr lang="en-US" altLang="zh-CN" sz="1400" b="1" dirty="0">
                <a:solidFill>
                  <a:srgbClr val="00B050"/>
                </a:solidFill>
              </a:rPr>
              <a:t>public void handle(Event&lt;String&gt; e) </a:t>
            </a:r>
            <a:r>
              <a:rPr lang="en-US" altLang="zh-CN" sz="1400" b="1" dirty="0" smtClean="0">
                <a:solidFill>
                  <a:srgbClr val="00B050"/>
                </a:solidFill>
              </a:rPr>
              <a:t>{</a:t>
            </a:r>
            <a:endParaRPr lang="en-US" altLang="zh-CN" sz="1400" i="1" dirty="0">
              <a:solidFill>
                <a:srgbClr val="00B050"/>
              </a:solidFill>
            </a:endParaRPr>
          </a:p>
          <a:p>
            <a:r>
              <a:rPr lang="en-US" altLang="zh-CN" sz="1400" dirty="0" smtClean="0">
                <a:solidFill>
                  <a:srgbClr val="00B050"/>
                </a:solidFill>
              </a:rPr>
              <a:t>String </a:t>
            </a:r>
            <a:r>
              <a:rPr lang="en-US" altLang="zh-CN" sz="1400" u="sng" dirty="0" err="1">
                <a:solidFill>
                  <a:srgbClr val="00B050"/>
                </a:solidFill>
              </a:rPr>
              <a:t>oj</a:t>
            </a:r>
            <a:r>
              <a:rPr lang="en-US" altLang="zh-CN" sz="1400" u="sng" dirty="0">
                <a:solidFill>
                  <a:srgbClr val="00B050"/>
                </a:solidFill>
              </a:rPr>
              <a:t> = </a:t>
            </a:r>
            <a:r>
              <a:rPr lang="en-US" altLang="zh-CN" sz="1400" u="sng" dirty="0" err="1">
                <a:solidFill>
                  <a:srgbClr val="00B050"/>
                </a:solidFill>
              </a:rPr>
              <a:t>e.getSource</a:t>
            </a:r>
            <a:r>
              <a:rPr lang="en-US" altLang="zh-CN" sz="1400" u="sng" dirty="0" smtClean="0">
                <a:solidFill>
                  <a:srgbClr val="00B050"/>
                </a:solidFill>
              </a:rPr>
              <a:t>();//</a:t>
            </a:r>
            <a:r>
              <a:rPr lang="zh-CN" altLang="en-US" sz="1400" u="sng" dirty="0" smtClean="0">
                <a:solidFill>
                  <a:srgbClr val="00B050"/>
                </a:solidFill>
              </a:rPr>
              <a:t>事件中包含的数据</a:t>
            </a:r>
            <a:endParaRPr lang="en-US" altLang="zh-CN" sz="1400" u="sng" dirty="0" smtClean="0">
              <a:solidFill>
                <a:srgbClr val="00B050"/>
              </a:solidFill>
            </a:endParaRPr>
          </a:p>
          <a:p>
            <a:r>
              <a:rPr lang="en-US" altLang="zh-CN" sz="1400" b="1" dirty="0" err="1">
                <a:solidFill>
                  <a:srgbClr val="00B050"/>
                </a:solidFill>
              </a:rPr>
              <a:t>EventType</a:t>
            </a:r>
            <a:r>
              <a:rPr lang="en-US" altLang="zh-CN" sz="1400" b="1" dirty="0">
                <a:solidFill>
                  <a:srgbClr val="00B050"/>
                </a:solidFill>
              </a:rPr>
              <a:t> </a:t>
            </a:r>
            <a:r>
              <a:rPr lang="en-US" altLang="zh-CN" sz="1400" dirty="0" err="1">
                <a:solidFill>
                  <a:srgbClr val="00B050"/>
                </a:solidFill>
              </a:rPr>
              <a:t>eventtype</a:t>
            </a:r>
            <a:r>
              <a:rPr lang="en-US" altLang="zh-CN" sz="1400" dirty="0">
                <a:solidFill>
                  <a:srgbClr val="00B050"/>
                </a:solidFill>
              </a:rPr>
              <a:t> </a:t>
            </a:r>
            <a:r>
              <a:rPr lang="en-US" altLang="zh-CN" sz="1400" dirty="0" smtClean="0">
                <a:solidFill>
                  <a:srgbClr val="00B050"/>
                </a:solidFill>
              </a:rPr>
              <a:t> = </a:t>
            </a:r>
            <a:r>
              <a:rPr lang="en-US" altLang="zh-CN" sz="1400" dirty="0" err="1" smtClean="0">
                <a:solidFill>
                  <a:srgbClr val="00B050"/>
                </a:solidFill>
              </a:rPr>
              <a:t>e.getType</a:t>
            </a:r>
            <a:r>
              <a:rPr lang="en-US" altLang="zh-CN" sz="1400" dirty="0" smtClean="0">
                <a:solidFill>
                  <a:srgbClr val="00B050"/>
                </a:solidFill>
              </a:rPr>
              <a:t>();</a:t>
            </a:r>
          </a:p>
          <a:p>
            <a:r>
              <a:rPr lang="en-US" altLang="zh-CN" sz="1400" dirty="0" smtClean="0">
                <a:solidFill>
                  <a:srgbClr val="00B050"/>
                </a:solidFill>
              </a:rPr>
              <a:t>//do something</a:t>
            </a:r>
            <a:endParaRPr lang="zh-CN" altLang="en-US" sz="1400" dirty="0">
              <a:solidFill>
                <a:srgbClr val="00B050"/>
              </a:solidFill>
            </a:endParaRPr>
          </a:p>
          <a:p>
            <a:r>
              <a:rPr lang="en-US" altLang="zh-CN" sz="1400" dirty="0" smtClean="0">
                <a:solidFill>
                  <a:srgbClr val="00B050"/>
                </a:solidFill>
              </a:rPr>
              <a:t>}</a:t>
            </a:r>
            <a:endParaRPr lang="zh-CN" altLang="en-US" sz="1400" dirty="0">
              <a:solidFill>
                <a:srgbClr val="00B050"/>
              </a:solidFill>
            </a:endParaRPr>
          </a:p>
          <a:p>
            <a:r>
              <a:rPr lang="en-US" altLang="zh-CN" sz="1400" dirty="0">
                <a:solidFill>
                  <a:srgbClr val="00B050"/>
                </a:solidFill>
              </a:rPr>
              <a:t>}</a:t>
            </a:r>
            <a:endParaRPr lang="zh-CN" altLang="en-US" sz="1400" dirty="0">
              <a:solidFill>
                <a:srgbClr val="00B050"/>
              </a:solidFill>
            </a:endParaRPr>
          </a:p>
          <a:p>
            <a:endParaRPr lang="zh-CN" altLang="en-US" sz="1400" dirty="0">
              <a:solidFill>
                <a:srgbClr val="00B050"/>
              </a:solidFill>
            </a:endParaRPr>
          </a:p>
        </p:txBody>
      </p:sp>
      <p:sp>
        <p:nvSpPr>
          <p:cNvPr id="16" name="TextBox 15"/>
          <p:cNvSpPr txBox="1"/>
          <p:nvPr/>
        </p:nvSpPr>
        <p:spPr>
          <a:xfrm>
            <a:off x="35074" y="4078408"/>
            <a:ext cx="8595146" cy="369332"/>
          </a:xfrm>
          <a:prstGeom prst="rect">
            <a:avLst/>
          </a:prstGeom>
          <a:noFill/>
        </p:spPr>
        <p:txBody>
          <a:bodyPr wrap="square" rtlCol="0">
            <a:spAutoFit/>
          </a:bodyPr>
          <a:lstStyle/>
          <a:p>
            <a:r>
              <a:rPr lang="zh-CN" altLang="en-US" b="1" dirty="0" smtClean="0"/>
              <a:t>注册事件监听器</a:t>
            </a:r>
            <a:endParaRPr lang="en-US" altLang="zh-CN" b="1" dirty="0" smtClean="0"/>
          </a:p>
        </p:txBody>
      </p:sp>
      <p:sp>
        <p:nvSpPr>
          <p:cNvPr id="7" name="TextBox 6"/>
          <p:cNvSpPr txBox="1"/>
          <p:nvPr/>
        </p:nvSpPr>
        <p:spPr>
          <a:xfrm>
            <a:off x="81311" y="4576454"/>
            <a:ext cx="8955186" cy="1477328"/>
          </a:xfrm>
          <a:prstGeom prst="rect">
            <a:avLst/>
          </a:prstGeom>
          <a:noFill/>
        </p:spPr>
        <p:txBody>
          <a:bodyPr wrap="square" rtlCol="0">
            <a:spAutoFit/>
          </a:bodyPr>
          <a:lstStyle/>
          <a:p>
            <a:r>
              <a:rPr lang="zh-CN" altLang="en-US" dirty="0" smtClean="0"/>
              <a:t>定义需要监听的事件类型，特定类型的事件才会交给监听器来处理</a:t>
            </a:r>
            <a:endParaRPr lang="en-US" altLang="zh-CN" dirty="0" smtClean="0"/>
          </a:p>
          <a:p>
            <a:r>
              <a:rPr lang="en-US" altLang="zh-CN" dirty="0" err="1" smtClean="0"/>
              <a:t>EventType</a:t>
            </a:r>
            <a:r>
              <a:rPr lang="en-US" altLang="zh-CN" dirty="0" smtClean="0"/>
              <a:t> </a:t>
            </a:r>
            <a:r>
              <a:rPr lang="en-US" altLang="zh-CN" dirty="0" err="1" smtClean="0"/>
              <a:t>eventtype</a:t>
            </a:r>
            <a:r>
              <a:rPr lang="en-US" altLang="zh-CN" dirty="0" smtClean="0"/>
              <a:t> </a:t>
            </a:r>
            <a:r>
              <a:rPr lang="en-US" altLang="zh-CN" dirty="0"/>
              <a:t>= </a:t>
            </a:r>
            <a:r>
              <a:rPr lang="en-US" altLang="zh-CN" b="1" dirty="0"/>
              <a:t>new </a:t>
            </a:r>
            <a:r>
              <a:rPr lang="en-US" altLang="zh-CN" b="1" dirty="0" err="1"/>
              <a:t>SimpleEventType</a:t>
            </a:r>
            <a:r>
              <a:rPr lang="en-US" altLang="zh-CN" b="1" dirty="0" smtClean="0"/>
              <a:t>("</a:t>
            </a:r>
            <a:r>
              <a:rPr lang="en-US" altLang="zh-CN" b="1" dirty="0"/>
              <a:t> </a:t>
            </a:r>
            <a:r>
              <a:rPr lang="en-US" altLang="zh-CN" b="1" dirty="0" err="1" smtClean="0"/>
              <a:t>org_frameworkset_util_testtype</a:t>
            </a:r>
            <a:r>
              <a:rPr lang="en-US" altLang="zh-CN" b="1" dirty="0" smtClean="0"/>
              <a:t>");</a:t>
            </a:r>
            <a:endParaRPr lang="en-US" altLang="zh-CN" b="1" dirty="0"/>
          </a:p>
          <a:p>
            <a:r>
              <a:rPr lang="en-US" altLang="zh-CN" dirty="0" err="1" smtClean="0"/>
              <a:t>NotifiableFactory.</a:t>
            </a:r>
            <a:r>
              <a:rPr lang="en-US" altLang="zh-CN" i="1" dirty="0" err="1" smtClean="0"/>
              <a:t>addListener</a:t>
            </a:r>
            <a:r>
              <a:rPr lang="en-US" altLang="zh-CN" i="1" dirty="0" smtClean="0"/>
              <a:t>(new </a:t>
            </a:r>
            <a:r>
              <a:rPr lang="en-US" altLang="zh-CN" b="1" dirty="0" err="1">
                <a:solidFill>
                  <a:srgbClr val="00B050"/>
                </a:solidFill>
              </a:rPr>
              <a:t>ExampleListener</a:t>
            </a:r>
            <a:r>
              <a:rPr lang="en-US" altLang="zh-CN" b="1" dirty="0">
                <a:solidFill>
                  <a:srgbClr val="00B050"/>
                </a:solidFill>
              </a:rPr>
              <a:t> </a:t>
            </a:r>
            <a:r>
              <a:rPr lang="en-US" altLang="zh-CN" b="1" dirty="0" smtClean="0">
                <a:solidFill>
                  <a:srgbClr val="00B050"/>
                </a:solidFill>
              </a:rPr>
              <a:t>()</a:t>
            </a:r>
            <a:r>
              <a:rPr lang="en-US" altLang="zh-CN" b="1" i="1" dirty="0" smtClean="0"/>
              <a:t>, </a:t>
            </a:r>
            <a:r>
              <a:rPr lang="en-US" altLang="zh-CN" b="1" i="1" dirty="0" err="1"/>
              <a:t>eventtype</a:t>
            </a:r>
            <a:r>
              <a:rPr lang="en-US" altLang="zh-CN" b="1" i="1" dirty="0" smtClean="0"/>
              <a:t>);</a:t>
            </a:r>
            <a:r>
              <a:rPr lang="zh-CN" altLang="en-US" b="1" i="1" dirty="0" smtClean="0"/>
              <a:t>注册并指定监听器需要监听的事件类型，这列只指定了一个类型，还可以指定多个事件类型（</a:t>
            </a:r>
            <a:r>
              <a:rPr lang="en-US" altLang="zh-CN" b="1" i="1" dirty="0" smtClean="0"/>
              <a:t>List</a:t>
            </a:r>
            <a:r>
              <a:rPr lang="zh-CN" altLang="en-US" b="1" i="1" dirty="0" smtClean="0"/>
              <a:t>列表），例如：</a:t>
            </a:r>
            <a:endParaRPr lang="en-US" altLang="zh-CN" b="1" i="1" dirty="0" smtClean="0"/>
          </a:p>
          <a:p>
            <a:r>
              <a:rPr lang="en-US" altLang="zh-CN" dirty="0" err="1"/>
              <a:t>NotifiableFactory.</a:t>
            </a:r>
            <a:r>
              <a:rPr lang="en-US" altLang="zh-CN" i="1" dirty="0" err="1"/>
              <a:t>addListener</a:t>
            </a:r>
            <a:r>
              <a:rPr lang="en-US" altLang="zh-CN" i="1" dirty="0"/>
              <a:t>(new </a:t>
            </a:r>
            <a:r>
              <a:rPr lang="en-US" altLang="zh-CN" b="1" dirty="0" err="1">
                <a:solidFill>
                  <a:srgbClr val="00B050"/>
                </a:solidFill>
              </a:rPr>
              <a:t>ExampleListener</a:t>
            </a:r>
            <a:r>
              <a:rPr lang="en-US" altLang="zh-CN" b="1" dirty="0">
                <a:solidFill>
                  <a:srgbClr val="00B050"/>
                </a:solidFill>
              </a:rPr>
              <a:t> ()</a:t>
            </a:r>
            <a:r>
              <a:rPr lang="en-US" altLang="zh-CN" b="1" i="1" dirty="0"/>
              <a:t>, </a:t>
            </a:r>
            <a:r>
              <a:rPr lang="en-US" altLang="zh-CN" b="1" i="1" dirty="0" smtClean="0"/>
              <a:t>List&lt;</a:t>
            </a:r>
            <a:r>
              <a:rPr lang="en-US" altLang="zh-CN" b="1" i="1" dirty="0" err="1" smtClean="0"/>
              <a:t>Eventtype</a:t>
            </a:r>
            <a:r>
              <a:rPr lang="en-US" altLang="zh-CN" b="1" i="1" dirty="0" smtClean="0"/>
              <a:t>&gt; </a:t>
            </a:r>
            <a:r>
              <a:rPr lang="en-US" altLang="zh-CN" b="1" i="1" dirty="0" err="1" smtClean="0"/>
              <a:t>eventTypes</a:t>
            </a:r>
            <a:r>
              <a:rPr lang="en-US" altLang="zh-CN" b="1" i="1" dirty="0" smtClean="0"/>
              <a:t>);</a:t>
            </a:r>
            <a:endParaRPr lang="zh-CN" altLang="en-US" dirty="0"/>
          </a:p>
        </p:txBody>
      </p:sp>
    </p:spTree>
    <p:extLst>
      <p:ext uri="{BB962C8B-B14F-4D97-AF65-F5344CB8AC3E}">
        <p14:creationId xmlns:p14="http://schemas.microsoft.com/office/powerpoint/2010/main" val="211114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3737925535"/>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事件框架引入背景</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2000" b="1" dirty="0" smtClean="0">
                <a:latin typeface="微软雅黑" pitchFamily="34" charset="-122"/>
                <a:ea typeface="微软雅黑" pitchFamily="34" charset="-122"/>
              </a:rPr>
              <a:t>背景：</a:t>
            </a:r>
            <a:r>
              <a:rPr lang="zh-CN" altLang="en-US" sz="1500" dirty="0" smtClean="0">
                <a:latin typeface="微软雅黑" pitchFamily="34" charset="-122"/>
                <a:ea typeface="微软雅黑" pitchFamily="34" charset="-122"/>
              </a:rPr>
              <a:t>在</a:t>
            </a: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开发平台中缓存被广泛使用，但是并没有引入第三方的缓存框架，因此在集群部署环境下，缓存实时刷新就成为一个问题。</a:t>
            </a:r>
            <a:endParaRPr lang="en-US" altLang="zh-CN" sz="1500" dirty="0" smtClean="0">
              <a:latin typeface="微软雅黑" pitchFamily="34" charset="-122"/>
              <a:ea typeface="微软雅黑" pitchFamily="34" charset="-122"/>
            </a:endParaRPr>
          </a:p>
          <a:p>
            <a:pPr eaLnBrk="1" hangingPunct="1">
              <a:lnSpc>
                <a:spcPct val="114000"/>
              </a:lnSpc>
            </a:pPr>
            <a:r>
              <a:rPr lang="en-US" altLang="zh-CN" sz="1500" dirty="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为了解决这个问题，我们引入了</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当编辑数据库中的原始数据时，借助分布式事件框架来刷新分布在所有节点上的缓存数据。</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分布式事件框架可以被应用于集群成员节点之间发送和接收事件，也可以应用于非集群环境应用之间发送和接收事件。</a:t>
            </a:r>
            <a:endParaRPr lang="en-US" altLang="zh-CN" sz="1500" dirty="0">
              <a:latin typeface="微软雅黑" pitchFamily="34" charset="-122"/>
              <a:ea typeface="微软雅黑" pitchFamily="34" charset="-122"/>
            </a:endParaRPr>
          </a:p>
          <a:p>
            <a:pPr eaLnBrk="1" hangingPunct="1">
              <a:lnSpc>
                <a:spcPct val="114000"/>
              </a:lnSpc>
            </a:pPr>
            <a:r>
              <a:rPr lang="en-US" altLang="zh-CN" sz="1500" dirty="0" smtClean="0">
                <a:latin typeface="微软雅黑" pitchFamily="34" charset="-122"/>
                <a:ea typeface="微软雅黑" pitchFamily="34" charset="-122"/>
              </a:rPr>
              <a:t>PDP</a:t>
            </a:r>
            <a:r>
              <a:rPr lang="zh-CN" altLang="en-US" sz="1500" dirty="0" smtClean="0">
                <a:latin typeface="微软雅黑" pitchFamily="34" charset="-122"/>
                <a:ea typeface="微软雅黑" pitchFamily="34" charset="-122"/>
              </a:rPr>
              <a:t>平台使用缓存现状：</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
        <p:nvSpPr>
          <p:cNvPr id="4" name="矩形 3"/>
          <p:cNvSpPr/>
          <p:nvPr/>
        </p:nvSpPr>
        <p:spPr>
          <a:xfrm>
            <a:off x="611560"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t>权限缓存</a:t>
            </a:r>
            <a:endParaRPr lang="zh-CN" altLang="en-US" dirty="0"/>
          </a:p>
        </p:txBody>
      </p:sp>
      <p:sp>
        <p:nvSpPr>
          <p:cNvPr id="17" name="矩形 16"/>
          <p:cNvSpPr/>
          <p:nvPr/>
        </p:nvSpPr>
        <p:spPr>
          <a:xfrm>
            <a:off x="2613349" y="31409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字典缓存</a:t>
            </a:r>
          </a:p>
        </p:txBody>
      </p:sp>
      <p:sp>
        <p:nvSpPr>
          <p:cNvPr id="18" name="矩形 17"/>
          <p:cNvSpPr/>
          <p:nvPr/>
        </p:nvSpPr>
        <p:spPr>
          <a:xfrm>
            <a:off x="4234483"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组织数据缓存</a:t>
            </a:r>
          </a:p>
        </p:txBody>
      </p:sp>
      <p:sp>
        <p:nvSpPr>
          <p:cNvPr id="19" name="矩形 18"/>
          <p:cNvSpPr/>
          <p:nvPr/>
        </p:nvSpPr>
        <p:spPr>
          <a:xfrm>
            <a:off x="5868144" y="3128392"/>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角色数据缓存</a:t>
            </a:r>
          </a:p>
        </p:txBody>
      </p:sp>
      <p:sp>
        <p:nvSpPr>
          <p:cNvPr id="20" name="矩形 19"/>
          <p:cNvSpPr/>
          <p:nvPr/>
        </p:nvSpPr>
        <p:spPr>
          <a:xfrm>
            <a:off x="575916"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用户数据缓存</a:t>
            </a:r>
          </a:p>
        </p:txBody>
      </p:sp>
      <p:sp>
        <p:nvSpPr>
          <p:cNvPr id="22" name="矩形 21"/>
          <p:cNvSpPr/>
          <p:nvPr/>
        </p:nvSpPr>
        <p:spPr>
          <a:xfrm>
            <a:off x="218660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3" name="矩形 22"/>
          <p:cNvSpPr/>
          <p:nvPr/>
        </p:nvSpPr>
        <p:spPr>
          <a:xfrm>
            <a:off x="3923928" y="4149080"/>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用户组数据缓存</a:t>
            </a:r>
          </a:p>
        </p:txBody>
      </p:sp>
      <p:sp>
        <p:nvSpPr>
          <p:cNvPr id="24" name="矩形 23"/>
          <p:cNvSpPr/>
          <p:nvPr/>
        </p:nvSpPr>
        <p:spPr>
          <a:xfrm>
            <a:off x="5652120" y="4149080"/>
            <a:ext cx="1800200"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部门管理员数据缓存</a:t>
            </a:r>
          </a:p>
        </p:txBody>
      </p:sp>
      <p:sp>
        <p:nvSpPr>
          <p:cNvPr id="25" name="矩形 24"/>
          <p:cNvSpPr/>
          <p:nvPr/>
        </p:nvSpPr>
        <p:spPr>
          <a:xfrm>
            <a:off x="6516216" y="579418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站点数据缓存</a:t>
            </a:r>
          </a:p>
        </p:txBody>
      </p:sp>
      <p:sp>
        <p:nvSpPr>
          <p:cNvPr id="26" name="矩形 25"/>
          <p:cNvSpPr/>
          <p:nvPr/>
        </p:nvSpPr>
        <p:spPr>
          <a:xfrm>
            <a:off x="2627784" y="5782468"/>
            <a:ext cx="1296144"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频道数据缓存</a:t>
            </a:r>
          </a:p>
        </p:txBody>
      </p:sp>
      <p:sp>
        <p:nvSpPr>
          <p:cNvPr id="33" name="矩形 32"/>
          <p:cNvSpPr/>
          <p:nvPr/>
        </p:nvSpPr>
        <p:spPr>
          <a:xfrm>
            <a:off x="4374964" y="57824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CMS</a:t>
            </a:r>
            <a:r>
              <a:rPr lang="zh-CN" altLang="en-US" dirty="0"/>
              <a:t>内容发布数据缓存</a:t>
            </a:r>
          </a:p>
        </p:txBody>
      </p:sp>
      <p:sp>
        <p:nvSpPr>
          <p:cNvPr id="34" name="矩形 33"/>
          <p:cNvSpPr/>
          <p:nvPr/>
        </p:nvSpPr>
        <p:spPr>
          <a:xfrm>
            <a:off x="575916"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通用参数缓存</a:t>
            </a:r>
          </a:p>
        </p:txBody>
      </p:sp>
      <p:sp>
        <p:nvSpPr>
          <p:cNvPr id="35" name="矩形 34"/>
          <p:cNvSpPr/>
          <p:nvPr/>
        </p:nvSpPr>
        <p:spPr>
          <a:xfrm>
            <a:off x="2699277" y="4941168"/>
            <a:ext cx="1997236" cy="6480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数据库元数据缓存</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523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a:latin typeface="微软雅黑" pitchFamily="34" charset="-122"/>
                <a:ea typeface="微软雅黑" pitchFamily="34" charset="-122"/>
              </a:rPr>
              <a:t>平台分布式</a:t>
            </a:r>
            <a:r>
              <a:rPr lang="zh-CN" altLang="en-US" sz="1500" dirty="0" smtClean="0">
                <a:latin typeface="微软雅黑" pitchFamily="34" charset="-122"/>
                <a:ea typeface="微软雅黑" pitchFamily="34" charset="-122"/>
              </a:rPr>
              <a:t>事件框架特点：典型的事件驱动模型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2000" b="1" dirty="0" smtClean="0">
                <a:latin typeface="微软雅黑" pitchFamily="34" charset="-122"/>
                <a:ea typeface="微软雅黑" pitchFamily="34" charset="-122"/>
              </a:rPr>
              <a:t>包含</a:t>
            </a: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个主要组件：</a:t>
            </a:r>
            <a:endParaRPr lang="en-US" altLang="zh-CN" sz="2000" b="1" dirty="0" smtClean="0">
              <a:latin typeface="微软雅黑" pitchFamily="34" charset="-122"/>
              <a:ea typeface="微软雅黑" pitchFamily="34" charset="-122"/>
            </a:endParaRPr>
          </a:p>
          <a:p>
            <a:pPr eaLnBrk="1" hangingPunct="1">
              <a:lnSpc>
                <a:spcPct val="114000"/>
              </a:lnSpc>
            </a:pPr>
            <a:r>
              <a:rPr lang="zh-CN" altLang="en-US" b="1" dirty="0" smtClean="0">
                <a:latin typeface="微软雅黑" pitchFamily="34" charset="-122"/>
                <a:ea typeface="微软雅黑" pitchFamily="34" charset="-122"/>
              </a:rPr>
              <a:t>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基本要素，包含事件消息（需要广播的信息数据）、事件类型（特定的事件监听器接收特定的类型的事件）、事件传输类型（分为本地事件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只发送给本地节点，本地远程事件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既发送给本地又发送给所有其他节点，远程事件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发给除本地外的所有节点）、远程事件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a:t>
            </a:r>
            <a:r>
              <a:rPr lang="en-US" altLang="zh-CN" sz="1500" dirty="0" smtClean="0">
                <a:latin typeface="微软雅黑" pitchFamily="34" charset="-122"/>
                <a:ea typeface="微软雅黑" pitchFamily="34" charset="-122"/>
              </a:rPr>
              <a:t>4</a:t>
            </a:r>
            <a:r>
              <a:rPr lang="zh-CN" altLang="en-US" sz="1500" dirty="0" smtClean="0">
                <a:latin typeface="微软雅黑" pitchFamily="34" charset="-122"/>
                <a:ea typeface="微软雅黑" pitchFamily="34" charset="-122"/>
              </a:rPr>
              <a:t>个</a:t>
            </a:r>
            <a:r>
              <a:rPr lang="zh-CN" altLang="en-US" sz="1500" dirty="0">
                <a:latin typeface="微软雅黑" pitchFamily="34" charset="-122"/>
                <a:ea typeface="微软雅黑" pitchFamily="34" charset="-122"/>
              </a:rPr>
              <a:t>属性</a:t>
            </a:r>
            <a:r>
              <a:rPr lang="zh-CN" altLang="en-US" sz="1500" dirty="0" smtClean="0">
                <a:latin typeface="微软雅黑" pitchFamily="34" charset="-122"/>
                <a:ea typeface="微软雅黑" pitchFamily="34" charset="-122"/>
              </a:rPr>
              <a:t>；如果事件</a:t>
            </a:r>
            <a:r>
              <a:rPr lang="zh-CN" altLang="en-US" sz="1500" dirty="0">
                <a:latin typeface="微软雅黑" pitchFamily="34" charset="-122"/>
                <a:ea typeface="微软雅黑" pitchFamily="34" charset="-122"/>
              </a:rPr>
              <a:t>中设定了远程事件</a:t>
            </a:r>
            <a:r>
              <a:rPr lang="en-US" altLang="zh-CN" sz="1500" dirty="0" smtClean="0">
                <a:latin typeface="微软雅黑" pitchFamily="34" charset="-122"/>
                <a:ea typeface="微软雅黑" pitchFamily="34" charset="-122"/>
              </a:rPr>
              <a:t>target</a:t>
            </a:r>
            <a:r>
              <a:rPr lang="zh-CN" altLang="en-US" sz="1500" dirty="0" smtClean="0">
                <a:latin typeface="微软雅黑" pitchFamily="34" charset="-122"/>
                <a:ea typeface="微软雅黑" pitchFamily="34" charset="-122"/>
              </a:rPr>
              <a:t>地址列表，事件一律作为远程事件发送，否则结合事件的传输类型进行相应处理。      </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顾名思义，</a:t>
            </a:r>
            <a:r>
              <a:rPr lang="zh-CN" altLang="en-US" sz="1500" dirty="0">
                <a:latin typeface="微软雅黑" pitchFamily="34" charset="-122"/>
                <a:ea typeface="微软雅黑" pitchFamily="34" charset="-122"/>
              </a:rPr>
              <a:t>负责监听接收</a:t>
            </a:r>
            <a:r>
              <a:rPr lang="zh-CN" altLang="en-US" sz="1500" b="1" dirty="0" smtClean="0">
                <a:latin typeface="微软雅黑" pitchFamily="34" charset="-122"/>
                <a:ea typeface="微软雅黑" pitchFamily="34" charset="-122"/>
              </a:rPr>
              <a:t>事件</a:t>
            </a:r>
            <a:r>
              <a:rPr lang="zh-CN" altLang="en-US" sz="1500" b="1" dirty="0">
                <a:latin typeface="微软雅黑" pitchFamily="34" charset="-122"/>
                <a:ea typeface="微软雅黑" pitchFamily="34" charset="-122"/>
              </a:rPr>
              <a:t>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发送过来的事件消息，并最终处理事件，一个事件监听器可以监听多种类型的事件，也可以只监听一种类型的事件，事件监听器必须注册到事件监听器注册表中并在注册的时候指定监听的事件类型。</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事件监听器注册表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事件监听器注册表用来存放事件监听器，根据事件类型在注册表中检索相关事件的监听器列表；</a:t>
            </a:r>
            <a:r>
              <a:rPr lang="zh-CN" altLang="en-US" sz="1500" b="1" dirty="0">
                <a:latin typeface="微软雅黑" pitchFamily="34" charset="-122"/>
                <a:ea typeface="微软雅黑" pitchFamily="34" charset="-122"/>
              </a:rPr>
              <a:t>事件监听器</a:t>
            </a:r>
            <a:r>
              <a:rPr lang="zh-CN" altLang="en-US" sz="1500" b="1" dirty="0" smtClean="0">
                <a:latin typeface="微软雅黑" pitchFamily="34" charset="-122"/>
                <a:ea typeface="微软雅黑" pitchFamily="34" charset="-122"/>
              </a:rPr>
              <a:t>注册表</a:t>
            </a:r>
            <a:r>
              <a:rPr lang="zh-CN" altLang="en-US" sz="1500" dirty="0" smtClean="0">
                <a:latin typeface="微软雅黑" pitchFamily="34" charset="-122"/>
                <a:ea typeface="微软雅黑" pitchFamily="34" charset="-122"/>
              </a:rPr>
              <a:t>驻留在</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中。</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事件路由处理器</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接收</a:t>
            </a:r>
            <a:r>
              <a:rPr lang="zh-CN" altLang="en-US" sz="1500" b="1" dirty="0">
                <a:latin typeface="微软雅黑" pitchFamily="34" charset="-122"/>
                <a:ea typeface="微软雅黑" pitchFamily="34" charset="-122"/>
              </a:rPr>
              <a:t>事件激发组件</a:t>
            </a:r>
            <a:r>
              <a:rPr lang="zh-CN" altLang="en-US" sz="1500" dirty="0" smtClean="0">
                <a:latin typeface="微软雅黑" pitchFamily="34" charset="-122"/>
                <a:ea typeface="微软雅黑" pitchFamily="34" charset="-122"/>
              </a:rPr>
              <a:t>发出来的事件，然后根据事件类型将事件路由给特定的事件监听器；如果激发的事件是一个分布式远程事件，那么需要通过</a:t>
            </a:r>
            <a:r>
              <a:rPr lang="zh-CN" altLang="en-US" sz="1500" b="1" dirty="0">
                <a:latin typeface="微软雅黑" pitchFamily="34" charset="-122"/>
                <a:ea typeface="微软雅黑" pitchFamily="34" charset="-122"/>
              </a:rPr>
              <a:t>分布式事件分发</a:t>
            </a:r>
            <a:r>
              <a:rPr lang="zh-CN" altLang="en-US" sz="1500" b="1" dirty="0" smtClean="0">
                <a:latin typeface="微软雅黑" pitchFamily="34" charset="-122"/>
                <a:ea typeface="微软雅黑" pitchFamily="34" charset="-122"/>
              </a:rPr>
              <a:t>组件</a:t>
            </a:r>
            <a:r>
              <a:rPr lang="zh-CN" altLang="en-US" sz="1500" dirty="0" smtClean="0">
                <a:latin typeface="微软雅黑" pitchFamily="34" charset="-122"/>
                <a:ea typeface="微软雅黑" pitchFamily="34" charset="-122"/>
              </a:rPr>
              <a:t>来发送事件到目标节点。</a:t>
            </a:r>
            <a:endParaRPr lang="en-US" altLang="zh-CN" sz="1500" b="1"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事件激发组件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触发事件的源，系统中特定的操作会触发特定的事件，这时会构建一个特定类型的事件消息并交给</a:t>
            </a:r>
            <a:r>
              <a:rPr lang="zh-CN" altLang="en-US" sz="1500" b="1" dirty="0">
                <a:latin typeface="微软雅黑" pitchFamily="34" charset="-122"/>
                <a:ea typeface="微软雅黑" pitchFamily="34" charset="-122"/>
              </a:rPr>
              <a:t>事件路由</a:t>
            </a:r>
            <a:r>
              <a:rPr lang="zh-CN" altLang="en-US" sz="1500" b="1" dirty="0" smtClean="0">
                <a:latin typeface="微软雅黑" pitchFamily="34" charset="-122"/>
                <a:ea typeface="微软雅黑" pitchFamily="34" charset="-122"/>
              </a:rPr>
              <a:t>处理器</a:t>
            </a:r>
            <a:r>
              <a:rPr lang="zh-CN" altLang="en-US" sz="1500" dirty="0" smtClean="0">
                <a:latin typeface="微软雅黑" pitchFamily="34" charset="-122"/>
                <a:ea typeface="微软雅黑" pitchFamily="34" charset="-122"/>
              </a:rPr>
              <a:t>分发这个事件。</a:t>
            </a:r>
            <a:endParaRPr lang="en-US" altLang="zh-CN" sz="1500" dirty="0" smtClean="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分布式事件分发组件</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用来发送分布式远程事件，基于</a:t>
            </a:r>
            <a:r>
              <a:rPr lang="en-US" altLang="zh-CN" sz="1500" dirty="0" err="1" smtClean="0">
                <a:latin typeface="微软雅黑" pitchFamily="34" charset="-122"/>
                <a:ea typeface="微软雅黑" pitchFamily="34" charset="-122"/>
              </a:rPr>
              <a:t>Jgroups</a:t>
            </a:r>
            <a:r>
              <a:rPr lang="zh-CN" altLang="en-US" sz="1500" dirty="0" smtClean="0">
                <a:latin typeface="微软雅黑" pitchFamily="34" charset="-122"/>
                <a:ea typeface="微软雅黑" pitchFamily="34" charset="-122"/>
              </a:rPr>
              <a:t>多播协议来发送事件。</a:t>
            </a:r>
            <a:endParaRPr lang="en-US" altLang="zh-CN" sz="1500" b="1"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概述</a:t>
            </a:r>
          </a:p>
        </p:txBody>
      </p:sp>
    </p:spTree>
    <p:extLst>
      <p:ext uri="{BB962C8B-B14F-4D97-AF65-F5344CB8AC3E}">
        <p14:creationId xmlns:p14="http://schemas.microsoft.com/office/powerpoint/2010/main" val="424107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72143"/>
            <a:ext cx="8572500" cy="35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平台分布式事件框架特点：典型的事件驱动模型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924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4" name="矩形 3"/>
          <p:cNvSpPr/>
          <p:nvPr/>
        </p:nvSpPr>
        <p:spPr>
          <a:xfrm>
            <a:off x="896647" y="2705307"/>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16" name="矩形 15"/>
          <p:cNvSpPr/>
          <p:nvPr/>
        </p:nvSpPr>
        <p:spPr>
          <a:xfrm>
            <a:off x="1128280" y="3139283"/>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17" name="矩形 16"/>
          <p:cNvSpPr/>
          <p:nvPr/>
        </p:nvSpPr>
        <p:spPr>
          <a:xfrm>
            <a:off x="872223" y="415372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 name="椭圆 5"/>
          <p:cNvSpPr/>
          <p:nvPr/>
        </p:nvSpPr>
        <p:spPr>
          <a:xfrm>
            <a:off x="1018531" y="177281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 name="TextBox 6"/>
          <p:cNvSpPr txBox="1"/>
          <p:nvPr/>
        </p:nvSpPr>
        <p:spPr>
          <a:xfrm>
            <a:off x="1222005" y="1879919"/>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8" name="圆角矩形 7"/>
          <p:cNvSpPr/>
          <p:nvPr/>
        </p:nvSpPr>
        <p:spPr>
          <a:xfrm>
            <a:off x="179513" y="2096377"/>
            <a:ext cx="1069176"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Notofier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31" name="圆角矩形 30"/>
          <p:cNvSpPr/>
          <p:nvPr/>
        </p:nvSpPr>
        <p:spPr>
          <a:xfrm>
            <a:off x="2129813" y="2050134"/>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业务组件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Lister</a:t>
            </a:r>
            <a:r>
              <a:rPr lang="zh-CN" altLang="en-US"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9" name="矩形 8"/>
          <p:cNvSpPr/>
          <p:nvPr/>
        </p:nvSpPr>
        <p:spPr>
          <a:xfrm>
            <a:off x="896647" y="2811195"/>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41" name="矩形 40"/>
          <p:cNvSpPr/>
          <p:nvPr/>
        </p:nvSpPr>
        <p:spPr>
          <a:xfrm>
            <a:off x="872223" y="5046918"/>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10" name="矩形 9"/>
          <p:cNvSpPr/>
          <p:nvPr/>
        </p:nvSpPr>
        <p:spPr>
          <a:xfrm>
            <a:off x="863856" y="5550974"/>
            <a:ext cx="488694"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43" name="矩形 42"/>
          <p:cNvSpPr/>
          <p:nvPr/>
        </p:nvSpPr>
        <p:spPr>
          <a:xfrm>
            <a:off x="1259632" y="5550974"/>
            <a:ext cx="554425"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44" name="矩形 43"/>
          <p:cNvSpPr/>
          <p:nvPr/>
        </p:nvSpPr>
        <p:spPr>
          <a:xfrm>
            <a:off x="1824752" y="5550972"/>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46" name="直接箭头连接符 45"/>
          <p:cNvCxnSpPr/>
          <p:nvPr/>
        </p:nvCxnSpPr>
        <p:spPr>
          <a:xfrm>
            <a:off x="562671" y="2569551"/>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直接箭头连接符 47"/>
          <p:cNvCxnSpPr/>
          <p:nvPr/>
        </p:nvCxnSpPr>
        <p:spPr>
          <a:xfrm flipV="1">
            <a:off x="2248750" y="2569551"/>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直接箭头连接符 49"/>
          <p:cNvCxnSpPr>
            <a:stCxn id="4" idx="2"/>
            <a:endCxn id="17" idx="0"/>
          </p:cNvCxnSpPr>
          <p:nvPr/>
        </p:nvCxnSpPr>
        <p:spPr>
          <a:xfrm flipH="1">
            <a:off x="1552300" y="379368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251520" y="2582196"/>
            <a:ext cx="697627" cy="246221"/>
          </a:xfrm>
          <a:prstGeom prst="rect">
            <a:avLst/>
          </a:prstGeom>
          <a:noFill/>
        </p:spPr>
        <p:txBody>
          <a:bodyPr wrap="none" rtlCol="0">
            <a:spAutoFit/>
          </a:bodyPr>
          <a:lstStyle/>
          <a:p>
            <a:r>
              <a:rPr lang="zh-CN" altLang="en-US" sz="1000" dirty="0" smtClean="0">
                <a:solidFill>
                  <a:srgbClr val="0066FF"/>
                </a:solidFill>
                <a:latin typeface="微软雅黑" pitchFamily="34" charset="-122"/>
                <a:ea typeface="微软雅黑" pitchFamily="34" charset="-122"/>
              </a:rPr>
              <a:t>创建事件</a:t>
            </a:r>
            <a:endParaRPr lang="zh-CN" altLang="en-US" sz="1000" dirty="0">
              <a:solidFill>
                <a:srgbClr val="0066FF"/>
              </a:solidFill>
              <a:latin typeface="微软雅黑" pitchFamily="34" charset="-122"/>
              <a:ea typeface="微软雅黑" pitchFamily="34" charset="-122"/>
            </a:endParaRPr>
          </a:p>
        </p:txBody>
      </p:sp>
      <p:sp>
        <p:nvSpPr>
          <p:cNvPr id="54" name="TextBox 53"/>
          <p:cNvSpPr txBox="1"/>
          <p:nvPr/>
        </p:nvSpPr>
        <p:spPr>
          <a:xfrm>
            <a:off x="2280732" y="2635836"/>
            <a:ext cx="697627"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接收事件</a:t>
            </a:r>
            <a:endParaRPr lang="zh-CN" altLang="en-US" sz="1000" dirty="0">
              <a:solidFill>
                <a:srgbClr val="00B050"/>
              </a:solidFill>
              <a:latin typeface="微软雅黑" pitchFamily="34" charset="-122"/>
              <a:ea typeface="微软雅黑" pitchFamily="34" charset="-122"/>
            </a:endParaRPr>
          </a:p>
        </p:txBody>
      </p:sp>
      <p:sp>
        <p:nvSpPr>
          <p:cNvPr id="55" name="TextBox 54"/>
          <p:cNvSpPr txBox="1"/>
          <p:nvPr/>
        </p:nvSpPr>
        <p:spPr>
          <a:xfrm>
            <a:off x="412812" y="385059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56" name="直接箭头连接符 55"/>
          <p:cNvCxnSpPr/>
          <p:nvPr/>
        </p:nvCxnSpPr>
        <p:spPr>
          <a:xfrm flipH="1" flipV="1">
            <a:off x="1824752" y="374967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1981572" y="3850596"/>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60" name="直接箭头连接符 59"/>
          <p:cNvCxnSpPr/>
          <p:nvPr/>
        </p:nvCxnSpPr>
        <p:spPr>
          <a:xfrm flipH="1">
            <a:off x="1422066" y="4686180"/>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272613" y="4700586"/>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62" name="直接箭头连接符 61"/>
          <p:cNvCxnSpPr/>
          <p:nvPr/>
        </p:nvCxnSpPr>
        <p:spPr>
          <a:xfrm flipH="1" flipV="1">
            <a:off x="1694518" y="4642164"/>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1851338" y="4721081"/>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64" name="矩形 63"/>
          <p:cNvSpPr/>
          <p:nvPr/>
        </p:nvSpPr>
        <p:spPr>
          <a:xfrm>
            <a:off x="4075943" y="2635836"/>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65" name="矩形 64"/>
          <p:cNvSpPr/>
          <p:nvPr/>
        </p:nvSpPr>
        <p:spPr>
          <a:xfrm>
            <a:off x="4307576" y="3069812"/>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66" name="矩形 65"/>
          <p:cNvSpPr/>
          <p:nvPr/>
        </p:nvSpPr>
        <p:spPr>
          <a:xfrm>
            <a:off x="4051519" y="4084256"/>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67" name="TextBox 66"/>
          <p:cNvSpPr txBox="1"/>
          <p:nvPr/>
        </p:nvSpPr>
        <p:spPr>
          <a:xfrm>
            <a:off x="4401301" y="1810448"/>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68" name="圆角矩形 67"/>
          <p:cNvSpPr/>
          <p:nvPr/>
        </p:nvSpPr>
        <p:spPr>
          <a:xfrm>
            <a:off x="3275857" y="2026906"/>
            <a:ext cx="1152128"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69" name="圆角矩形 68"/>
          <p:cNvSpPr/>
          <p:nvPr/>
        </p:nvSpPr>
        <p:spPr>
          <a:xfrm>
            <a:off x="5309109" y="1980663"/>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70" name="矩形 69"/>
          <p:cNvSpPr/>
          <p:nvPr/>
        </p:nvSpPr>
        <p:spPr>
          <a:xfrm>
            <a:off x="4075943" y="2741724"/>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71" name="矩形 70"/>
          <p:cNvSpPr/>
          <p:nvPr/>
        </p:nvSpPr>
        <p:spPr>
          <a:xfrm>
            <a:off x="4051519" y="4977447"/>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72" name="矩形 71"/>
          <p:cNvSpPr/>
          <p:nvPr/>
        </p:nvSpPr>
        <p:spPr>
          <a:xfrm>
            <a:off x="4043152" y="5481503"/>
            <a:ext cx="444886"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73" name="矩形 72"/>
          <p:cNvSpPr/>
          <p:nvPr/>
        </p:nvSpPr>
        <p:spPr>
          <a:xfrm>
            <a:off x="4427985" y="5481503"/>
            <a:ext cx="565367"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74" name="矩形 73"/>
          <p:cNvSpPr/>
          <p:nvPr/>
        </p:nvSpPr>
        <p:spPr>
          <a:xfrm>
            <a:off x="5004048" y="5481501"/>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75" name="直接箭头连接符 74"/>
          <p:cNvCxnSpPr/>
          <p:nvPr/>
        </p:nvCxnSpPr>
        <p:spPr>
          <a:xfrm>
            <a:off x="3741967" y="2500080"/>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6" name="直接箭头连接符 75"/>
          <p:cNvCxnSpPr/>
          <p:nvPr/>
        </p:nvCxnSpPr>
        <p:spPr>
          <a:xfrm flipV="1">
            <a:off x="5428046" y="2500080"/>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7" name="直接箭头连接符 76"/>
          <p:cNvCxnSpPr>
            <a:stCxn id="64" idx="2"/>
            <a:endCxn id="66" idx="0"/>
          </p:cNvCxnSpPr>
          <p:nvPr/>
        </p:nvCxnSpPr>
        <p:spPr>
          <a:xfrm flipH="1">
            <a:off x="4731596" y="3724216"/>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3300476" y="2527546"/>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79" name="TextBox 78"/>
          <p:cNvSpPr txBox="1"/>
          <p:nvPr/>
        </p:nvSpPr>
        <p:spPr>
          <a:xfrm>
            <a:off x="5460028" y="2566365"/>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80" name="TextBox 79"/>
          <p:cNvSpPr txBox="1"/>
          <p:nvPr/>
        </p:nvSpPr>
        <p:spPr>
          <a:xfrm>
            <a:off x="3592108" y="378112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81" name="直接箭头连接符 80"/>
          <p:cNvCxnSpPr/>
          <p:nvPr/>
        </p:nvCxnSpPr>
        <p:spPr>
          <a:xfrm flipH="1" flipV="1">
            <a:off x="5004048" y="3680200"/>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5160868" y="3781125"/>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83" name="直接箭头连接符 82"/>
          <p:cNvCxnSpPr/>
          <p:nvPr/>
        </p:nvCxnSpPr>
        <p:spPr>
          <a:xfrm flipH="1">
            <a:off x="4601362" y="4616709"/>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451909" y="4631115"/>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85" name="直接箭头连接符 84"/>
          <p:cNvCxnSpPr/>
          <p:nvPr/>
        </p:nvCxnSpPr>
        <p:spPr>
          <a:xfrm flipH="1" flipV="1">
            <a:off x="4873814" y="4572693"/>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5030634" y="4651610"/>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87" name="矩形 86"/>
          <p:cNvSpPr/>
          <p:nvPr/>
        </p:nvSpPr>
        <p:spPr>
          <a:xfrm>
            <a:off x="6931073" y="2598204"/>
            <a:ext cx="1360153" cy="108838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200" dirty="0">
              <a:latin typeface="微软雅黑" pitchFamily="34" charset="-122"/>
              <a:ea typeface="微软雅黑" pitchFamily="34" charset="-122"/>
            </a:endParaRPr>
          </a:p>
        </p:txBody>
      </p:sp>
      <p:sp>
        <p:nvSpPr>
          <p:cNvPr id="88" name="矩形 87"/>
          <p:cNvSpPr/>
          <p:nvPr/>
        </p:nvSpPr>
        <p:spPr>
          <a:xfrm>
            <a:off x="7162706" y="3032180"/>
            <a:ext cx="968697" cy="4711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pitchFamily="34" charset="-122"/>
                <a:ea typeface="微软雅黑" pitchFamily="34" charset="-122"/>
              </a:rPr>
              <a:t>事件监听器注册表</a:t>
            </a:r>
          </a:p>
        </p:txBody>
      </p:sp>
      <p:sp>
        <p:nvSpPr>
          <p:cNvPr id="89" name="矩形 88"/>
          <p:cNvSpPr/>
          <p:nvPr/>
        </p:nvSpPr>
        <p:spPr>
          <a:xfrm>
            <a:off x="6906649" y="4046624"/>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latin typeface="微软雅黑" pitchFamily="34" charset="-122"/>
                <a:ea typeface="微软雅黑" pitchFamily="34" charset="-122"/>
              </a:rPr>
              <a:t>分布式事件</a:t>
            </a:r>
            <a:r>
              <a:rPr lang="zh-CN" altLang="en-US" sz="1200" dirty="0" smtClean="0">
                <a:latin typeface="微软雅黑" pitchFamily="34" charset="-122"/>
                <a:ea typeface="微软雅黑" pitchFamily="34" charset="-122"/>
              </a:rPr>
              <a:t>分发和接收组件</a:t>
            </a:r>
            <a:endParaRPr lang="zh-CN" altLang="en-US" sz="1200" dirty="0">
              <a:latin typeface="微软雅黑" pitchFamily="34" charset="-122"/>
              <a:ea typeface="微软雅黑" pitchFamily="34" charset="-122"/>
            </a:endParaRPr>
          </a:p>
        </p:txBody>
      </p:sp>
      <p:sp>
        <p:nvSpPr>
          <p:cNvPr id="90" name="TextBox 89"/>
          <p:cNvSpPr txBox="1"/>
          <p:nvPr/>
        </p:nvSpPr>
        <p:spPr>
          <a:xfrm>
            <a:off x="7256431" y="1772816"/>
            <a:ext cx="73930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A</a:t>
            </a:r>
            <a:endParaRPr lang="zh-CN" altLang="en-US" sz="1600" dirty="0">
              <a:solidFill>
                <a:schemeClr val="bg1"/>
              </a:solidFill>
              <a:latin typeface="微软雅黑" pitchFamily="34" charset="-122"/>
              <a:ea typeface="微软雅黑" pitchFamily="34" charset="-122"/>
            </a:endParaRPr>
          </a:p>
        </p:txBody>
      </p:sp>
      <p:sp>
        <p:nvSpPr>
          <p:cNvPr id="91" name="圆角矩形 90"/>
          <p:cNvSpPr/>
          <p:nvPr/>
        </p:nvSpPr>
        <p:spPr>
          <a:xfrm>
            <a:off x="6295911" y="1989274"/>
            <a:ext cx="1131219" cy="4584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Notofier</a:t>
            </a:r>
            <a:r>
              <a:rPr lang="zh-CN" altLang="en-US" sz="1200" dirty="0">
                <a:latin typeface="微软雅黑" pitchFamily="34" charset="-122"/>
                <a:ea typeface="微软雅黑" pitchFamily="34" charset="-122"/>
              </a:rPr>
              <a:t>）</a:t>
            </a:r>
          </a:p>
        </p:txBody>
      </p:sp>
      <p:sp>
        <p:nvSpPr>
          <p:cNvPr id="92" name="圆角矩形 91"/>
          <p:cNvSpPr/>
          <p:nvPr/>
        </p:nvSpPr>
        <p:spPr>
          <a:xfrm>
            <a:off x="8100392" y="1943031"/>
            <a:ext cx="871471" cy="4889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a:latin typeface="微软雅黑" pitchFamily="34" charset="-122"/>
                <a:ea typeface="微软雅黑" pitchFamily="34" charset="-122"/>
              </a:rPr>
              <a:t>业务组件</a:t>
            </a:r>
            <a:endParaRPr lang="en-US" altLang="zh-CN" sz="1200" dirty="0">
              <a:latin typeface="微软雅黑" pitchFamily="34" charset="-122"/>
              <a:ea typeface="微软雅黑" pitchFamily="34" charset="-122"/>
            </a:endParaRPr>
          </a:p>
          <a:p>
            <a:pPr algn="ct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Lister</a:t>
            </a:r>
            <a:r>
              <a:rPr lang="zh-CN" altLang="en-US" sz="1200" dirty="0">
                <a:latin typeface="微软雅黑" pitchFamily="34" charset="-122"/>
                <a:ea typeface="微软雅黑" pitchFamily="34" charset="-122"/>
              </a:rPr>
              <a:t>）</a:t>
            </a:r>
          </a:p>
        </p:txBody>
      </p:sp>
      <p:sp>
        <p:nvSpPr>
          <p:cNvPr id="93" name="矩形 92"/>
          <p:cNvSpPr/>
          <p:nvPr/>
        </p:nvSpPr>
        <p:spPr>
          <a:xfrm>
            <a:off x="6931073" y="2704092"/>
            <a:ext cx="1261884" cy="276999"/>
          </a:xfrm>
          <a:prstGeom prst="rect">
            <a:avLst/>
          </a:prstGeom>
        </p:spPr>
        <p:txBody>
          <a:bodyPr wrap="none">
            <a:spAutoFit/>
          </a:bodyPr>
          <a:lstStyle/>
          <a:p>
            <a:pPr algn="ctr"/>
            <a:r>
              <a:rPr lang="zh-CN" altLang="en-US" sz="1200" dirty="0">
                <a:latin typeface="微软雅黑" pitchFamily="34" charset="-122"/>
                <a:ea typeface="微软雅黑" pitchFamily="34" charset="-122"/>
              </a:rPr>
              <a:t>事件路由处理器</a:t>
            </a:r>
          </a:p>
        </p:txBody>
      </p:sp>
      <p:sp>
        <p:nvSpPr>
          <p:cNvPr id="94" name="矩形 93"/>
          <p:cNvSpPr/>
          <p:nvPr/>
        </p:nvSpPr>
        <p:spPr>
          <a:xfrm>
            <a:off x="6906649" y="4939815"/>
            <a:ext cx="13601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200" dirty="0" err="1" smtClean="0">
                <a:latin typeface="微软雅黑" pitchFamily="34" charset="-122"/>
                <a:ea typeface="微软雅黑" pitchFamily="34" charset="-122"/>
              </a:rPr>
              <a:t>Jgroups</a:t>
            </a:r>
            <a:r>
              <a:rPr lang="zh-CN" altLang="en-US" sz="1200" dirty="0" smtClean="0">
                <a:latin typeface="微软雅黑" pitchFamily="34" charset="-122"/>
                <a:ea typeface="微软雅黑" pitchFamily="34" charset="-122"/>
              </a:rPr>
              <a:t>多播协议</a:t>
            </a:r>
            <a:endParaRPr lang="zh-CN" altLang="en-US" sz="1200" dirty="0">
              <a:latin typeface="微软雅黑" pitchFamily="34" charset="-122"/>
              <a:ea typeface="微软雅黑" pitchFamily="34" charset="-122"/>
            </a:endParaRPr>
          </a:p>
        </p:txBody>
      </p:sp>
      <p:sp>
        <p:nvSpPr>
          <p:cNvPr id="95" name="矩形 94"/>
          <p:cNvSpPr/>
          <p:nvPr/>
        </p:nvSpPr>
        <p:spPr>
          <a:xfrm>
            <a:off x="6747689" y="5443872"/>
            <a:ext cx="508743"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zh-CN" altLang="en-US" sz="1200" dirty="0">
              <a:latin typeface="微软雅黑" pitchFamily="34" charset="-122"/>
              <a:ea typeface="微软雅黑" pitchFamily="34" charset="-122"/>
            </a:endParaRPr>
          </a:p>
        </p:txBody>
      </p:sp>
      <p:sp>
        <p:nvSpPr>
          <p:cNvPr id="96" name="矩形 95"/>
          <p:cNvSpPr/>
          <p:nvPr/>
        </p:nvSpPr>
        <p:spPr>
          <a:xfrm>
            <a:off x="7256432" y="5443871"/>
            <a:ext cx="592050" cy="27699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udp</a:t>
            </a:r>
            <a:endParaRPr lang="zh-CN" altLang="en-US" sz="1200" dirty="0">
              <a:latin typeface="微软雅黑" pitchFamily="34" charset="-122"/>
              <a:ea typeface="微软雅黑" pitchFamily="34" charset="-122"/>
            </a:endParaRPr>
          </a:p>
        </p:txBody>
      </p:sp>
      <p:sp>
        <p:nvSpPr>
          <p:cNvPr id="97" name="矩形 96"/>
          <p:cNvSpPr/>
          <p:nvPr/>
        </p:nvSpPr>
        <p:spPr>
          <a:xfrm>
            <a:off x="7859178" y="5443869"/>
            <a:ext cx="455980"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altLang="zh-CN" sz="1200" dirty="0" err="1" smtClean="0">
                <a:latin typeface="微软雅黑" pitchFamily="34" charset="-122"/>
                <a:ea typeface="微软雅黑" pitchFamily="34" charset="-122"/>
              </a:rPr>
              <a:t>Tcp</a:t>
            </a:r>
            <a:endParaRPr lang="en-US" altLang="zh-CN" sz="1200" dirty="0" smtClean="0">
              <a:latin typeface="微软雅黑" pitchFamily="34" charset="-122"/>
              <a:ea typeface="微软雅黑" pitchFamily="34" charset="-122"/>
            </a:endParaRPr>
          </a:p>
          <a:p>
            <a:pPr algn="ctr"/>
            <a:r>
              <a:rPr lang="en-US" altLang="zh-CN" sz="1200" dirty="0" err="1" smtClean="0">
                <a:latin typeface="微软雅黑" pitchFamily="34" charset="-122"/>
                <a:ea typeface="微软雅黑" pitchFamily="34" charset="-122"/>
              </a:rPr>
              <a:t>nio</a:t>
            </a:r>
            <a:endParaRPr lang="zh-CN" altLang="en-US" sz="1200" dirty="0">
              <a:latin typeface="微软雅黑" pitchFamily="34" charset="-122"/>
              <a:ea typeface="微软雅黑" pitchFamily="34" charset="-122"/>
            </a:endParaRPr>
          </a:p>
        </p:txBody>
      </p:sp>
      <p:cxnSp>
        <p:nvCxnSpPr>
          <p:cNvPr id="98" name="直接箭头连接符 97"/>
          <p:cNvCxnSpPr/>
          <p:nvPr/>
        </p:nvCxnSpPr>
        <p:spPr>
          <a:xfrm>
            <a:off x="6597097" y="2462448"/>
            <a:ext cx="301185" cy="3787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9" name="直接箭头连接符 98"/>
          <p:cNvCxnSpPr/>
          <p:nvPr/>
        </p:nvCxnSpPr>
        <p:spPr>
          <a:xfrm flipV="1">
            <a:off x="8283176" y="2462448"/>
            <a:ext cx="171054" cy="301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0" name="直接箭头连接符 99"/>
          <p:cNvCxnSpPr>
            <a:stCxn id="87" idx="2"/>
            <a:endCxn id="89" idx="0"/>
          </p:cNvCxnSpPr>
          <p:nvPr/>
        </p:nvCxnSpPr>
        <p:spPr>
          <a:xfrm flipH="1">
            <a:off x="7586726" y="3686584"/>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85946" y="2475093"/>
            <a:ext cx="697627"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创建事件</a:t>
            </a:r>
          </a:p>
        </p:txBody>
      </p:sp>
      <p:sp>
        <p:nvSpPr>
          <p:cNvPr id="102" name="TextBox 101"/>
          <p:cNvSpPr txBox="1"/>
          <p:nvPr/>
        </p:nvSpPr>
        <p:spPr>
          <a:xfrm>
            <a:off x="8315158" y="2528733"/>
            <a:ext cx="697627"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接收事件</a:t>
            </a:r>
          </a:p>
        </p:txBody>
      </p:sp>
      <p:sp>
        <p:nvSpPr>
          <p:cNvPr id="103" name="TextBox 102"/>
          <p:cNvSpPr txBox="1"/>
          <p:nvPr/>
        </p:nvSpPr>
        <p:spPr>
          <a:xfrm>
            <a:off x="6447238" y="374349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路由分布式事件</a:t>
            </a:r>
          </a:p>
        </p:txBody>
      </p:sp>
      <p:cxnSp>
        <p:nvCxnSpPr>
          <p:cNvPr id="104" name="直接箭头连接符 103"/>
          <p:cNvCxnSpPr/>
          <p:nvPr/>
        </p:nvCxnSpPr>
        <p:spPr>
          <a:xfrm flipH="1" flipV="1">
            <a:off x="7859178" y="3642568"/>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5" name="TextBox 104"/>
          <p:cNvSpPr txBox="1"/>
          <p:nvPr/>
        </p:nvSpPr>
        <p:spPr>
          <a:xfrm>
            <a:off x="8015998" y="3743493"/>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cxnSp>
        <p:nvCxnSpPr>
          <p:cNvPr id="106" name="直接箭头连接符 105"/>
          <p:cNvCxnSpPr/>
          <p:nvPr/>
        </p:nvCxnSpPr>
        <p:spPr>
          <a:xfrm flipH="1">
            <a:off x="7456492" y="4579077"/>
            <a:ext cx="24424" cy="3600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7" name="TextBox 106"/>
          <p:cNvSpPr txBox="1"/>
          <p:nvPr/>
        </p:nvSpPr>
        <p:spPr>
          <a:xfrm>
            <a:off x="6307039" y="4593483"/>
            <a:ext cx="1082348" cy="246221"/>
          </a:xfrm>
          <a:prstGeom prst="rect">
            <a:avLst/>
          </a:prstGeom>
          <a:noFill/>
        </p:spPr>
        <p:txBody>
          <a:bodyPr wrap="none" rtlCol="0">
            <a:spAutoFit/>
          </a:bodyPr>
          <a:lstStyle>
            <a:defPPr>
              <a:defRPr lang="zh-CN"/>
            </a:defPPr>
            <a:lvl1pPr>
              <a:defRPr sz="1000">
                <a:solidFill>
                  <a:srgbClr val="0066FF"/>
                </a:solidFill>
                <a:latin typeface="微软雅黑" pitchFamily="34" charset="-122"/>
                <a:ea typeface="微软雅黑" pitchFamily="34" charset="-122"/>
              </a:defRPr>
            </a:lvl1pPr>
          </a:lstStyle>
          <a:p>
            <a:r>
              <a:rPr lang="zh-CN" altLang="en-US" dirty="0"/>
              <a:t>发送分布式事件</a:t>
            </a:r>
          </a:p>
        </p:txBody>
      </p:sp>
      <p:cxnSp>
        <p:nvCxnSpPr>
          <p:cNvPr id="108" name="直接箭头连接符 107"/>
          <p:cNvCxnSpPr/>
          <p:nvPr/>
        </p:nvCxnSpPr>
        <p:spPr>
          <a:xfrm flipH="1" flipV="1">
            <a:off x="7728944" y="4535061"/>
            <a:ext cx="96434" cy="4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9" name="TextBox 108"/>
          <p:cNvSpPr txBox="1"/>
          <p:nvPr/>
        </p:nvSpPr>
        <p:spPr>
          <a:xfrm>
            <a:off x="7885764" y="4613978"/>
            <a:ext cx="1082348" cy="246221"/>
          </a:xfrm>
          <a:prstGeom prst="rect">
            <a:avLst/>
          </a:prstGeom>
          <a:noFill/>
        </p:spPr>
        <p:txBody>
          <a:bodyPr wrap="none" rtlCol="0">
            <a:spAutoFit/>
          </a:bodyPr>
          <a:lstStyle>
            <a:defPPr>
              <a:defRPr lang="zh-CN"/>
            </a:defPPr>
            <a:lvl1pPr>
              <a:defRPr sz="1000">
                <a:solidFill>
                  <a:srgbClr val="00B050"/>
                </a:solidFill>
                <a:latin typeface="微软雅黑" pitchFamily="34" charset="-122"/>
                <a:ea typeface="微软雅黑" pitchFamily="34" charset="-122"/>
              </a:defRPr>
            </a:lvl1pPr>
          </a:lstStyle>
          <a:p>
            <a:r>
              <a:rPr lang="zh-CN" altLang="en-US" dirty="0"/>
              <a:t>接收分布式事件</a:t>
            </a:r>
          </a:p>
        </p:txBody>
      </p:sp>
      <p:sp>
        <p:nvSpPr>
          <p:cNvPr id="110" name="椭圆 109"/>
          <p:cNvSpPr/>
          <p:nvPr/>
        </p:nvSpPr>
        <p:spPr>
          <a:xfrm>
            <a:off x="4266891" y="1661596"/>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1" name="椭圆 110"/>
          <p:cNvSpPr/>
          <p:nvPr/>
        </p:nvSpPr>
        <p:spPr>
          <a:xfrm>
            <a:off x="7094611" y="1596241"/>
            <a:ext cx="1213845" cy="55276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4582082" y="1768699"/>
            <a:ext cx="723275"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B</a:t>
            </a:r>
            <a:endParaRPr lang="zh-CN" altLang="en-US" sz="1600" dirty="0">
              <a:solidFill>
                <a:schemeClr val="bg1"/>
              </a:solidFill>
              <a:latin typeface="微软雅黑" pitchFamily="34" charset="-122"/>
              <a:ea typeface="微软雅黑" pitchFamily="34" charset="-122"/>
            </a:endParaRPr>
          </a:p>
        </p:txBody>
      </p:sp>
      <p:sp>
        <p:nvSpPr>
          <p:cNvPr id="113" name="TextBox 112"/>
          <p:cNvSpPr txBox="1"/>
          <p:nvPr/>
        </p:nvSpPr>
        <p:spPr>
          <a:xfrm>
            <a:off x="7427130" y="1666819"/>
            <a:ext cx="732893" cy="338554"/>
          </a:xfrm>
          <a:prstGeom prst="rect">
            <a:avLst/>
          </a:prstGeom>
          <a:noFill/>
        </p:spPr>
        <p:txBody>
          <a:bodyPr wrap="none" rtlCol="0">
            <a:spAutoFit/>
          </a:bodyPr>
          <a:lstStyle/>
          <a:p>
            <a:r>
              <a:rPr lang="zh-CN" altLang="en-US" sz="1600" dirty="0" smtClean="0">
                <a:solidFill>
                  <a:schemeClr val="bg1"/>
                </a:solidFill>
                <a:latin typeface="微软雅黑" pitchFamily="34" charset="-122"/>
                <a:ea typeface="微软雅黑" pitchFamily="34" charset="-122"/>
              </a:rPr>
              <a:t>应用</a:t>
            </a:r>
            <a:r>
              <a:rPr lang="en-US" altLang="zh-CN" sz="1600" dirty="0" smtClean="0">
                <a:solidFill>
                  <a:schemeClr val="bg1"/>
                </a:solidFill>
                <a:latin typeface="微软雅黑" pitchFamily="34" charset="-122"/>
                <a:ea typeface="微软雅黑" pitchFamily="34" charset="-122"/>
              </a:rPr>
              <a:t>C</a:t>
            </a:r>
            <a:endParaRPr lang="zh-CN" altLang="en-US" sz="1600" dirty="0">
              <a:solidFill>
                <a:schemeClr val="bg1"/>
              </a:solidFill>
              <a:latin typeface="微软雅黑" pitchFamily="34" charset="-122"/>
              <a:ea typeface="微软雅黑" pitchFamily="34" charset="-122"/>
            </a:endParaRPr>
          </a:p>
        </p:txBody>
      </p:sp>
      <p:sp>
        <p:nvSpPr>
          <p:cNvPr id="119" name="TextBox 118"/>
          <p:cNvSpPr txBox="1"/>
          <p:nvPr/>
        </p:nvSpPr>
        <p:spPr>
          <a:xfrm>
            <a:off x="2618656" y="5138170"/>
            <a:ext cx="1082348" cy="246221"/>
          </a:xfrm>
          <a:prstGeom prst="rect">
            <a:avLst/>
          </a:prstGeom>
          <a:noFill/>
        </p:spPr>
        <p:txBody>
          <a:bodyPr wrap="none" rtlCol="0">
            <a:spAutoFit/>
          </a:bodyPr>
          <a:lstStyle/>
          <a:p>
            <a:r>
              <a:rPr lang="zh-CN" altLang="en-US" sz="1000" dirty="0">
                <a:solidFill>
                  <a:srgbClr val="7030A0"/>
                </a:solidFill>
                <a:latin typeface="微软雅黑" pitchFamily="34" charset="-122"/>
                <a:ea typeface="微软雅黑" pitchFamily="34" charset="-122"/>
              </a:rPr>
              <a:t>传输</a:t>
            </a:r>
            <a:r>
              <a:rPr lang="zh-CN" altLang="en-US" sz="1000" dirty="0" smtClean="0">
                <a:solidFill>
                  <a:srgbClr val="7030A0"/>
                </a:solidFill>
                <a:latin typeface="微软雅黑" pitchFamily="34" charset="-122"/>
                <a:ea typeface="微软雅黑" pitchFamily="34" charset="-122"/>
              </a:rPr>
              <a:t>分布式事件</a:t>
            </a:r>
            <a:endParaRPr lang="zh-CN" altLang="en-US" sz="1000" dirty="0">
              <a:solidFill>
                <a:srgbClr val="7030A0"/>
              </a:solidFill>
              <a:latin typeface="微软雅黑" pitchFamily="34" charset="-122"/>
              <a:ea typeface="微软雅黑" pitchFamily="34" charset="-122"/>
            </a:endParaRPr>
          </a:p>
        </p:txBody>
      </p:sp>
      <p:cxnSp>
        <p:nvCxnSpPr>
          <p:cNvPr id="19" name="直接箭头连接符 18"/>
          <p:cNvCxnSpPr/>
          <p:nvPr/>
        </p:nvCxnSpPr>
        <p:spPr>
          <a:xfrm>
            <a:off x="2232376" y="5375146"/>
            <a:ext cx="181077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p:nvPr/>
        </p:nvCxnSpPr>
        <p:spPr>
          <a:xfrm flipH="1">
            <a:off x="2258913" y="5157192"/>
            <a:ext cx="17709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6" name="直接箭头连接符 115"/>
          <p:cNvCxnSpPr/>
          <p:nvPr/>
        </p:nvCxnSpPr>
        <p:spPr>
          <a:xfrm>
            <a:off x="5411672" y="5314692"/>
            <a:ext cx="151940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7" name="直接箭头连接符 116"/>
          <p:cNvCxnSpPr/>
          <p:nvPr/>
        </p:nvCxnSpPr>
        <p:spPr>
          <a:xfrm flipH="1">
            <a:off x="5438211" y="5068471"/>
            <a:ext cx="1468438" cy="282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8" name="TextBox 117"/>
          <p:cNvSpPr txBox="1"/>
          <p:nvPr/>
        </p:nvSpPr>
        <p:spPr>
          <a:xfrm>
            <a:off x="5571808" y="5068471"/>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29" name="直接连接符 28"/>
          <p:cNvCxnSpPr/>
          <p:nvPr/>
        </p:nvCxnSpPr>
        <p:spPr>
          <a:xfrm>
            <a:off x="1446490" y="5905534"/>
            <a:ext cx="0" cy="2597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p:nvPr/>
        </p:nvCxnSpPr>
        <p:spPr>
          <a:xfrm>
            <a:off x="1446490" y="6165304"/>
            <a:ext cx="608309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a:xfrm flipV="1">
            <a:off x="7529586" y="5758502"/>
            <a:ext cx="0" cy="4068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直接箭头连接符 37"/>
          <p:cNvCxnSpPr>
            <a:endCxn id="10" idx="2"/>
          </p:cNvCxnSpPr>
          <p:nvPr/>
        </p:nvCxnSpPr>
        <p:spPr>
          <a:xfrm flipH="1" flipV="1">
            <a:off x="1108203" y="5827973"/>
            <a:ext cx="20078" cy="5533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直接连接符 41"/>
          <p:cNvCxnSpPr/>
          <p:nvPr/>
        </p:nvCxnSpPr>
        <p:spPr>
          <a:xfrm>
            <a:off x="1128280" y="6381328"/>
            <a:ext cx="651877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2" name="直接连接符 121"/>
          <p:cNvCxnSpPr/>
          <p:nvPr/>
        </p:nvCxnSpPr>
        <p:spPr>
          <a:xfrm>
            <a:off x="7647054" y="5758502"/>
            <a:ext cx="0" cy="622826"/>
          </a:xfrm>
          <a:prstGeom prst="line">
            <a:avLst/>
          </a:prstGeom>
        </p:spPr>
        <p:style>
          <a:lnRef idx="2">
            <a:schemeClr val="accent2"/>
          </a:lnRef>
          <a:fillRef idx="0">
            <a:schemeClr val="accent2"/>
          </a:fillRef>
          <a:effectRef idx="1">
            <a:schemeClr val="accent2"/>
          </a:effectRef>
          <a:fontRef idx="minor">
            <a:schemeClr val="tx1"/>
          </a:fontRef>
        </p:style>
      </p:cxnSp>
      <p:sp>
        <p:nvSpPr>
          <p:cNvPr id="123" name="TextBox 122"/>
          <p:cNvSpPr txBox="1"/>
          <p:nvPr/>
        </p:nvSpPr>
        <p:spPr>
          <a:xfrm>
            <a:off x="3063920" y="6135107"/>
            <a:ext cx="1082348" cy="246221"/>
          </a:xfrm>
          <a:prstGeom prst="rect">
            <a:avLst/>
          </a:prstGeom>
          <a:noFill/>
        </p:spPr>
        <p:txBody>
          <a:bodyPr wrap="none" rtlCol="0">
            <a:spAutoFit/>
          </a:bodyPr>
          <a:lstStyle>
            <a:defPPr>
              <a:defRPr lang="zh-CN"/>
            </a:defPPr>
            <a:lvl1pPr>
              <a:defRPr sz="1000">
                <a:solidFill>
                  <a:srgbClr val="7030A0"/>
                </a:solidFill>
                <a:latin typeface="微软雅黑" pitchFamily="34" charset="-122"/>
                <a:ea typeface="微软雅黑" pitchFamily="34" charset="-122"/>
              </a:defRPr>
            </a:lvl1pPr>
          </a:lstStyle>
          <a:p>
            <a:r>
              <a:rPr lang="zh-CN" altLang="en-US" dirty="0"/>
              <a:t>传输分布式事件</a:t>
            </a:r>
          </a:p>
        </p:txBody>
      </p:sp>
      <p:cxnSp>
        <p:nvCxnSpPr>
          <p:cNvPr id="126" name="肘形连接符 125"/>
          <p:cNvCxnSpPr>
            <a:stCxn id="31" idx="3"/>
            <a:endCxn id="16" idx="3"/>
          </p:cNvCxnSpPr>
          <p:nvPr/>
        </p:nvCxnSpPr>
        <p:spPr>
          <a:xfrm flipH="1">
            <a:off x="2096977" y="2294584"/>
            <a:ext cx="904307" cy="1080263"/>
          </a:xfrm>
          <a:prstGeom prst="bentConnector3">
            <a:avLst>
              <a:gd name="adj1" fmla="val -25279"/>
            </a:avLst>
          </a:prstGeom>
          <a:ln>
            <a:tailEnd type="arrow"/>
          </a:ln>
        </p:spPr>
        <p:style>
          <a:lnRef idx="3">
            <a:schemeClr val="accent6"/>
          </a:lnRef>
          <a:fillRef idx="0">
            <a:schemeClr val="accent6"/>
          </a:fillRef>
          <a:effectRef idx="2">
            <a:schemeClr val="accent6"/>
          </a:effectRef>
          <a:fontRef idx="minor">
            <a:schemeClr val="tx1"/>
          </a:fontRef>
        </p:style>
      </p:cxnSp>
      <p:sp>
        <p:nvSpPr>
          <p:cNvPr id="127" name="TextBox 126"/>
          <p:cNvSpPr txBox="1"/>
          <p:nvPr/>
        </p:nvSpPr>
        <p:spPr>
          <a:xfrm>
            <a:off x="2806781" y="2949694"/>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28" name="肘形连接符 127"/>
          <p:cNvCxnSpPr>
            <a:endCxn id="65" idx="3"/>
          </p:cNvCxnSpPr>
          <p:nvPr/>
        </p:nvCxnSpPr>
        <p:spPr>
          <a:xfrm rot="10800000" flipV="1">
            <a:off x="5276274" y="2462448"/>
            <a:ext cx="848075" cy="842928"/>
          </a:xfrm>
          <a:prstGeom prst="bentConnector3">
            <a:avLst>
              <a:gd name="adj1" fmla="val -14393"/>
            </a:avLst>
          </a:prstGeom>
          <a:ln>
            <a:tailEnd type="arrow"/>
          </a:ln>
        </p:spPr>
        <p:style>
          <a:lnRef idx="3">
            <a:schemeClr val="accent6"/>
          </a:lnRef>
          <a:fillRef idx="0">
            <a:schemeClr val="accent6"/>
          </a:fillRef>
          <a:effectRef idx="2">
            <a:schemeClr val="accent6"/>
          </a:effectRef>
          <a:fontRef idx="minor">
            <a:schemeClr val="tx1"/>
          </a:fontRef>
        </p:style>
      </p:cxnSp>
      <p:sp>
        <p:nvSpPr>
          <p:cNvPr id="129" name="TextBox 128"/>
          <p:cNvSpPr txBox="1"/>
          <p:nvPr/>
        </p:nvSpPr>
        <p:spPr>
          <a:xfrm>
            <a:off x="5929845" y="3117558"/>
            <a:ext cx="1082348" cy="246221"/>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注册事件监听器</a:t>
            </a:r>
            <a:endParaRPr lang="zh-CN" altLang="en-US" sz="1000" dirty="0">
              <a:solidFill>
                <a:srgbClr val="00B050"/>
              </a:solidFill>
              <a:latin typeface="微软雅黑" pitchFamily="34" charset="-122"/>
              <a:ea typeface="微软雅黑" pitchFamily="34" charset="-122"/>
            </a:endParaRPr>
          </a:p>
        </p:txBody>
      </p:sp>
      <p:cxnSp>
        <p:nvCxnSpPr>
          <p:cNvPr id="130" name="肘形连接符 129"/>
          <p:cNvCxnSpPr>
            <a:stCxn id="92" idx="3"/>
            <a:endCxn id="88" idx="3"/>
          </p:cNvCxnSpPr>
          <p:nvPr/>
        </p:nvCxnSpPr>
        <p:spPr>
          <a:xfrm flipH="1">
            <a:off x="8131403" y="2187481"/>
            <a:ext cx="840460" cy="1080263"/>
          </a:xfrm>
          <a:prstGeom prst="bentConnector3">
            <a:avLst>
              <a:gd name="adj1" fmla="val -15110"/>
            </a:avLst>
          </a:prstGeom>
          <a:ln>
            <a:tailEnd type="arrow"/>
          </a:ln>
        </p:spPr>
        <p:style>
          <a:lnRef idx="3">
            <a:schemeClr val="accent6"/>
          </a:lnRef>
          <a:fillRef idx="0">
            <a:schemeClr val="accent6"/>
          </a:fillRef>
          <a:effectRef idx="2">
            <a:schemeClr val="accent6"/>
          </a:effectRef>
          <a:fontRef idx="minor">
            <a:schemeClr val="tx1"/>
          </a:fontRef>
        </p:style>
      </p:cxnSp>
      <p:sp>
        <p:nvSpPr>
          <p:cNvPr id="131" name="TextBox 130"/>
          <p:cNvSpPr txBox="1"/>
          <p:nvPr/>
        </p:nvSpPr>
        <p:spPr>
          <a:xfrm>
            <a:off x="8446373" y="2872749"/>
            <a:ext cx="697627" cy="400110"/>
          </a:xfrm>
          <a:prstGeom prst="rect">
            <a:avLst/>
          </a:prstGeom>
          <a:noFill/>
        </p:spPr>
        <p:txBody>
          <a:bodyPr wrap="none" rtlCol="0">
            <a:spAutoFit/>
          </a:bodyPr>
          <a:lstStyle/>
          <a:p>
            <a:r>
              <a:rPr lang="zh-CN" altLang="en-US" sz="1000" dirty="0" smtClean="0">
                <a:solidFill>
                  <a:srgbClr val="00B050"/>
                </a:solidFill>
                <a:latin typeface="微软雅黑" pitchFamily="34" charset="-122"/>
                <a:ea typeface="微软雅黑" pitchFamily="34" charset="-122"/>
              </a:rPr>
              <a:t>注册事件</a:t>
            </a:r>
            <a:endParaRPr lang="en-US" altLang="zh-CN" sz="1000" dirty="0" smtClean="0">
              <a:solidFill>
                <a:srgbClr val="00B050"/>
              </a:solidFill>
              <a:latin typeface="微软雅黑" pitchFamily="34" charset="-122"/>
              <a:ea typeface="微软雅黑" pitchFamily="34" charset="-122"/>
            </a:endParaRPr>
          </a:p>
          <a:p>
            <a:r>
              <a:rPr lang="zh-CN" altLang="en-US" sz="1000" dirty="0" smtClean="0">
                <a:solidFill>
                  <a:srgbClr val="00B050"/>
                </a:solidFill>
                <a:latin typeface="微软雅黑" pitchFamily="34" charset="-122"/>
                <a:ea typeface="微软雅黑" pitchFamily="34" charset="-122"/>
              </a:rPr>
              <a:t>监听器</a:t>
            </a:r>
            <a:endParaRPr lang="zh-CN" altLang="en-US" sz="1000" dirty="0">
              <a:solidFill>
                <a:srgbClr val="00B050"/>
              </a:solidFill>
              <a:latin typeface="微软雅黑" pitchFamily="34" charset="-122"/>
              <a:ea typeface="微软雅黑" pitchFamily="34" charset="-122"/>
            </a:endParaRPr>
          </a:p>
        </p:txBody>
      </p:sp>
      <p:cxnSp>
        <p:nvCxnSpPr>
          <p:cNvPr id="144" name="直接连接符 143"/>
          <p:cNvCxnSpPr/>
          <p:nvPr/>
        </p:nvCxnSpPr>
        <p:spPr>
          <a:xfrm>
            <a:off x="3131840" y="1810448"/>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5" name="直接连接符 144"/>
          <p:cNvCxnSpPr/>
          <p:nvPr/>
        </p:nvCxnSpPr>
        <p:spPr>
          <a:xfrm>
            <a:off x="6225456" y="1762812"/>
            <a:ext cx="0" cy="4642888"/>
          </a:xfrm>
          <a:prstGeom prst="line">
            <a:avLst/>
          </a:prstGeom>
        </p:spPr>
        <p:style>
          <a:lnRef idx="3">
            <a:schemeClr val="dk1"/>
          </a:lnRef>
          <a:fillRef idx="0">
            <a:schemeClr val="dk1"/>
          </a:fillRef>
          <a:effectRef idx="2">
            <a:schemeClr val="dk1"/>
          </a:effectRef>
          <a:fontRef idx="minor">
            <a:schemeClr val="tx1"/>
          </a:fontRef>
        </p:style>
      </p:cxnSp>
      <p:cxnSp>
        <p:nvCxnSpPr>
          <p:cNvPr id="147" name="直接连接符 146"/>
          <p:cNvCxnSpPr/>
          <p:nvPr/>
        </p:nvCxnSpPr>
        <p:spPr>
          <a:xfrm flipV="1">
            <a:off x="57150" y="2566365"/>
            <a:ext cx="9041196" cy="597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3672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2645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5699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168943"/>
            <a:ext cx="85725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sz="1500" dirty="0" smtClean="0">
                <a:latin typeface="微软雅黑" pitchFamily="34" charset="-122"/>
                <a:ea typeface="微软雅黑" pitchFamily="34" charset="-122"/>
              </a:rPr>
              <a:t>平台分布式事件框架特点：每个事件应用节点在本地都保持和维护了一个</a:t>
            </a:r>
            <a:r>
              <a:rPr lang="zh-CN" altLang="en-US" sz="2000" b="1" dirty="0" smtClean="0">
                <a:latin typeface="微软雅黑" pitchFamily="34" charset="-122"/>
                <a:ea typeface="微软雅黑" pitchFamily="34" charset="-122"/>
              </a:rPr>
              <a:t>远程事件目标地址薄</a:t>
            </a:r>
            <a:r>
              <a:rPr lang="zh-CN" altLang="en-US" sz="1500" dirty="0" smtClean="0">
                <a:latin typeface="微软雅黑" pitchFamily="34" charset="-122"/>
                <a:ea typeface="微软雅黑" pitchFamily="34" charset="-122"/>
              </a:rPr>
              <a:t>（应用节点</a:t>
            </a:r>
            <a:r>
              <a:rPr lang="en-US" altLang="zh-CN" sz="1500" dirty="0" smtClean="0">
                <a:latin typeface="微软雅黑" pitchFamily="34" charset="-122"/>
                <a:ea typeface="微软雅黑" pitchFamily="34" charset="-122"/>
              </a:rPr>
              <a:t>Node</a:t>
            </a:r>
            <a:r>
              <a:rPr lang="zh-CN" altLang="en-US" sz="1500" dirty="0" smtClean="0">
                <a:latin typeface="微软雅黑" pitchFamily="34" charset="-122"/>
                <a:ea typeface="微软雅黑" pitchFamily="34" charset="-122"/>
              </a:rPr>
              <a:t>地址薄），地址</a:t>
            </a:r>
            <a:r>
              <a:rPr lang="zh-CN" altLang="en-US" sz="1500" dirty="0" smtClean="0">
                <a:latin typeface="微软雅黑" pitchFamily="34" charset="-122"/>
                <a:ea typeface="微软雅黑" pitchFamily="34" charset="-122"/>
              </a:rPr>
              <a:t>薄保持了有效成员地址</a:t>
            </a:r>
            <a:r>
              <a:rPr lang="zh-CN" altLang="en-US" sz="1500" dirty="0">
                <a:latin typeface="微软雅黑" pitchFamily="34" charset="-122"/>
                <a:ea typeface="微软雅黑" pitchFamily="34" charset="-122"/>
              </a:rPr>
              <a:t>清单</a:t>
            </a:r>
            <a:r>
              <a:rPr lang="zh-CN" altLang="en-US" sz="1500" dirty="0" smtClean="0">
                <a:latin typeface="微软雅黑" pitchFamily="34" charset="-122"/>
                <a:ea typeface="微软雅黑" pitchFamily="34" charset="-122"/>
              </a:rPr>
              <a:t>，是</a:t>
            </a:r>
            <a:r>
              <a:rPr lang="zh-CN" altLang="en-US" sz="1500" dirty="0" smtClean="0">
                <a:latin typeface="微软雅黑" pitchFamily="34" charset="-122"/>
                <a:ea typeface="微软雅黑" pitchFamily="34" charset="-122"/>
              </a:rPr>
              <a:t>动态更新的。</a:t>
            </a:r>
            <a:r>
              <a:rPr lang="zh-CN" altLang="en-US" sz="1500" dirty="0">
                <a:latin typeface="微软雅黑" pitchFamily="34" charset="-122"/>
                <a:ea typeface="微软雅黑" pitchFamily="34" charset="-122"/>
              </a:rPr>
              <a:t>基于</a:t>
            </a:r>
            <a:r>
              <a:rPr lang="en-US" altLang="zh-CN" sz="1500" dirty="0" err="1">
                <a:latin typeface="微软雅黑" pitchFamily="34" charset="-122"/>
                <a:ea typeface="微软雅黑" pitchFamily="34" charset="-122"/>
              </a:rPr>
              <a:t>Jgroups</a:t>
            </a:r>
            <a:r>
              <a:rPr lang="zh-CN" altLang="en-US" sz="1500" dirty="0">
                <a:latin typeface="微软雅黑" pitchFamily="34" charset="-122"/>
                <a:ea typeface="微软雅黑" pitchFamily="34" charset="-122"/>
              </a:rPr>
              <a:t>多播协议</a:t>
            </a:r>
            <a:r>
              <a:rPr lang="zh-CN" altLang="en-US" sz="1500" dirty="0" smtClean="0">
                <a:latin typeface="微软雅黑" pitchFamily="34" charset="-122"/>
                <a:ea typeface="微软雅黑" pitchFamily="34" charset="-122"/>
              </a:rPr>
              <a:t>，当新节点加入集群时，新节点会保持一个包含自己的最新地址薄，同时它的地址也会自动添加到其他节点的地址薄中；当节点关闭或者因为网络原因脱离当前网络时，它的地址将从其他节点的地址薄中剔除。成员自动发现、自动更新</a:t>
            </a:r>
            <a:r>
              <a:rPr lang="en-US" altLang="zh-CN"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bboss</a:t>
            </a:r>
            <a:r>
              <a:rPr lang="zh-CN" altLang="en-US" sz="1500" dirty="0" smtClean="0">
                <a:latin typeface="微软雅黑" pitchFamily="34" charset="-122"/>
                <a:ea typeface="微软雅黑" pitchFamily="34" charset="-122"/>
              </a:rPr>
              <a:t>分布式事件框架无形中契合了</a:t>
            </a:r>
            <a:r>
              <a:rPr lang="en-US" altLang="zh-CN" sz="1500" dirty="0" smtClean="0">
                <a:latin typeface="微软雅黑" pitchFamily="34" charset="-122"/>
                <a:ea typeface="微软雅黑" pitchFamily="34" charset="-122"/>
              </a:rPr>
              <a:t>cluster members</a:t>
            </a:r>
            <a:r>
              <a:rPr lang="zh-CN" altLang="en-US" sz="1500" dirty="0" smtClean="0">
                <a:latin typeface="微软雅黑" pitchFamily="34" charset="-122"/>
                <a:ea typeface="微软雅黑" pitchFamily="34" charset="-122"/>
              </a:rPr>
              <a:t>管理的机制。因此可以在应用层面，以一种非常简洁高效的方式实现</a:t>
            </a:r>
            <a:r>
              <a:rPr lang="en-US" altLang="zh-CN" sz="1500" dirty="0" smtClean="0">
                <a:latin typeface="微软雅黑" pitchFamily="34" charset="-122"/>
                <a:ea typeface="微软雅黑" pitchFamily="34" charset="-122"/>
              </a:rPr>
              <a:t>cluster member</a:t>
            </a:r>
            <a:r>
              <a:rPr lang="zh-CN" altLang="en-US" sz="1500" dirty="0" smtClean="0">
                <a:latin typeface="微软雅黑" pitchFamily="34" charset="-122"/>
                <a:ea typeface="微软雅黑" pitchFamily="34" charset="-122"/>
              </a:rPr>
              <a:t>之间的消息广播和接收处理，譬如实现缓存的同步一致刷新，实现系统数据状态的同步更新等等。地址薄动态管理示意图（以集群环境为示例）：</a:t>
            </a:r>
            <a:endParaRPr lang="en-US" altLang="zh-CN" sz="1500" dirty="0" smtClean="0">
              <a:latin typeface="微软雅黑" pitchFamily="34" charset="-122"/>
              <a:ea typeface="微软雅黑" pitchFamily="34" charset="-122"/>
            </a:endParaRPr>
          </a:p>
        </p:txBody>
      </p:sp>
      <p:sp>
        <p:nvSpPr>
          <p:cNvPr id="28" name="燕尾形 27"/>
          <p:cNvSpPr/>
          <p:nvPr/>
        </p:nvSpPr>
        <p:spPr bwMode="auto">
          <a:xfrm>
            <a:off x="1610506" y="641697"/>
            <a:ext cx="1223293"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架构</a:t>
            </a:r>
          </a:p>
        </p:txBody>
      </p:sp>
      <p:sp>
        <p:nvSpPr>
          <p:cNvPr id="30" name="燕尾形 29"/>
          <p:cNvSpPr/>
          <p:nvPr/>
        </p:nvSpPr>
        <p:spPr bwMode="auto">
          <a:xfrm>
            <a:off x="4202832" y="6588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416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5" name="五边形 14"/>
          <p:cNvSpPr/>
          <p:nvPr/>
        </p:nvSpPr>
        <p:spPr bwMode="auto">
          <a:xfrm>
            <a:off x="827584" y="6416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矩形 17"/>
          <p:cNvSpPr/>
          <p:nvPr/>
        </p:nvSpPr>
        <p:spPr>
          <a:xfrm>
            <a:off x="971600"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2113719"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3199247" y="3820978"/>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9512" y="3820978"/>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1</a:t>
            </a:r>
            <a:endParaRPr lang="zh-CN" altLang="en-US" dirty="0"/>
          </a:p>
        </p:txBody>
      </p:sp>
      <p:sp>
        <p:nvSpPr>
          <p:cNvPr id="22" name="TextBox 21"/>
          <p:cNvSpPr txBox="1"/>
          <p:nvPr/>
        </p:nvSpPr>
        <p:spPr>
          <a:xfrm>
            <a:off x="103981" y="3560824"/>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21" name="TextBox 120"/>
          <p:cNvSpPr txBox="1"/>
          <p:nvPr/>
        </p:nvSpPr>
        <p:spPr>
          <a:xfrm>
            <a:off x="1037522" y="3560824"/>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24" name="TextBox 123"/>
          <p:cNvSpPr txBox="1"/>
          <p:nvPr/>
        </p:nvSpPr>
        <p:spPr>
          <a:xfrm>
            <a:off x="2218498" y="3555910"/>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25" name="TextBox 124"/>
          <p:cNvSpPr txBox="1"/>
          <p:nvPr/>
        </p:nvSpPr>
        <p:spPr>
          <a:xfrm>
            <a:off x="3317875" y="3555910"/>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23" name="TextBox 22"/>
          <p:cNvSpPr txBox="1"/>
          <p:nvPr/>
        </p:nvSpPr>
        <p:spPr>
          <a:xfrm>
            <a:off x="939616"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a:t>
            </a:r>
            <a:endParaRPr lang="zh-CN" altLang="en-US" sz="1000" dirty="0"/>
          </a:p>
        </p:txBody>
      </p:sp>
      <p:sp>
        <p:nvSpPr>
          <p:cNvPr id="133" name="TextBox 132"/>
          <p:cNvSpPr txBox="1"/>
          <p:nvPr/>
        </p:nvSpPr>
        <p:spPr>
          <a:xfrm>
            <a:off x="2060825"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endParaRPr lang="zh-CN" altLang="en-US" sz="1000" dirty="0"/>
          </a:p>
        </p:txBody>
      </p:sp>
      <p:sp>
        <p:nvSpPr>
          <p:cNvPr id="134" name="TextBox 133"/>
          <p:cNvSpPr txBox="1"/>
          <p:nvPr/>
        </p:nvSpPr>
        <p:spPr>
          <a:xfrm>
            <a:off x="3170069" y="4181018"/>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endParaRPr lang="zh-CN" altLang="en-US" sz="1000" dirty="0">
              <a:solidFill>
                <a:srgbClr val="EE0000"/>
              </a:solidFill>
            </a:endParaRPr>
          </a:p>
        </p:txBody>
      </p:sp>
      <p:sp>
        <p:nvSpPr>
          <p:cNvPr id="135" name="矩形 134"/>
          <p:cNvSpPr/>
          <p:nvPr/>
        </p:nvSpPr>
        <p:spPr>
          <a:xfrm>
            <a:off x="715552"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1857671"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2829439"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183035" y="5477162"/>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2</a:t>
            </a:r>
            <a:endParaRPr lang="zh-CN" altLang="en-US" dirty="0"/>
          </a:p>
        </p:txBody>
      </p:sp>
      <p:sp>
        <p:nvSpPr>
          <p:cNvPr id="139" name="TextBox 138"/>
          <p:cNvSpPr txBox="1"/>
          <p:nvPr/>
        </p:nvSpPr>
        <p:spPr>
          <a:xfrm>
            <a:off x="107504" y="5217008"/>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40" name="TextBox 139"/>
          <p:cNvSpPr txBox="1"/>
          <p:nvPr/>
        </p:nvSpPr>
        <p:spPr>
          <a:xfrm>
            <a:off x="781474" y="5217008"/>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41" name="TextBox 140"/>
          <p:cNvSpPr txBox="1"/>
          <p:nvPr/>
        </p:nvSpPr>
        <p:spPr>
          <a:xfrm>
            <a:off x="1962450" y="5212094"/>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42" name="TextBox 141"/>
          <p:cNvSpPr txBox="1"/>
          <p:nvPr/>
        </p:nvSpPr>
        <p:spPr>
          <a:xfrm>
            <a:off x="2948067" y="5212094"/>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43" name="TextBox 142"/>
          <p:cNvSpPr txBox="1"/>
          <p:nvPr/>
        </p:nvSpPr>
        <p:spPr>
          <a:xfrm>
            <a:off x="683568"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46" name="TextBox 145"/>
          <p:cNvSpPr txBox="1"/>
          <p:nvPr/>
        </p:nvSpPr>
        <p:spPr>
          <a:xfrm>
            <a:off x="1804777"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48" name="TextBox 147"/>
          <p:cNvSpPr txBox="1"/>
          <p:nvPr/>
        </p:nvSpPr>
        <p:spPr>
          <a:xfrm>
            <a:off x="2800261"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24" name="下箭头 23"/>
          <p:cNvSpPr/>
          <p:nvPr/>
        </p:nvSpPr>
        <p:spPr>
          <a:xfrm>
            <a:off x="2222152" y="4581128"/>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97606" y="4588239"/>
            <a:ext cx="3445174" cy="369332"/>
          </a:xfrm>
          <a:prstGeom prst="rect">
            <a:avLst/>
          </a:prstGeom>
          <a:noFill/>
        </p:spPr>
        <p:txBody>
          <a:bodyPr wrap="none" rtlCol="0">
            <a:spAutoFit/>
          </a:bodyPr>
          <a:lstStyle/>
          <a:p>
            <a:r>
              <a:rPr lang="zh-CN" altLang="en-US" dirty="0" smtClean="0">
                <a:solidFill>
                  <a:srgbClr val="00B050"/>
                </a:solidFill>
              </a:rPr>
              <a:t>在时间点</a:t>
            </a:r>
            <a:r>
              <a:rPr lang="en-US" altLang="zh-CN" dirty="0" smtClean="0">
                <a:solidFill>
                  <a:srgbClr val="00B050"/>
                </a:solidFill>
              </a:rPr>
              <a:t>2</a:t>
            </a:r>
            <a:r>
              <a:rPr lang="zh-CN" altLang="en-US" dirty="0" smtClean="0">
                <a:solidFill>
                  <a:srgbClr val="00B050"/>
                </a:solidFill>
              </a:rPr>
              <a:t>，节点</a:t>
            </a:r>
            <a:r>
              <a:rPr lang="en-US" altLang="zh-CN" dirty="0" smtClean="0">
                <a:solidFill>
                  <a:srgbClr val="00B050"/>
                </a:solidFill>
              </a:rPr>
              <a:t>D</a:t>
            </a:r>
            <a:r>
              <a:rPr lang="zh-CN" altLang="en-US" dirty="0" smtClean="0">
                <a:solidFill>
                  <a:srgbClr val="00B050"/>
                </a:solidFill>
              </a:rPr>
              <a:t>加入集群环境</a:t>
            </a:r>
            <a:endParaRPr lang="zh-CN" altLang="en-US" dirty="0">
              <a:solidFill>
                <a:srgbClr val="00B050"/>
              </a:solidFill>
            </a:endParaRPr>
          </a:p>
        </p:txBody>
      </p:sp>
      <p:sp>
        <p:nvSpPr>
          <p:cNvPr id="149" name="矩形 148"/>
          <p:cNvSpPr/>
          <p:nvPr/>
        </p:nvSpPr>
        <p:spPr>
          <a:xfrm>
            <a:off x="3721410" y="5477162"/>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TextBox 149"/>
          <p:cNvSpPr txBox="1"/>
          <p:nvPr/>
        </p:nvSpPr>
        <p:spPr>
          <a:xfrm>
            <a:off x="3840038" y="5212094"/>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51" name="TextBox 150"/>
          <p:cNvSpPr txBox="1"/>
          <p:nvPr/>
        </p:nvSpPr>
        <p:spPr>
          <a:xfrm>
            <a:off x="3692232" y="5837202"/>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26" name="矩形 25"/>
          <p:cNvSpPr/>
          <p:nvPr/>
        </p:nvSpPr>
        <p:spPr>
          <a:xfrm>
            <a:off x="30068" y="3316784"/>
            <a:ext cx="1415772" cy="302840"/>
          </a:xfrm>
          <a:prstGeom prst="rect">
            <a:avLst/>
          </a:prstGeom>
        </p:spPr>
        <p:txBody>
          <a:bodyPr wrap="none">
            <a:spAutoFit/>
          </a:bodyPr>
          <a:lstStyle/>
          <a:p>
            <a:pPr>
              <a:lnSpc>
                <a:spcPct val="114000"/>
              </a:lnSpc>
            </a:pPr>
            <a:r>
              <a:rPr lang="zh-CN" altLang="en-US" sz="1200" b="1" dirty="0">
                <a:latin typeface="微软雅黑" pitchFamily="34" charset="-122"/>
                <a:ea typeface="微软雅黑" pitchFamily="34" charset="-122"/>
              </a:rPr>
              <a:t>节点加入示意图：</a:t>
            </a:r>
            <a:endParaRPr lang="en-US" altLang="zh-CN" sz="1200" b="1" dirty="0">
              <a:latin typeface="微软雅黑" pitchFamily="34" charset="-122"/>
              <a:ea typeface="微软雅黑" pitchFamily="34" charset="-122"/>
            </a:endParaRPr>
          </a:p>
        </p:txBody>
      </p:sp>
      <p:sp>
        <p:nvSpPr>
          <p:cNvPr id="152" name="矩形 151"/>
          <p:cNvSpPr/>
          <p:nvPr/>
        </p:nvSpPr>
        <p:spPr>
          <a:xfrm>
            <a:off x="5330814"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6472933"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7444701"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4764688" y="3890160"/>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3</a:t>
            </a:r>
            <a:endParaRPr lang="zh-CN" altLang="en-US" dirty="0"/>
          </a:p>
        </p:txBody>
      </p:sp>
      <p:sp>
        <p:nvSpPr>
          <p:cNvPr id="156" name="TextBox 155"/>
          <p:cNvSpPr txBox="1"/>
          <p:nvPr/>
        </p:nvSpPr>
        <p:spPr>
          <a:xfrm>
            <a:off x="4689157" y="3630006"/>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57" name="TextBox 156"/>
          <p:cNvSpPr txBox="1"/>
          <p:nvPr/>
        </p:nvSpPr>
        <p:spPr>
          <a:xfrm>
            <a:off x="5396736" y="3630006"/>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58" name="TextBox 157"/>
          <p:cNvSpPr txBox="1"/>
          <p:nvPr/>
        </p:nvSpPr>
        <p:spPr>
          <a:xfrm>
            <a:off x="6577712" y="3625092"/>
            <a:ext cx="482824" cy="230832"/>
          </a:xfrm>
          <a:prstGeom prst="rect">
            <a:avLst/>
          </a:prstGeom>
          <a:noFill/>
        </p:spPr>
        <p:txBody>
          <a:bodyPr wrap="none" rtlCol="0">
            <a:spAutoFit/>
          </a:bodyPr>
          <a:lstStyle/>
          <a:p>
            <a:r>
              <a:rPr lang="zh-CN" altLang="en-US" sz="900" dirty="0" smtClean="0"/>
              <a:t>节点</a:t>
            </a:r>
            <a:r>
              <a:rPr lang="en-US" altLang="zh-CN" sz="900" dirty="0" smtClean="0"/>
              <a:t>B</a:t>
            </a:r>
            <a:endParaRPr lang="zh-CN" altLang="en-US" sz="900" dirty="0"/>
          </a:p>
        </p:txBody>
      </p:sp>
      <p:sp>
        <p:nvSpPr>
          <p:cNvPr id="159" name="TextBox 158"/>
          <p:cNvSpPr txBox="1"/>
          <p:nvPr/>
        </p:nvSpPr>
        <p:spPr>
          <a:xfrm>
            <a:off x="7563329" y="3625092"/>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60" name="TextBox 159"/>
          <p:cNvSpPr txBox="1"/>
          <p:nvPr/>
        </p:nvSpPr>
        <p:spPr>
          <a:xfrm>
            <a:off x="5298830"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,B,C,D</a:t>
            </a:r>
            <a:endParaRPr lang="zh-CN" altLang="en-US" sz="1000" dirty="0"/>
          </a:p>
        </p:txBody>
      </p:sp>
      <p:sp>
        <p:nvSpPr>
          <p:cNvPr id="161" name="TextBox 160"/>
          <p:cNvSpPr txBox="1"/>
          <p:nvPr/>
        </p:nvSpPr>
        <p:spPr>
          <a:xfrm>
            <a:off x="6420039"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a:t>
            </a:r>
            <a:r>
              <a:rPr lang="en-US" altLang="zh-CN" sz="1000" dirty="0" smtClean="0">
                <a:solidFill>
                  <a:srgbClr val="EE0000"/>
                </a:solidFill>
              </a:rPr>
              <a:t>B</a:t>
            </a:r>
            <a:r>
              <a:rPr lang="en-US" altLang="zh-CN" sz="1000" dirty="0" smtClean="0"/>
              <a:t>,C</a:t>
            </a:r>
            <a:r>
              <a:rPr lang="en-US" altLang="zh-CN" sz="1000" dirty="0"/>
              <a:t>,D</a:t>
            </a:r>
            <a:endParaRPr lang="zh-CN" altLang="en-US" sz="1000" dirty="0"/>
          </a:p>
        </p:txBody>
      </p:sp>
      <p:sp>
        <p:nvSpPr>
          <p:cNvPr id="162" name="TextBox 161"/>
          <p:cNvSpPr txBox="1"/>
          <p:nvPr/>
        </p:nvSpPr>
        <p:spPr>
          <a:xfrm>
            <a:off x="7415523"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a:t>
            </a:r>
            <a:r>
              <a:rPr lang="en-US" altLang="zh-CN" sz="1000" dirty="0" smtClean="0">
                <a:solidFill>
                  <a:srgbClr val="EE0000"/>
                </a:solidFill>
              </a:rPr>
              <a:t>C</a:t>
            </a:r>
            <a:r>
              <a:rPr lang="en-US" altLang="zh-CN" sz="1000" dirty="0"/>
              <a:t>,D</a:t>
            </a:r>
            <a:endParaRPr lang="zh-CN" altLang="en-US" sz="1000" dirty="0">
              <a:solidFill>
                <a:srgbClr val="EE0000"/>
              </a:solidFill>
            </a:endParaRPr>
          </a:p>
        </p:txBody>
      </p:sp>
      <p:sp>
        <p:nvSpPr>
          <p:cNvPr id="163" name="矩形 162"/>
          <p:cNvSpPr/>
          <p:nvPr/>
        </p:nvSpPr>
        <p:spPr>
          <a:xfrm>
            <a:off x="8336672" y="3890160"/>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TextBox 163"/>
          <p:cNvSpPr txBox="1"/>
          <p:nvPr/>
        </p:nvSpPr>
        <p:spPr>
          <a:xfrm>
            <a:off x="8455300" y="3625092"/>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65" name="TextBox 164"/>
          <p:cNvSpPr txBox="1"/>
          <p:nvPr/>
        </p:nvSpPr>
        <p:spPr>
          <a:xfrm>
            <a:off x="8307494" y="4250200"/>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A,B,C</a:t>
            </a:r>
            <a:r>
              <a:rPr lang="en-US" altLang="zh-CN" sz="1000" dirty="0"/>
              <a:t>,</a:t>
            </a:r>
            <a:r>
              <a:rPr lang="en-US" altLang="zh-CN" sz="1000" dirty="0">
                <a:solidFill>
                  <a:srgbClr val="EE0000"/>
                </a:solidFill>
              </a:rPr>
              <a:t>D</a:t>
            </a:r>
            <a:endParaRPr lang="zh-CN" altLang="en-US" sz="1000" dirty="0">
              <a:solidFill>
                <a:srgbClr val="EE0000"/>
              </a:solidFill>
            </a:endParaRPr>
          </a:p>
        </p:txBody>
      </p:sp>
      <p:sp>
        <p:nvSpPr>
          <p:cNvPr id="166" name="矩形 165"/>
          <p:cNvSpPr/>
          <p:nvPr/>
        </p:nvSpPr>
        <p:spPr>
          <a:xfrm>
            <a:off x="5330814"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a:off x="7444701"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4764688" y="5484186"/>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4</a:t>
            </a:r>
            <a:endParaRPr lang="zh-CN" altLang="en-US" dirty="0"/>
          </a:p>
        </p:txBody>
      </p:sp>
      <p:sp>
        <p:nvSpPr>
          <p:cNvPr id="170" name="TextBox 169"/>
          <p:cNvSpPr txBox="1"/>
          <p:nvPr/>
        </p:nvSpPr>
        <p:spPr>
          <a:xfrm>
            <a:off x="4689157" y="5224032"/>
            <a:ext cx="530915" cy="230832"/>
          </a:xfrm>
          <a:prstGeom prst="rect">
            <a:avLst/>
          </a:prstGeom>
          <a:noFill/>
        </p:spPr>
        <p:txBody>
          <a:bodyPr wrap="none" rtlCol="0">
            <a:spAutoFit/>
          </a:bodyPr>
          <a:lstStyle/>
          <a:p>
            <a:r>
              <a:rPr lang="zh-CN" altLang="en-US" sz="900" dirty="0" smtClean="0"/>
              <a:t>时间点</a:t>
            </a:r>
            <a:endParaRPr lang="zh-CN" altLang="en-US" sz="900" dirty="0"/>
          </a:p>
        </p:txBody>
      </p:sp>
      <p:sp>
        <p:nvSpPr>
          <p:cNvPr id="171" name="TextBox 170"/>
          <p:cNvSpPr txBox="1"/>
          <p:nvPr/>
        </p:nvSpPr>
        <p:spPr>
          <a:xfrm>
            <a:off x="5396736" y="5224032"/>
            <a:ext cx="482824" cy="230832"/>
          </a:xfrm>
          <a:prstGeom prst="rect">
            <a:avLst/>
          </a:prstGeom>
          <a:noFill/>
        </p:spPr>
        <p:txBody>
          <a:bodyPr wrap="none" rtlCol="0">
            <a:spAutoFit/>
          </a:bodyPr>
          <a:lstStyle/>
          <a:p>
            <a:r>
              <a:rPr lang="zh-CN" altLang="en-US" sz="900" dirty="0" smtClean="0"/>
              <a:t>节点</a:t>
            </a:r>
            <a:r>
              <a:rPr lang="en-US" altLang="zh-CN" sz="900" dirty="0" smtClean="0"/>
              <a:t>A</a:t>
            </a:r>
            <a:endParaRPr lang="zh-CN" altLang="en-US" sz="900" dirty="0"/>
          </a:p>
        </p:txBody>
      </p:sp>
      <p:sp>
        <p:nvSpPr>
          <p:cNvPr id="173" name="TextBox 172"/>
          <p:cNvSpPr txBox="1"/>
          <p:nvPr/>
        </p:nvSpPr>
        <p:spPr>
          <a:xfrm>
            <a:off x="7563329" y="5219118"/>
            <a:ext cx="482824" cy="230832"/>
          </a:xfrm>
          <a:prstGeom prst="rect">
            <a:avLst/>
          </a:prstGeom>
          <a:noFill/>
        </p:spPr>
        <p:txBody>
          <a:bodyPr wrap="none" rtlCol="0">
            <a:spAutoFit/>
          </a:bodyPr>
          <a:lstStyle/>
          <a:p>
            <a:r>
              <a:rPr lang="zh-CN" altLang="en-US" sz="900" dirty="0" smtClean="0"/>
              <a:t>节点</a:t>
            </a:r>
            <a:r>
              <a:rPr lang="en-US" altLang="zh-CN" sz="900" dirty="0" smtClean="0"/>
              <a:t>C</a:t>
            </a:r>
            <a:endParaRPr lang="zh-CN" altLang="en-US" sz="900" dirty="0"/>
          </a:p>
        </p:txBody>
      </p:sp>
      <p:sp>
        <p:nvSpPr>
          <p:cNvPr id="174" name="TextBox 173"/>
          <p:cNvSpPr txBox="1"/>
          <p:nvPr/>
        </p:nvSpPr>
        <p:spPr>
          <a:xfrm>
            <a:off x="5298830"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solidFill>
                  <a:srgbClr val="EE0000"/>
                </a:solidFill>
              </a:rPr>
              <a:t>A</a:t>
            </a:r>
            <a:r>
              <a:rPr lang="en-US" altLang="zh-CN" sz="1000" dirty="0" smtClean="0"/>
              <a:t>,C,D</a:t>
            </a:r>
            <a:endParaRPr lang="zh-CN" altLang="en-US" sz="1000" dirty="0"/>
          </a:p>
        </p:txBody>
      </p:sp>
      <p:sp>
        <p:nvSpPr>
          <p:cNvPr id="176" name="TextBox 175"/>
          <p:cNvSpPr txBox="1"/>
          <p:nvPr/>
        </p:nvSpPr>
        <p:spPr>
          <a:xfrm>
            <a:off x="7415523"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a:t>
            </a:r>
            <a:r>
              <a:rPr lang="en-US" altLang="zh-CN" sz="1000" dirty="0" smtClean="0">
                <a:solidFill>
                  <a:srgbClr val="EE0000"/>
                </a:solidFill>
              </a:rPr>
              <a:t>C</a:t>
            </a:r>
            <a:r>
              <a:rPr lang="en-US" altLang="zh-CN" sz="1000" dirty="0" smtClean="0"/>
              <a:t>,D</a:t>
            </a:r>
            <a:endParaRPr lang="zh-CN" altLang="en-US" sz="1000" dirty="0">
              <a:solidFill>
                <a:srgbClr val="EE0000"/>
              </a:solidFill>
            </a:endParaRPr>
          </a:p>
        </p:txBody>
      </p:sp>
      <p:sp>
        <p:nvSpPr>
          <p:cNvPr id="177" name="矩形 176"/>
          <p:cNvSpPr/>
          <p:nvPr/>
        </p:nvSpPr>
        <p:spPr>
          <a:xfrm>
            <a:off x="8336672" y="5484186"/>
            <a:ext cx="7200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TextBox 177"/>
          <p:cNvSpPr txBox="1"/>
          <p:nvPr/>
        </p:nvSpPr>
        <p:spPr>
          <a:xfrm>
            <a:off x="8455300" y="5219118"/>
            <a:ext cx="486030" cy="230832"/>
          </a:xfrm>
          <a:prstGeom prst="rect">
            <a:avLst/>
          </a:prstGeom>
          <a:noFill/>
        </p:spPr>
        <p:txBody>
          <a:bodyPr wrap="none" rtlCol="0">
            <a:spAutoFit/>
          </a:bodyPr>
          <a:lstStyle/>
          <a:p>
            <a:r>
              <a:rPr lang="zh-CN" altLang="en-US" sz="900" dirty="0" smtClean="0"/>
              <a:t>节点</a:t>
            </a:r>
            <a:r>
              <a:rPr lang="en-US" altLang="zh-CN" sz="900" dirty="0" smtClean="0"/>
              <a:t>D</a:t>
            </a:r>
            <a:endParaRPr lang="zh-CN" altLang="en-US" sz="900" dirty="0"/>
          </a:p>
        </p:txBody>
      </p:sp>
      <p:sp>
        <p:nvSpPr>
          <p:cNvPr id="179" name="TextBox 178"/>
          <p:cNvSpPr txBox="1"/>
          <p:nvPr/>
        </p:nvSpPr>
        <p:spPr>
          <a:xfrm>
            <a:off x="8307494" y="5844226"/>
            <a:ext cx="825867" cy="400110"/>
          </a:xfrm>
          <a:prstGeom prst="rect">
            <a:avLst/>
          </a:prstGeom>
          <a:noFill/>
        </p:spPr>
        <p:txBody>
          <a:bodyPr wrap="none" rtlCol="0">
            <a:spAutoFit/>
          </a:bodyPr>
          <a:lstStyle/>
          <a:p>
            <a:r>
              <a:rPr lang="zh-CN" altLang="en-US" sz="1000" dirty="0" smtClean="0"/>
              <a:t>地址薄数据</a:t>
            </a:r>
            <a:endParaRPr lang="en-US" altLang="zh-CN" sz="1000" dirty="0" smtClean="0"/>
          </a:p>
          <a:p>
            <a:r>
              <a:rPr lang="en-US" altLang="zh-CN" sz="1000" dirty="0" smtClean="0"/>
              <a:t>A, C,</a:t>
            </a:r>
            <a:r>
              <a:rPr lang="en-US" altLang="zh-CN" sz="1000" dirty="0" smtClean="0">
                <a:solidFill>
                  <a:srgbClr val="EE0000"/>
                </a:solidFill>
              </a:rPr>
              <a:t>D</a:t>
            </a:r>
            <a:endParaRPr lang="zh-CN" altLang="en-US" sz="1000" dirty="0">
              <a:solidFill>
                <a:srgbClr val="EE0000"/>
              </a:solidFill>
            </a:endParaRPr>
          </a:p>
        </p:txBody>
      </p:sp>
      <p:sp>
        <p:nvSpPr>
          <p:cNvPr id="180" name="矩形 179"/>
          <p:cNvSpPr/>
          <p:nvPr/>
        </p:nvSpPr>
        <p:spPr>
          <a:xfrm>
            <a:off x="4719665" y="3316784"/>
            <a:ext cx="1415772" cy="302840"/>
          </a:xfrm>
          <a:prstGeom prst="rect">
            <a:avLst/>
          </a:prstGeom>
        </p:spPr>
        <p:txBody>
          <a:bodyPr wrap="none">
            <a:spAutoFit/>
          </a:bodyPr>
          <a:lstStyle/>
          <a:p>
            <a:pPr>
              <a:lnSpc>
                <a:spcPct val="114000"/>
              </a:lnSpc>
            </a:pPr>
            <a:r>
              <a:rPr lang="zh-CN" altLang="en-US" sz="1200" b="1" dirty="0" smtClean="0">
                <a:latin typeface="微软雅黑" pitchFamily="34" charset="-122"/>
                <a:ea typeface="微软雅黑" pitchFamily="34" charset="-122"/>
              </a:rPr>
              <a:t>节点</a:t>
            </a:r>
            <a:r>
              <a:rPr lang="zh-CN" altLang="en-US" sz="1200" b="1" dirty="0">
                <a:latin typeface="微软雅黑" pitchFamily="34" charset="-122"/>
                <a:ea typeface="微软雅黑" pitchFamily="34" charset="-122"/>
              </a:rPr>
              <a:t>离开</a:t>
            </a:r>
            <a:r>
              <a:rPr lang="zh-CN" altLang="en-US" sz="1200" b="1" dirty="0" smtClean="0">
                <a:latin typeface="微软雅黑" pitchFamily="34" charset="-122"/>
                <a:ea typeface="微软雅黑" pitchFamily="34" charset="-122"/>
              </a:rPr>
              <a:t>示意图</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p:txBody>
      </p:sp>
      <p:cxnSp>
        <p:nvCxnSpPr>
          <p:cNvPr id="33" name="直接连接符 32"/>
          <p:cNvCxnSpPr/>
          <p:nvPr/>
        </p:nvCxnSpPr>
        <p:spPr>
          <a:xfrm>
            <a:off x="4572000" y="3468204"/>
            <a:ext cx="0" cy="2776132"/>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6593965" y="3698600"/>
            <a:ext cx="478016" cy="769441"/>
          </a:xfrm>
          <a:prstGeom prst="rect">
            <a:avLst/>
          </a:prstGeom>
          <a:noFill/>
        </p:spPr>
        <p:txBody>
          <a:bodyPr wrap="none" rtlCol="0">
            <a:spAutoFit/>
          </a:bodyPr>
          <a:lstStyle/>
          <a:p>
            <a:r>
              <a:rPr lang="en-US" altLang="zh-CN" sz="4400" dirty="0" smtClean="0">
                <a:solidFill>
                  <a:srgbClr val="EE0000"/>
                </a:solidFill>
              </a:rPr>
              <a:t>X</a:t>
            </a:r>
            <a:endParaRPr lang="zh-CN" altLang="en-US" sz="4400" dirty="0">
              <a:solidFill>
                <a:srgbClr val="EE0000"/>
              </a:solidFill>
            </a:endParaRPr>
          </a:p>
        </p:txBody>
      </p:sp>
      <p:sp>
        <p:nvSpPr>
          <p:cNvPr id="181" name="下箭头 180"/>
          <p:cNvSpPr/>
          <p:nvPr/>
        </p:nvSpPr>
        <p:spPr>
          <a:xfrm>
            <a:off x="6746216" y="4650310"/>
            <a:ext cx="765672" cy="630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TextBox 181"/>
          <p:cNvSpPr txBox="1"/>
          <p:nvPr/>
        </p:nvSpPr>
        <p:spPr>
          <a:xfrm>
            <a:off x="5254794" y="4650310"/>
            <a:ext cx="3889206" cy="369332"/>
          </a:xfrm>
          <a:prstGeom prst="rect">
            <a:avLst/>
          </a:prstGeom>
          <a:noFill/>
        </p:spPr>
        <p:txBody>
          <a:bodyPr wrap="none" rtlCol="0">
            <a:spAutoFit/>
          </a:bodyPr>
          <a:lstStyle/>
          <a:p>
            <a:r>
              <a:rPr lang="zh-CN" altLang="en-US" dirty="0" smtClean="0">
                <a:solidFill>
                  <a:srgbClr val="00B050"/>
                </a:solidFill>
              </a:rPr>
              <a:t>在时间点</a:t>
            </a:r>
            <a:r>
              <a:rPr lang="en-US" altLang="zh-CN" dirty="0" smtClean="0">
                <a:solidFill>
                  <a:srgbClr val="00B050"/>
                </a:solidFill>
              </a:rPr>
              <a:t>3</a:t>
            </a:r>
            <a:r>
              <a:rPr lang="zh-CN" altLang="en-US" dirty="0" smtClean="0">
                <a:solidFill>
                  <a:srgbClr val="00B050"/>
                </a:solidFill>
              </a:rPr>
              <a:t>，节点</a:t>
            </a:r>
            <a:r>
              <a:rPr lang="en-US" altLang="zh-CN" dirty="0" smtClean="0">
                <a:solidFill>
                  <a:srgbClr val="00B050"/>
                </a:solidFill>
              </a:rPr>
              <a:t>B</a:t>
            </a:r>
            <a:r>
              <a:rPr lang="zh-CN" altLang="en-US" dirty="0" smtClean="0">
                <a:solidFill>
                  <a:srgbClr val="00B050"/>
                </a:solidFill>
              </a:rPr>
              <a:t>关闭离开集群环境</a:t>
            </a:r>
            <a:endParaRPr lang="zh-CN" altLang="en-US" dirty="0">
              <a:solidFill>
                <a:srgbClr val="00B050"/>
              </a:solidFill>
            </a:endParaRPr>
          </a:p>
        </p:txBody>
      </p:sp>
    </p:spTree>
    <p:extLst>
      <p:ext uri="{BB962C8B-B14F-4D97-AF65-F5344CB8AC3E}">
        <p14:creationId xmlns:p14="http://schemas.microsoft.com/office/powerpoint/2010/main" val="1334241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981882" cy="4308872"/>
          </a:xfrm>
          <a:prstGeom prst="rect">
            <a:avLst/>
          </a:prstGeom>
          <a:noFill/>
        </p:spPr>
        <p:txBody>
          <a:bodyPr wrap="none" rtlCol="0">
            <a:spAutoFit/>
          </a:bodyPr>
          <a:lstStyle/>
          <a:p>
            <a:r>
              <a:rPr lang="zh-CN" altLang="en-US" sz="2000" b="1" dirty="0"/>
              <a:t>下载事件框架源码：</a:t>
            </a:r>
            <a:endParaRPr lang="en-US" altLang="zh-CN" sz="2000" b="1" dirty="0"/>
          </a:p>
          <a:p>
            <a:r>
              <a:rPr lang="en-US" altLang="zh-CN" dirty="0" smtClean="0">
                <a:hlinkClick r:id="rId2"/>
              </a:rPr>
              <a:t>https</a:t>
            </a:r>
            <a:r>
              <a:rPr lang="en-US" altLang="zh-CN" dirty="0">
                <a:hlinkClick r:id="rId2"/>
              </a:rPr>
              <a:t>://</a:t>
            </a:r>
            <a:r>
              <a:rPr lang="en-US" altLang="zh-CN" dirty="0" smtClean="0">
                <a:hlinkClick r:id="rId2"/>
              </a:rPr>
              <a:t>github.com/bbossgroups/bbossgroups-3.5/tree/master/bbossevent</a:t>
            </a:r>
            <a:endParaRPr lang="en-US" altLang="zh-CN" dirty="0" smtClean="0"/>
          </a:p>
          <a:p>
            <a:endParaRPr lang="en-US" altLang="zh-CN" dirty="0"/>
          </a:p>
          <a:p>
            <a:r>
              <a:rPr lang="zh-CN" altLang="en-US" sz="2000" b="1" dirty="0" smtClean="0"/>
              <a:t>采用</a:t>
            </a:r>
            <a:r>
              <a:rPr lang="en-US" altLang="zh-CN" sz="2000" b="1" dirty="0"/>
              <a:t>ant</a:t>
            </a:r>
            <a:r>
              <a:rPr lang="zh-CN" altLang="en-US" sz="2000" b="1" dirty="0" smtClean="0"/>
              <a:t>构建</a:t>
            </a:r>
            <a:r>
              <a:rPr lang="zh-CN" altLang="en-US" dirty="0" smtClean="0"/>
              <a:t>：</a:t>
            </a:r>
            <a:endParaRPr lang="en-US" altLang="zh-CN" dirty="0" smtClean="0"/>
          </a:p>
          <a:p>
            <a:r>
              <a:rPr lang="zh-CN" altLang="en-US" dirty="0" smtClean="0"/>
              <a:t>配置</a:t>
            </a:r>
            <a:r>
              <a:rPr lang="en-US" altLang="zh-CN" dirty="0" smtClean="0"/>
              <a:t>ant</a:t>
            </a:r>
            <a:r>
              <a:rPr lang="zh-CN" altLang="en-US" dirty="0" smtClean="0"/>
              <a:t>构建环境，执行</a:t>
            </a:r>
            <a:r>
              <a:rPr lang="en-US" altLang="zh-CN" dirty="0" err="1" smtClean="0"/>
              <a:t>bbossevent</a:t>
            </a:r>
            <a:r>
              <a:rPr lang="en-US" altLang="zh-CN" dirty="0" smtClean="0"/>
              <a:t>/run.bat</a:t>
            </a:r>
            <a:r>
              <a:rPr lang="zh-CN" altLang="en-US" dirty="0" smtClean="0"/>
              <a:t>指令即可</a:t>
            </a:r>
            <a:endParaRPr lang="en-US" altLang="zh-CN" dirty="0" smtClean="0"/>
          </a:p>
          <a:p>
            <a:endParaRPr lang="en-US" altLang="zh-CN" dirty="0"/>
          </a:p>
          <a:p>
            <a:r>
              <a:rPr lang="zh-CN" altLang="en-US" sz="2000" b="1" dirty="0"/>
              <a:t>集成</a:t>
            </a:r>
            <a:r>
              <a:rPr lang="en-US" altLang="zh-CN" sz="2000" b="1" dirty="0"/>
              <a:t>jar</a:t>
            </a:r>
            <a:r>
              <a:rPr lang="zh-CN" altLang="en-US" sz="2000" b="1" dirty="0"/>
              <a:t>包和依赖</a:t>
            </a:r>
            <a:r>
              <a:rPr lang="en-US" altLang="zh-CN" sz="2000" b="1" dirty="0"/>
              <a:t>jar</a:t>
            </a:r>
            <a:r>
              <a:rPr lang="zh-CN" altLang="en-US" sz="2000" b="1" dirty="0" smtClean="0"/>
              <a:t>包，资源配置文件</a:t>
            </a:r>
            <a:endParaRPr lang="en-US" altLang="zh-CN" sz="2000" b="1" dirty="0"/>
          </a:p>
          <a:p>
            <a:r>
              <a:rPr lang="zh-CN" altLang="en-US" dirty="0" smtClean="0"/>
              <a:t>构建完毕后，拷贝下面目录中的</a:t>
            </a:r>
            <a:r>
              <a:rPr lang="en-US" altLang="zh-CN" dirty="0" smtClean="0"/>
              <a:t>jar</a:t>
            </a:r>
            <a:r>
              <a:rPr lang="zh-CN" altLang="en-US" dirty="0" smtClean="0"/>
              <a:t>和</a:t>
            </a:r>
            <a:r>
              <a:rPr lang="en-US" altLang="zh-CN" dirty="0" smtClean="0"/>
              <a:t>bboss-event.jar</a:t>
            </a:r>
            <a:r>
              <a:rPr lang="zh-CN" altLang="en-US" dirty="0" smtClean="0"/>
              <a:t>到自己项目的</a:t>
            </a:r>
            <a:r>
              <a:rPr lang="en-US" altLang="zh-CN" dirty="0" smtClean="0"/>
              <a:t>lib</a:t>
            </a:r>
            <a:r>
              <a:rPr lang="zh-CN" altLang="en-US" dirty="0" smtClean="0"/>
              <a:t>目录中：</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a:t>
            </a:r>
            <a:r>
              <a:rPr lang="en-US" altLang="zh-CN" dirty="0" err="1" smtClean="0"/>
              <a:t>dependlibs</a:t>
            </a:r>
            <a:endParaRPr lang="en-US" altLang="zh-CN" dirty="0" smtClean="0"/>
          </a:p>
          <a:p>
            <a:r>
              <a:rPr lang="en-US" altLang="zh-CN" dirty="0" err="1" smtClean="0"/>
              <a:t>Bbossevent</a:t>
            </a:r>
            <a:r>
              <a:rPr lang="en-US" altLang="zh-CN" dirty="0" smtClean="0"/>
              <a:t>/</a:t>
            </a:r>
            <a:r>
              <a:rPr lang="en-US" altLang="zh-CN" dirty="0" err="1" smtClean="0"/>
              <a:t>distrib</a:t>
            </a:r>
            <a:r>
              <a:rPr lang="en-US" altLang="zh-CN" dirty="0" smtClean="0"/>
              <a:t>/bboss-event.jar</a:t>
            </a:r>
          </a:p>
          <a:p>
            <a:endParaRPr lang="en-US" altLang="zh-CN" dirty="0"/>
          </a:p>
          <a:p>
            <a:r>
              <a:rPr lang="zh-CN" altLang="en-US" dirty="0" smtClean="0"/>
              <a:t>将</a:t>
            </a:r>
            <a:r>
              <a:rPr lang="en-US" altLang="zh-CN" dirty="0"/>
              <a:t>/</a:t>
            </a:r>
            <a:r>
              <a:rPr lang="en-US" altLang="zh-CN" dirty="0" err="1" smtClean="0"/>
              <a:t>bbossevent</a:t>
            </a:r>
            <a:r>
              <a:rPr lang="en-US" altLang="zh-CN" dirty="0" smtClean="0"/>
              <a:t>/</a:t>
            </a:r>
            <a:r>
              <a:rPr lang="en-US" altLang="zh-CN" dirty="0" err="1" smtClean="0"/>
              <a:t>distrib</a:t>
            </a:r>
            <a:r>
              <a:rPr lang="en-US" altLang="zh-CN" dirty="0" smtClean="0"/>
              <a:t>/resources</a:t>
            </a:r>
            <a:r>
              <a:rPr lang="zh-CN" altLang="en-US" dirty="0" smtClean="0"/>
              <a:t>下的文件和目录拷贝到工程的源码目录或者</a:t>
            </a:r>
            <a:r>
              <a:rPr lang="en-US" altLang="zh-CN" dirty="0" smtClean="0"/>
              <a:t>classes</a:t>
            </a:r>
            <a:r>
              <a:rPr lang="zh-CN" altLang="en-US" dirty="0" smtClean="0"/>
              <a:t>目录中</a:t>
            </a:r>
            <a:endParaRPr lang="en-US" altLang="zh-CN" dirty="0" smtClean="0"/>
          </a:p>
          <a:p>
            <a:endParaRPr lang="en-US" altLang="zh-CN" dirty="0" smtClean="0"/>
          </a:p>
          <a:p>
            <a:r>
              <a:rPr lang="zh-CN" altLang="en-US" dirty="0" smtClean="0"/>
              <a:t>这样分布式事件框架就集成到你的应用里面了。</a:t>
            </a:r>
            <a:endParaRPr lang="en-US" altLang="zh-CN" dirty="0" smtClean="0"/>
          </a:p>
          <a:p>
            <a:endParaRPr lang="zh-CN" altLang="en-US" dirty="0"/>
          </a:p>
        </p:txBody>
      </p:sp>
    </p:spTree>
    <p:extLst>
      <p:ext uri="{BB962C8B-B14F-4D97-AF65-F5344CB8AC3E}">
        <p14:creationId xmlns:p14="http://schemas.microsoft.com/office/powerpoint/2010/main" val="274672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565821"/>
            <a:ext cx="8595146" cy="4062651"/>
          </a:xfrm>
          <a:prstGeom prst="rect">
            <a:avLst/>
          </a:prstGeom>
          <a:noFill/>
        </p:spPr>
        <p:txBody>
          <a:bodyPr wrap="square" rtlCol="0">
            <a:spAutoFit/>
          </a:bodyPr>
          <a:lstStyle/>
          <a:p>
            <a:r>
              <a:rPr lang="zh-CN" altLang="en-US" sz="2400" b="1" dirty="0" smtClean="0"/>
              <a:t>配置和运行事件框架</a:t>
            </a:r>
            <a:endParaRPr lang="en-US" altLang="zh-CN" sz="2400" b="1" dirty="0" smtClean="0"/>
          </a:p>
          <a:p>
            <a:r>
              <a:rPr lang="zh-CN" altLang="en-US" dirty="0" smtClean="0"/>
              <a:t>开启和关闭远程事件：</a:t>
            </a:r>
            <a:endParaRPr lang="en-US" altLang="zh-CN" dirty="0" smtClean="0"/>
          </a:p>
          <a:p>
            <a:r>
              <a:rPr lang="zh-CN" altLang="en-US" dirty="0" smtClean="0"/>
              <a:t>如果不需要远程事件，可以关闭，</a:t>
            </a:r>
            <a:endParaRPr lang="en-US" altLang="zh-CN" dirty="0" smtClean="0"/>
          </a:p>
          <a:p>
            <a:r>
              <a:rPr lang="zh-CN" altLang="en-US" dirty="0" smtClean="0"/>
              <a:t>关闭远程事件，修改</a:t>
            </a:r>
            <a:r>
              <a:rPr lang="en-US" altLang="zh-CN" dirty="0" smtClean="0"/>
              <a:t>eventconf.xml</a:t>
            </a:r>
            <a:r>
              <a:rPr lang="zh-CN" altLang="en-US" dirty="0" smtClean="0"/>
              <a:t>文件中的</a:t>
            </a:r>
            <a:r>
              <a:rPr lang="en-US" altLang="zh-CN" i="1" dirty="0" err="1" smtClean="0"/>
              <a:t>remoteevent.enabled</a:t>
            </a:r>
            <a:r>
              <a:rPr lang="zh-CN" altLang="en-US" i="1" dirty="0" smtClean="0"/>
              <a:t>参数：</a:t>
            </a:r>
            <a:endParaRPr lang="en-US" altLang="zh-CN" i="1" dirty="0" smtClean="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=“false"/&gt;</a:t>
            </a:r>
          </a:p>
          <a:p>
            <a:endParaRPr lang="en-US" altLang="zh-CN" i="1" dirty="0"/>
          </a:p>
          <a:p>
            <a:r>
              <a:rPr lang="zh-CN" altLang="en-US" i="1" dirty="0" smtClean="0"/>
              <a:t>开启远程事件，</a:t>
            </a:r>
            <a:r>
              <a:rPr lang="zh-CN" altLang="en-US" dirty="0"/>
              <a:t>修改</a:t>
            </a:r>
            <a:r>
              <a:rPr lang="en-US" altLang="zh-CN" dirty="0"/>
              <a:t>eventconf.xml</a:t>
            </a:r>
            <a:r>
              <a:rPr lang="zh-CN" altLang="en-US" dirty="0"/>
              <a:t>文件中</a:t>
            </a:r>
            <a:r>
              <a:rPr lang="zh-CN" altLang="en-US" dirty="0" smtClean="0"/>
              <a:t>的</a:t>
            </a:r>
            <a:r>
              <a:rPr lang="en-US" altLang="zh-CN" i="1" dirty="0" err="1" smtClean="0"/>
              <a:t>remoteevent.enabled</a:t>
            </a:r>
            <a:r>
              <a:rPr lang="zh-CN" altLang="en-US" i="1" dirty="0"/>
              <a:t>参数：</a:t>
            </a:r>
            <a:endParaRPr lang="en-US" altLang="zh-CN" i="1" dirty="0"/>
          </a:p>
          <a:p>
            <a:r>
              <a:rPr lang="en-US" altLang="zh-CN" dirty="0"/>
              <a:t>&lt;property name=</a:t>
            </a:r>
            <a:r>
              <a:rPr lang="en-US" altLang="zh-CN" i="1" dirty="0"/>
              <a:t>"</a:t>
            </a:r>
            <a:r>
              <a:rPr lang="en-US" altLang="zh-CN" i="1" dirty="0" err="1"/>
              <a:t>remoteevent.enabled</a:t>
            </a:r>
            <a:r>
              <a:rPr lang="en-US" altLang="zh-CN" i="1" dirty="0"/>
              <a:t>" value</a:t>
            </a:r>
            <a:r>
              <a:rPr lang="en-US" altLang="zh-CN" i="1" dirty="0" smtClean="0"/>
              <a:t>=“true"/&gt;</a:t>
            </a:r>
          </a:p>
          <a:p>
            <a:endParaRPr lang="en-US" altLang="zh-CN" i="1" dirty="0"/>
          </a:p>
          <a:p>
            <a:r>
              <a:rPr lang="zh-CN" altLang="en-US" i="1" dirty="0" smtClean="0"/>
              <a:t>开启远程事件后，需要在应用启动时开启分布式事件发送和接收服务：</a:t>
            </a:r>
            <a:endParaRPr lang="en-US" altLang="zh-CN" i="1" dirty="0" smtClean="0"/>
          </a:p>
          <a:p>
            <a:r>
              <a:rPr lang="en-US" altLang="zh-CN" dirty="0" err="1"/>
              <a:t>org.frameworkset.remote</a:t>
            </a:r>
            <a:r>
              <a:rPr lang="en-US" altLang="zh-CN" dirty="0" err="1" smtClean="0"/>
              <a:t>.EventUtils.</a:t>
            </a:r>
            <a:r>
              <a:rPr lang="en-US" altLang="zh-CN" i="1" dirty="0" err="1" smtClean="0"/>
              <a:t>init</a:t>
            </a:r>
            <a:r>
              <a:rPr lang="en-US" altLang="zh-CN" i="1" dirty="0" smtClean="0"/>
              <a:t>()</a:t>
            </a:r>
          </a:p>
          <a:p>
            <a:r>
              <a:rPr lang="zh-CN" altLang="en-US" i="1" dirty="0" smtClean="0"/>
              <a:t>如果远程事件是关闭的，那么执行</a:t>
            </a:r>
            <a:r>
              <a:rPr lang="en-US" altLang="zh-CN" dirty="0" err="1" smtClean="0"/>
              <a:t>EventUtils.</a:t>
            </a:r>
            <a:r>
              <a:rPr lang="en-US" altLang="zh-CN" i="1" dirty="0" err="1" smtClean="0"/>
              <a:t>init</a:t>
            </a:r>
            <a:r>
              <a:rPr lang="en-US" altLang="zh-CN" i="1" dirty="0" smtClean="0"/>
              <a:t>()</a:t>
            </a:r>
            <a:r>
              <a:rPr lang="zh-CN" altLang="en-US" i="1" dirty="0" smtClean="0"/>
              <a:t>不会启动</a:t>
            </a:r>
            <a:r>
              <a:rPr lang="zh-CN" altLang="en-US" i="1" dirty="0"/>
              <a:t>分布式事件发送和接收</a:t>
            </a:r>
            <a:r>
              <a:rPr lang="zh-CN" altLang="en-US" i="1" dirty="0" smtClean="0"/>
              <a:t>服务。</a:t>
            </a:r>
            <a:endParaRPr lang="en-US" altLang="zh-CN" i="1" dirty="0"/>
          </a:p>
          <a:p>
            <a:endParaRPr lang="zh-CN" altLang="en-US" dirty="0"/>
          </a:p>
        </p:txBody>
      </p:sp>
    </p:spTree>
    <p:extLst>
      <p:ext uri="{BB962C8B-B14F-4D97-AF65-F5344CB8AC3E}">
        <p14:creationId xmlns:p14="http://schemas.microsoft.com/office/powerpoint/2010/main" val="161019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smtClean="0">
                <a:solidFill>
                  <a:srgbClr val="000066"/>
                </a:solidFill>
                <a:cs typeface="Arial Unicode MS" pitchFamily="34" charset="-122"/>
              </a:rPr>
              <a:t>事件框架架构</a:t>
            </a:r>
            <a:endParaRPr lang="zh-CN" altLang="en-US" dirty="0">
              <a:solidFill>
                <a:srgbClr val="000066"/>
              </a:solidFill>
              <a:cs typeface="Arial Unicode MS" pitchFamily="34" charset="-122"/>
            </a:endParaRP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340768"/>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燕尾形 27"/>
          <p:cNvSpPr/>
          <p:nvPr/>
        </p:nvSpPr>
        <p:spPr bwMode="auto">
          <a:xfrm>
            <a:off x="1610506"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0" name="燕尾形 29"/>
          <p:cNvSpPr/>
          <p:nvPr/>
        </p:nvSpPr>
        <p:spPr bwMode="auto">
          <a:xfrm>
            <a:off x="4202832"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smtClean="0">
                <a:solidFill>
                  <a:srgbClr val="A6A6A6"/>
                </a:solidFill>
                <a:latin typeface="微软雅黑" pitchFamily="34" charset="-122"/>
                <a:ea typeface="微软雅黑" pitchFamily="34" charset="-122"/>
              </a:rPr>
              <a:t>开发</a:t>
            </a:r>
            <a:r>
              <a:rPr lang="en-US" altLang="zh-CN" dirty="0" smtClean="0">
                <a:solidFill>
                  <a:srgbClr val="A6A6A6"/>
                </a:solidFill>
                <a:latin typeface="微软雅黑" pitchFamily="34" charset="-122"/>
                <a:ea typeface="微软雅黑" pitchFamily="34" charset="-122"/>
              </a:rPr>
              <a:t>API</a:t>
            </a:r>
            <a:endParaRPr lang="zh-CN" altLang="en-US" dirty="0">
              <a:solidFill>
                <a:srgbClr val="A6A6A6"/>
              </a:solidFill>
              <a:latin typeface="微软雅黑" pitchFamily="34" charset="-122"/>
              <a:ea typeface="微软雅黑" pitchFamily="34" charset="-122"/>
            </a:endParaRPr>
          </a:p>
        </p:txBody>
      </p:sp>
      <p:sp>
        <p:nvSpPr>
          <p:cNvPr id="32" name="燕尾形 31"/>
          <p:cNvSpPr/>
          <p:nvPr/>
        </p:nvSpPr>
        <p:spPr bwMode="auto">
          <a:xfrm>
            <a:off x="2618656" y="692497"/>
            <a:ext cx="1784424" cy="576263"/>
          </a:xfrm>
          <a:prstGeom prst="chevron">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b="1" dirty="0">
                <a:solidFill>
                  <a:srgbClr val="0066FF"/>
                </a:solidFill>
                <a:latin typeface="微软雅黑" pitchFamily="34" charset="-122"/>
                <a:ea typeface="微软雅黑" pitchFamily="34" charset="-122"/>
              </a:rPr>
              <a:t>应用集成</a:t>
            </a:r>
          </a:p>
        </p:txBody>
      </p:sp>
      <p:sp>
        <p:nvSpPr>
          <p:cNvPr id="15" name="五边形 14"/>
          <p:cNvSpPr/>
          <p:nvPr/>
        </p:nvSpPr>
        <p:spPr bwMode="auto">
          <a:xfrm>
            <a:off x="827584"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概述</a:t>
            </a:r>
          </a:p>
        </p:txBody>
      </p:sp>
      <p:sp>
        <p:nvSpPr>
          <p:cNvPr id="18" name="TextBox 17"/>
          <p:cNvSpPr txBox="1"/>
          <p:nvPr/>
        </p:nvSpPr>
        <p:spPr>
          <a:xfrm>
            <a:off x="81310" y="1412776"/>
            <a:ext cx="8595146" cy="4893647"/>
          </a:xfrm>
          <a:prstGeom prst="rect">
            <a:avLst/>
          </a:prstGeom>
          <a:noFill/>
        </p:spPr>
        <p:txBody>
          <a:bodyPr wrap="square" rtlCol="0">
            <a:spAutoFit/>
          </a:bodyPr>
          <a:lstStyle/>
          <a:p>
            <a:r>
              <a:rPr lang="zh-CN" altLang="en-US" sz="2400" b="1" dirty="0" smtClean="0"/>
              <a:t>配置</a:t>
            </a:r>
            <a:r>
              <a:rPr lang="en-US" altLang="zh-CN" sz="2400" b="1" dirty="0" err="1" smtClean="0"/>
              <a:t>Jgroups</a:t>
            </a:r>
            <a:r>
              <a:rPr lang="zh-CN" altLang="en-US" sz="2400" b="1" dirty="0" smtClean="0"/>
              <a:t>多播协议一</a:t>
            </a:r>
          </a:p>
          <a:p>
            <a:r>
              <a:rPr lang="zh-CN" altLang="en-US" dirty="0" smtClean="0"/>
              <a:t>目前</a:t>
            </a:r>
            <a:r>
              <a:rPr lang="zh-CN" altLang="en-US" dirty="0">
                <a:latin typeface="微软雅黑" pitchFamily="34" charset="-122"/>
                <a:ea typeface="微软雅黑" pitchFamily="34" charset="-122"/>
              </a:rPr>
              <a:t>平台</a:t>
            </a:r>
            <a:r>
              <a:rPr lang="zh-CN" altLang="en-US" dirty="0" smtClean="0"/>
              <a:t>事件框架支持</a:t>
            </a:r>
            <a:r>
              <a:rPr lang="en-US" altLang="zh-CN" dirty="0" err="1" smtClean="0"/>
              <a:t>tcp,udp,tcpnio</a:t>
            </a:r>
            <a:r>
              <a:rPr lang="zh-CN" altLang="en-US" dirty="0" smtClean="0"/>
              <a:t>三种</a:t>
            </a:r>
            <a:r>
              <a:rPr lang="en-US" altLang="zh-CN" dirty="0" err="1" smtClean="0"/>
              <a:t>Jgroups</a:t>
            </a:r>
            <a:r>
              <a:rPr lang="zh-CN" altLang="en-US" dirty="0" smtClean="0"/>
              <a:t>通讯协议，可以根据实际情况自行扩展。可以在</a:t>
            </a:r>
            <a:r>
              <a:rPr lang="en-US" altLang="zh-CN" dirty="0" smtClean="0"/>
              <a:t>eventconf.xml</a:t>
            </a:r>
            <a:r>
              <a:rPr lang="zh-CN" altLang="en-US" dirty="0" smtClean="0"/>
              <a:t>中指定具体使用哪种协议：</a:t>
            </a:r>
            <a:endParaRPr lang="en-US" altLang="zh-CN" dirty="0" smtClean="0"/>
          </a:p>
          <a:p>
            <a:r>
              <a:rPr lang="en-US" altLang="zh-CN" dirty="0"/>
              <a:t>&lt;property name=</a:t>
            </a:r>
            <a:r>
              <a:rPr lang="en-US" altLang="zh-CN" i="1" dirty="0"/>
              <a:t>"</a:t>
            </a:r>
            <a:r>
              <a:rPr lang="en-US" altLang="zh-CN" i="1" dirty="0" err="1"/>
              <a:t>jgroup_protocols</a:t>
            </a:r>
            <a:r>
              <a:rPr lang="en-US" altLang="zh-CN" b="1" i="1" dirty="0"/>
              <a:t>"</a:t>
            </a:r>
            <a:r>
              <a:rPr lang="en-US" altLang="zh-CN" b="1" i="1" dirty="0">
                <a:solidFill>
                  <a:srgbClr val="EE0000"/>
                </a:solidFill>
              </a:rPr>
              <a:t> use="</a:t>
            </a:r>
            <a:r>
              <a:rPr lang="en-US" altLang="zh-CN" b="1" i="1" dirty="0" err="1">
                <a:solidFill>
                  <a:srgbClr val="EE0000"/>
                </a:solidFill>
              </a:rPr>
              <a:t>tcp</a:t>
            </a:r>
            <a:r>
              <a:rPr lang="en-US" altLang="zh-CN" b="1" i="1" dirty="0">
                <a:solidFill>
                  <a:srgbClr val="EE0000"/>
                </a:solidFill>
              </a:rPr>
              <a:t>"&gt;</a:t>
            </a:r>
          </a:p>
          <a:p>
            <a:r>
              <a:rPr lang="en-US" altLang="zh-CN" dirty="0"/>
              <a:t>    &lt;map </a:t>
            </a:r>
            <a:r>
              <a:rPr lang="en-US" altLang="zh-CN" dirty="0" err="1"/>
              <a:t>componentType</a:t>
            </a:r>
            <a:r>
              <a:rPr lang="en-US" altLang="zh-CN" dirty="0"/>
              <a:t>=</a:t>
            </a:r>
            <a:r>
              <a:rPr lang="en-US" altLang="zh-CN" i="1" dirty="0"/>
              <a:t>"bean"&gt; </a:t>
            </a:r>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p>
          <a:p>
            <a:r>
              <a:rPr lang="en-US" altLang="zh-CN" dirty="0"/>
              <a:t>&lt;property name=</a:t>
            </a:r>
            <a:r>
              <a:rPr lang="en-US" altLang="zh-CN" b="1" i="1" dirty="0">
                <a:solidFill>
                  <a:srgbClr val="EE0000"/>
                </a:solidFill>
              </a:rPr>
              <a:t>"</a:t>
            </a:r>
            <a:r>
              <a:rPr lang="en-US" altLang="zh-CN" b="1" i="1" dirty="0" err="1">
                <a:solidFill>
                  <a:srgbClr val="EE0000"/>
                </a:solidFill>
              </a:rPr>
              <a:t>tcp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/tcp.xml"/&gt;</a:t>
            </a:r>
          </a:p>
          <a:p>
            <a:r>
              <a:rPr lang="en-US" altLang="zh-CN" dirty="0"/>
              <a:t>&lt;property name=</a:t>
            </a:r>
            <a:r>
              <a:rPr lang="en-US" altLang="zh-CN" b="1" i="1" dirty="0">
                <a:solidFill>
                  <a:srgbClr val="EE0000"/>
                </a:solidFill>
              </a:rPr>
              <a:t>"</a:t>
            </a:r>
            <a:r>
              <a:rPr lang="en-US" altLang="zh-CN" b="1" i="1" dirty="0" err="1">
                <a:solidFill>
                  <a:srgbClr val="EE0000"/>
                </a:solidFill>
              </a:rPr>
              <a:t>tcpnio</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/tcp-nio.xml</a:t>
            </a:r>
            <a:r>
              <a:rPr lang="en-US" altLang="zh-CN" i="1" dirty="0" smtClean="0"/>
              <a:t>"/&gt;</a:t>
            </a:r>
            <a:r>
              <a:rPr lang="zh-CN" altLang="en-US" dirty="0" smtClean="0"/>
              <a:t> </a:t>
            </a:r>
            <a:endParaRPr lang="zh-CN" altLang="en-US" dirty="0"/>
          </a:p>
          <a:p>
            <a:r>
              <a:rPr lang="en-US" altLang="zh-CN" dirty="0"/>
              <a:t>&lt;/map&gt; </a:t>
            </a:r>
          </a:p>
          <a:p>
            <a:r>
              <a:rPr lang="en-US" altLang="zh-CN" dirty="0"/>
              <a:t>&lt;/property</a:t>
            </a:r>
            <a:r>
              <a:rPr lang="en-US" altLang="zh-CN" dirty="0" smtClean="0"/>
              <a:t>&gt;</a:t>
            </a:r>
          </a:p>
          <a:p>
            <a:r>
              <a:rPr lang="zh-CN" altLang="en-US" dirty="0" smtClean="0"/>
              <a:t>通过</a:t>
            </a:r>
            <a:r>
              <a:rPr lang="en-US" altLang="zh-CN" dirty="0" smtClean="0"/>
              <a:t>use</a:t>
            </a:r>
            <a:r>
              <a:rPr lang="zh-CN" altLang="en-US" dirty="0" smtClean="0"/>
              <a:t>属性指定了具体的</a:t>
            </a:r>
            <a:r>
              <a:rPr lang="en-US" altLang="zh-CN" dirty="0" err="1" smtClean="0"/>
              <a:t>jgroups</a:t>
            </a:r>
            <a:r>
              <a:rPr lang="zh-CN" altLang="en-US" dirty="0" smtClean="0"/>
              <a:t>协议，比如</a:t>
            </a:r>
            <a:r>
              <a:rPr lang="en-US" altLang="zh-CN" dirty="0" err="1" smtClean="0"/>
              <a:t>tcp</a:t>
            </a:r>
            <a:r>
              <a:rPr lang="zh-CN" altLang="en-US" dirty="0" smtClean="0"/>
              <a:t>，具体协议对应的</a:t>
            </a:r>
            <a:r>
              <a:rPr lang="en-US" altLang="zh-CN" dirty="0" err="1" smtClean="0"/>
              <a:t>jgroups</a:t>
            </a:r>
            <a:r>
              <a:rPr lang="zh-CN" altLang="en-US" dirty="0" smtClean="0"/>
              <a:t>配置文件通过</a:t>
            </a:r>
            <a:r>
              <a:rPr lang="en-US" altLang="zh-CN" dirty="0" smtClean="0"/>
              <a:t>key/value</a:t>
            </a:r>
            <a:r>
              <a:rPr lang="zh-CN" altLang="en-US" dirty="0" smtClean="0"/>
              <a:t>方式在</a:t>
            </a:r>
            <a:r>
              <a:rPr lang="en-US" altLang="zh-CN" dirty="0" smtClean="0"/>
              <a:t>map</a:t>
            </a:r>
            <a:r>
              <a:rPr lang="zh-CN" altLang="en-US" dirty="0" smtClean="0"/>
              <a:t>元素中指定，例如：</a:t>
            </a:r>
            <a:endParaRPr lang="en-US" altLang="zh-CN" dirty="0" smtClean="0"/>
          </a:p>
          <a:p>
            <a:r>
              <a:rPr lang="en-US" altLang="zh-CN" dirty="0"/>
              <a:t>&lt;property name=</a:t>
            </a:r>
            <a:r>
              <a:rPr lang="en-US" altLang="zh-CN" b="1" i="1" dirty="0">
                <a:solidFill>
                  <a:srgbClr val="EE0000"/>
                </a:solidFill>
              </a:rPr>
              <a:t>"</a:t>
            </a:r>
            <a:r>
              <a:rPr lang="en-US" altLang="zh-CN" b="1" i="1" dirty="0" err="1">
                <a:solidFill>
                  <a:srgbClr val="EE0000"/>
                </a:solidFill>
              </a:rPr>
              <a:t>udp</a:t>
            </a:r>
            <a:r>
              <a:rPr lang="en-US" altLang="zh-CN" b="1" i="1" dirty="0">
                <a:solidFill>
                  <a:srgbClr val="EE0000"/>
                </a:solidFill>
              </a:rPr>
              <a:t>"</a:t>
            </a:r>
            <a:r>
              <a:rPr lang="en-US" altLang="zh-CN" i="1" dirty="0"/>
              <a:t> value="org/</a:t>
            </a:r>
            <a:r>
              <a:rPr lang="en-US" altLang="zh-CN" i="1" dirty="0" err="1"/>
              <a:t>frameworkset</a:t>
            </a:r>
            <a:r>
              <a:rPr lang="en-US" altLang="zh-CN" i="1" dirty="0"/>
              <a:t>/</a:t>
            </a:r>
            <a:r>
              <a:rPr lang="en-US" altLang="zh-CN" i="1" dirty="0" err="1"/>
              <a:t>spi</a:t>
            </a:r>
            <a:r>
              <a:rPr lang="en-US" altLang="zh-CN" i="1" dirty="0"/>
              <a:t>/</a:t>
            </a:r>
            <a:r>
              <a:rPr lang="en-US" altLang="zh-CN" i="1" dirty="0" err="1"/>
              <a:t>jgroups</a:t>
            </a:r>
            <a:r>
              <a:rPr lang="en-US" altLang="zh-CN" i="1" dirty="0"/>
              <a:t>/udp.xml"/&gt; </a:t>
            </a:r>
            <a:endParaRPr lang="en-US" altLang="zh-CN" dirty="0" smtClean="0"/>
          </a:p>
          <a:p>
            <a:r>
              <a:rPr lang="zh-CN" altLang="en-US" dirty="0" smtClean="0"/>
              <a:t>如果是局域网，并且局域网开启了</a:t>
            </a:r>
            <a:r>
              <a:rPr lang="en-US" altLang="zh-CN" dirty="0" err="1" smtClean="0"/>
              <a:t>ip</a:t>
            </a:r>
            <a:r>
              <a:rPr lang="en-US" altLang="zh-CN" dirty="0" smtClean="0"/>
              <a:t> multicast</a:t>
            </a:r>
            <a:r>
              <a:rPr lang="zh-CN" altLang="en-US" dirty="0" smtClean="0"/>
              <a:t>组播机制，则可以使用</a:t>
            </a:r>
            <a:r>
              <a:rPr lang="en-US" altLang="zh-CN" dirty="0" err="1" smtClean="0"/>
              <a:t>udp</a:t>
            </a:r>
            <a:r>
              <a:rPr lang="zh-CN" altLang="en-US" dirty="0" smtClean="0"/>
              <a:t>协议，</a:t>
            </a:r>
            <a:endParaRPr lang="en-US" altLang="zh-CN" dirty="0" smtClean="0"/>
          </a:p>
          <a:p>
            <a:r>
              <a:rPr lang="zh-CN" altLang="en-US" dirty="0" smtClean="0"/>
              <a:t>如果是广域网，或者局域网不支持</a:t>
            </a:r>
            <a:r>
              <a:rPr lang="en-US" altLang="zh-CN" dirty="0" err="1"/>
              <a:t>ip</a:t>
            </a:r>
            <a:r>
              <a:rPr lang="en-US" altLang="zh-CN" dirty="0"/>
              <a:t> multicast</a:t>
            </a:r>
            <a:r>
              <a:rPr lang="zh-CN" altLang="en-US" dirty="0"/>
              <a:t>组播</a:t>
            </a:r>
            <a:r>
              <a:rPr lang="zh-CN" altLang="en-US" dirty="0" smtClean="0"/>
              <a:t>机制</a:t>
            </a:r>
            <a:r>
              <a:rPr lang="en-US" altLang="zh-CN" dirty="0" smtClean="0"/>
              <a:t>,</a:t>
            </a:r>
            <a:r>
              <a:rPr lang="zh-CN" altLang="en-US" dirty="0" smtClean="0"/>
              <a:t>则可以使用</a:t>
            </a:r>
            <a:r>
              <a:rPr lang="en-US" altLang="zh-CN" dirty="0" err="1" smtClean="0"/>
              <a:t>tcp</a:t>
            </a:r>
            <a:r>
              <a:rPr lang="zh-CN" altLang="en-US" dirty="0" smtClean="0"/>
              <a:t>或者</a:t>
            </a:r>
            <a:r>
              <a:rPr lang="en-US" altLang="zh-CN" dirty="0" err="1" smtClean="0"/>
              <a:t>tcp</a:t>
            </a:r>
            <a:r>
              <a:rPr lang="en-US" altLang="zh-CN" dirty="0" smtClean="0"/>
              <a:t> </a:t>
            </a:r>
            <a:r>
              <a:rPr lang="en-US" altLang="zh-CN" dirty="0" err="1" smtClean="0"/>
              <a:t>nio</a:t>
            </a:r>
            <a:r>
              <a:rPr lang="zh-CN" altLang="en-US" dirty="0" smtClean="0"/>
              <a:t>协议，如果需要使用</a:t>
            </a:r>
            <a:r>
              <a:rPr lang="en-US" altLang="zh-CN" dirty="0" err="1" smtClean="0"/>
              <a:t>jgroups</a:t>
            </a:r>
            <a:r>
              <a:rPr lang="zh-CN" altLang="en-US" dirty="0" smtClean="0"/>
              <a:t>提供的其他协议，可以自己去</a:t>
            </a:r>
            <a:r>
              <a:rPr lang="en-US" altLang="zh-CN" dirty="0" err="1" smtClean="0"/>
              <a:t>jgroups</a:t>
            </a:r>
            <a:r>
              <a:rPr lang="zh-CN" altLang="en-US" dirty="0" smtClean="0"/>
              <a:t>官网下载相应的配置文件，然后配置到</a:t>
            </a:r>
            <a:r>
              <a:rPr lang="en-US" altLang="zh-CN" i="1" dirty="0" err="1"/>
              <a:t>jgroup_protocols</a:t>
            </a:r>
            <a:r>
              <a:rPr lang="en-US" altLang="zh-CN" i="1" dirty="0"/>
              <a:t> </a:t>
            </a:r>
            <a:r>
              <a:rPr lang="en-US" altLang="zh-CN" i="1" dirty="0" smtClean="0"/>
              <a:t> </a:t>
            </a:r>
            <a:r>
              <a:rPr lang="en-US" altLang="zh-CN" dirty="0" smtClean="0"/>
              <a:t>map</a:t>
            </a:r>
            <a:r>
              <a:rPr lang="zh-CN" altLang="en-US" dirty="0" smtClean="0"/>
              <a:t>中即可。</a:t>
            </a:r>
            <a:endParaRPr lang="en-US" altLang="zh-CN" dirty="0"/>
          </a:p>
        </p:txBody>
      </p:sp>
    </p:spTree>
    <p:extLst>
      <p:ext uri="{BB962C8B-B14F-4D97-AF65-F5344CB8AC3E}">
        <p14:creationId xmlns:p14="http://schemas.microsoft.com/office/powerpoint/2010/main" val="191509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5864</TotalTime>
  <Words>2104</Words>
  <Application>Microsoft Office PowerPoint</Application>
  <PresentationFormat>全屏显示(4:3)</PresentationFormat>
  <Paragraphs>370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平台分布式事件框架介绍</vt:lpstr>
      <vt:lpstr>大纲</vt:lpstr>
      <vt:lpstr>事件框架引入背景</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事件框架架构</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sany</cp:lastModifiedBy>
  <cp:revision>500</cp:revision>
  <dcterms:created xsi:type="dcterms:W3CDTF">2013-06-19T00:44:05Z</dcterms:created>
  <dcterms:modified xsi:type="dcterms:W3CDTF">2014-12-30T08:14:06Z</dcterms:modified>
</cp:coreProperties>
</file>