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0" r:id="rId3"/>
    <p:sldId id="274" r:id="rId4"/>
    <p:sldId id="294" r:id="rId5"/>
    <p:sldId id="298" r:id="rId6"/>
    <p:sldId id="278" r:id="rId7"/>
    <p:sldId id="279" r:id="rId8"/>
    <p:sldId id="295" r:id="rId9"/>
    <p:sldId id="291" r:id="rId10"/>
    <p:sldId id="280" r:id="rId11"/>
    <p:sldId id="287" r:id="rId12"/>
    <p:sldId id="281" r:id="rId13"/>
    <p:sldId id="299" r:id="rId14"/>
    <p:sldId id="292" r:id="rId15"/>
    <p:sldId id="296" r:id="rId16"/>
    <p:sldId id="297" r:id="rId17"/>
    <p:sldId id="275" r:id="rId18"/>
    <p:sldId id="276" r:id="rId19"/>
    <p:sldId id="293" r:id="rId20"/>
    <p:sldId id="288" r:id="rId21"/>
    <p:sldId id="282" r:id="rId22"/>
    <p:sldId id="283" r:id="rId23"/>
    <p:sldId id="284" r:id="rId24"/>
    <p:sldId id="277" r:id="rId25"/>
    <p:sldId id="285" r:id="rId26"/>
    <p:sldId id="286" r:id="rId27"/>
    <p:sldId id="290" r:id="rId28"/>
    <p:sldId id="27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F1B1B"/>
    <a:srgbClr val="EE0000"/>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A064CD48-CF14-4121-80A6-562DC76EE482}" type="sibTrans" cxnId="{14AACC25-AD38-4AF4-8FAF-B4C8E740EE9F}">
      <dgm:prSet/>
      <dgm:spPr/>
      <dgm:t>
        <a:bodyPr/>
        <a:lstStyle/>
        <a:p>
          <a:endParaRPr lang="zh-CN" altLang="en-US"/>
        </a:p>
      </dgm:t>
    </dgm:pt>
    <dgm:pt modelId="{E4F68F14-2758-4FEA-9965-D8605AAA18E1}" type="parTrans" cxnId="{14AACC25-AD38-4AF4-8FAF-B4C8E740EE9F}">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EB7FE703-8518-4529-AE21-5B4D16EDF477}" type="sibTrans" cxnId="{37D25905-782A-42B5-AD1F-9652945C7F49}">
      <dgm:prSet/>
      <dgm:spPr/>
      <dgm:t>
        <a:bodyPr/>
        <a:lstStyle/>
        <a:p>
          <a:endParaRPr lang="zh-CN" altLang="en-US"/>
        </a:p>
      </dgm:t>
    </dgm:pt>
    <dgm:pt modelId="{FD4F0035-153B-4D4F-B4E3-47C212BEAF1C}" type="parTrans" cxnId="{37D25905-782A-42B5-AD1F-9652945C7F49}">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981F7FF1-AE94-44D2-91C7-D614834E52BB}" type="sibTrans" cxnId="{6C09A128-45AE-4621-8301-680C7EB2966E}">
      <dgm:prSet/>
      <dgm:spPr/>
      <dgm:t>
        <a:bodyPr/>
        <a:lstStyle/>
        <a:p>
          <a:endParaRPr lang="zh-CN" altLang="en-US"/>
        </a:p>
      </dgm:t>
    </dgm:pt>
    <dgm:pt modelId="{6EB925B0-B77B-46D1-9488-2ADCCF0524B8}" type="parTrans" cxnId="{6C09A128-45AE-4621-8301-680C7EB2966E}">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99861" y="1530"/>
          <a:ext cx="1075514" cy="10755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一、</a:t>
          </a:r>
          <a:r>
            <a:rPr lang="zh-CN" altLang="en-US" sz="1700" kern="1200" dirty="0" smtClean="0">
              <a:latin typeface="微软雅黑" pitchFamily="34" charset="-122"/>
              <a:ea typeface="微软雅黑" pitchFamily="34" charset="-122"/>
            </a:rPr>
            <a:t>框架概述</a:t>
          </a:r>
          <a:endParaRPr lang="en-US" altLang="zh-CN" sz="1700" kern="1200" dirty="0" smtClean="0">
            <a:latin typeface="微软雅黑" pitchFamily="34" charset="-122"/>
            <a:ea typeface="微软雅黑" pitchFamily="34" charset="-122"/>
          </a:endParaRPr>
        </a:p>
      </dsp:txBody>
      <dsp:txXfrm>
        <a:off x="2157366" y="159035"/>
        <a:ext cx="760504" cy="760504"/>
      </dsp:txXfrm>
    </dsp:sp>
    <dsp:sp modelId="{8EF72819-F8B5-407D-9AA0-31297C876413}">
      <dsp:nvSpPr>
        <dsp:cNvPr id="0" name=""/>
        <dsp:cNvSpPr/>
      </dsp:nvSpPr>
      <dsp:spPr>
        <a:xfrm rot="1542857">
          <a:off x="3114911" y="704662"/>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119159" y="758647"/>
        <a:ext cx="200180" cy="217792"/>
      </dsp:txXfrm>
    </dsp:sp>
    <dsp:sp modelId="{AFAC7779-C776-49B8-AE13-EE522201DFD3}">
      <dsp:nvSpPr>
        <dsp:cNvPr id="0" name=""/>
        <dsp:cNvSpPr/>
      </dsp:nvSpPr>
      <dsp:spPr>
        <a:xfrm>
          <a:off x="3455001" y="70228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二、</a:t>
          </a:r>
          <a:r>
            <a:rPr lang="zh-CN" altLang="en-US" sz="1700" kern="1200" dirty="0" smtClean="0">
              <a:latin typeface="微软雅黑" pitchFamily="34" charset="-122"/>
              <a:ea typeface="微软雅黑" pitchFamily="34" charset="-122"/>
            </a:rPr>
            <a:t>架构设计</a:t>
          </a:r>
          <a:endParaRPr lang="en-US" sz="1700" kern="1200" dirty="0">
            <a:latin typeface="微软雅黑" pitchFamily="34" charset="-122"/>
            <a:ea typeface="微软雅黑" pitchFamily="34" charset="-122"/>
          </a:endParaRPr>
        </a:p>
      </dsp:txBody>
      <dsp:txXfrm>
        <a:off x="3612506" y="859794"/>
        <a:ext cx="760504" cy="760504"/>
      </dsp:txXfrm>
    </dsp:sp>
    <dsp:sp modelId="{8432B3B9-C078-4FBD-BD53-63D21DADFF33}">
      <dsp:nvSpPr>
        <dsp:cNvPr id="0" name=""/>
        <dsp:cNvSpPr/>
      </dsp:nvSpPr>
      <dsp:spPr>
        <a:xfrm rot="4628571">
          <a:off x="4027667" y="183795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61017" y="1868734"/>
        <a:ext cx="200180" cy="217792"/>
      </dsp:txXfrm>
    </dsp:sp>
    <dsp:sp modelId="{474C88CD-C82F-46A5-93A9-1DDD1BE827AA}">
      <dsp:nvSpPr>
        <dsp:cNvPr id="0" name=""/>
        <dsp:cNvSpPr/>
      </dsp:nvSpPr>
      <dsp:spPr>
        <a:xfrm>
          <a:off x="3814391" y="227687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三、性能测试</a:t>
          </a:r>
          <a:endParaRPr lang="en-US" sz="1700" kern="1200" dirty="0">
            <a:latin typeface="微软雅黑" pitchFamily="34" charset="-122"/>
            <a:ea typeface="微软雅黑" pitchFamily="34" charset="-122"/>
          </a:endParaRPr>
        </a:p>
      </dsp:txBody>
      <dsp:txXfrm>
        <a:off x="3971896" y="2434384"/>
        <a:ext cx="760504" cy="760504"/>
      </dsp:txXfrm>
    </dsp:sp>
    <dsp:sp modelId="{2A55798E-FFE6-4A7E-8AC5-526C13F78187}">
      <dsp:nvSpPr>
        <dsp:cNvPr id="0" name=""/>
        <dsp:cNvSpPr/>
      </dsp:nvSpPr>
      <dsp:spPr>
        <a:xfrm rot="7714286">
          <a:off x="3710715" y="325817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3780355" y="3297237"/>
        <a:ext cx="200180" cy="217792"/>
      </dsp:txXfrm>
    </dsp:sp>
    <dsp:sp modelId="{5D7F0F87-A54C-45D5-94CB-EEFFBE19E8D0}">
      <dsp:nvSpPr>
        <dsp:cNvPr id="0" name=""/>
        <dsp:cNvSpPr/>
      </dsp:nvSpPr>
      <dsp:spPr>
        <a:xfrm>
          <a:off x="2807403" y="3539602"/>
          <a:ext cx="1075514" cy="10755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应用集成</a:t>
          </a:r>
          <a:endParaRPr lang="en-US" sz="1700" kern="1200" dirty="0">
            <a:latin typeface="微软雅黑" pitchFamily="34" charset="-122"/>
            <a:ea typeface="微软雅黑" pitchFamily="34" charset="-122"/>
          </a:endParaRPr>
        </a:p>
      </dsp:txBody>
      <dsp:txXfrm>
        <a:off x="2964908" y="3697107"/>
        <a:ext cx="760504" cy="760504"/>
      </dsp:txXfrm>
    </dsp:sp>
    <dsp:sp modelId="{85CCEF99-4247-4044-AF64-8B6CA8806184}">
      <dsp:nvSpPr>
        <dsp:cNvPr id="0" name=""/>
        <dsp:cNvSpPr/>
      </dsp:nvSpPr>
      <dsp:spPr>
        <a:xfrm rot="10800000">
          <a:off x="2402726" y="3895866"/>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2488517" y="3968463"/>
        <a:ext cx="200180" cy="217792"/>
      </dsp:txXfrm>
    </dsp:sp>
    <dsp:sp modelId="{2AE2A15C-DC33-42AE-8434-508B5DF42518}">
      <dsp:nvSpPr>
        <dsp:cNvPr id="0" name=""/>
        <dsp:cNvSpPr/>
      </dsp:nvSpPr>
      <dsp:spPr>
        <a:xfrm>
          <a:off x="1192320" y="3539602"/>
          <a:ext cx="1075514" cy="10755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四</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应用部署</a:t>
          </a:r>
          <a:endParaRPr lang="en-US" sz="1700" kern="1200" dirty="0">
            <a:latin typeface="微软雅黑" pitchFamily="34" charset="-122"/>
            <a:ea typeface="微软雅黑" pitchFamily="34" charset="-122"/>
          </a:endParaRPr>
        </a:p>
      </dsp:txBody>
      <dsp:txXfrm>
        <a:off x="1349825" y="3697107"/>
        <a:ext cx="760504" cy="760504"/>
      </dsp:txXfrm>
    </dsp:sp>
    <dsp:sp modelId="{1338F814-2274-424B-9C41-8ABA7DFCC809}">
      <dsp:nvSpPr>
        <dsp:cNvPr id="0" name=""/>
        <dsp:cNvSpPr/>
      </dsp:nvSpPr>
      <dsp:spPr>
        <a:xfrm rot="13885714">
          <a:off x="1088643" y="3270833"/>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158283" y="3376967"/>
        <a:ext cx="200180" cy="217792"/>
      </dsp:txXfrm>
    </dsp:sp>
    <dsp:sp modelId="{F066602C-C662-4BDE-817C-879DB19230F1}">
      <dsp:nvSpPr>
        <dsp:cNvPr id="0" name=""/>
        <dsp:cNvSpPr/>
      </dsp:nvSpPr>
      <dsp:spPr>
        <a:xfrm>
          <a:off x="185331" y="227687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五、场景演示</a:t>
          </a:r>
          <a:endParaRPr lang="en-US" sz="1700" kern="1200" dirty="0">
            <a:latin typeface="微软雅黑" pitchFamily="34" charset="-122"/>
            <a:ea typeface="微软雅黑" pitchFamily="34" charset="-122"/>
          </a:endParaRPr>
        </a:p>
      </dsp:txBody>
      <dsp:txXfrm>
        <a:off x="342836" y="2434384"/>
        <a:ext cx="760504" cy="760504"/>
      </dsp:txXfrm>
    </dsp:sp>
    <dsp:sp modelId="{7C9EA086-971E-43E9-AC48-E427A532F7D0}">
      <dsp:nvSpPr>
        <dsp:cNvPr id="0" name=""/>
        <dsp:cNvSpPr/>
      </dsp:nvSpPr>
      <dsp:spPr>
        <a:xfrm rot="16971429">
          <a:off x="757997" y="1853739"/>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91347" y="1968156"/>
        <a:ext cx="200180" cy="217792"/>
      </dsp:txXfrm>
    </dsp:sp>
    <dsp:sp modelId="{F404E89D-6010-46F1-8DB0-751E721D6F86}">
      <dsp:nvSpPr>
        <dsp:cNvPr id="0" name=""/>
        <dsp:cNvSpPr/>
      </dsp:nvSpPr>
      <dsp:spPr>
        <a:xfrm>
          <a:off x="544721" y="70228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六、领导决策</a:t>
          </a:r>
          <a:endParaRPr lang="en-US" sz="1700" kern="1200" dirty="0">
            <a:latin typeface="微软雅黑" pitchFamily="34" charset="-122"/>
            <a:ea typeface="微软雅黑" pitchFamily="34" charset="-122"/>
          </a:endParaRPr>
        </a:p>
      </dsp:txBody>
      <dsp:txXfrm>
        <a:off x="702226" y="859794"/>
        <a:ext cx="760504" cy="760504"/>
      </dsp:txXfrm>
    </dsp:sp>
    <dsp:sp modelId="{CF2D3BD4-927D-4ADF-8AFD-A23A70678795}">
      <dsp:nvSpPr>
        <dsp:cNvPr id="0" name=""/>
        <dsp:cNvSpPr/>
      </dsp:nvSpPr>
      <dsp:spPr>
        <a:xfrm rot="20057143">
          <a:off x="1659771" y="711685"/>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64019" y="802894"/>
        <a:ext cx="200180" cy="21779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2014/12/30</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2014/12/30</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2014/12/30</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2014/12/30</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smtClean="0">
                <a:cs typeface="方正大黑简体"/>
              </a:rPr>
              <a:t>SanyPDP</a:t>
            </a:r>
            <a:r>
              <a:rPr lang="zh-CN" altLang="en-US" dirty="0" smtClean="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b="1" dirty="0">
                <a:solidFill>
                  <a:srgbClr val="0066FF"/>
                </a:solidFill>
                <a:latin typeface="微软雅黑" pitchFamily="34" charset="-122"/>
                <a:ea typeface="微软雅黑" pitchFamily="34" charset="-122"/>
              </a:rPr>
              <a:t>Session</a:t>
            </a:r>
            <a:r>
              <a:rPr lang="zh-CN" altLang="en-US" sz="1200" b="1" dirty="0">
                <a:solidFill>
                  <a:srgbClr val="0066FF"/>
                </a:solidFill>
                <a:latin typeface="微软雅黑" pitchFamily="34" charset="-122"/>
                <a:ea typeface="微软雅黑" pitchFamily="34" charset="-122"/>
              </a:rPr>
              <a:t>共享组件</a:t>
            </a:r>
            <a:endParaRPr lang="en-US" altLang="zh-CN" sz="1200" b="1" dirty="0">
              <a:solidFill>
                <a:srgbClr val="0066FF"/>
              </a:solidFill>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u="sng" dirty="0">
                <a:solidFill>
                  <a:srgbClr val="0066FF"/>
                </a:solidFill>
                <a:latin typeface="微软雅黑" pitchFamily="34" charset="-122"/>
                <a:ea typeface="微软雅黑" pitchFamily="34" charset="-122"/>
              </a:rPr>
              <a:t>Session</a:t>
            </a:r>
            <a:r>
              <a:rPr lang="zh-CN" altLang="en-US" sz="1200" u="sng" dirty="0">
                <a:solidFill>
                  <a:srgbClr val="0066FF"/>
                </a:solidFill>
                <a:latin typeface="微软雅黑" pitchFamily="34" charset="-122"/>
                <a:ea typeface="微软雅黑" pitchFamily="34" charset="-122"/>
              </a:rPr>
              <a:t>共享组件</a:t>
            </a:r>
            <a:endParaRPr lang="en-US" altLang="zh-CN" sz="1200" u="sng" dirty="0">
              <a:solidFill>
                <a:srgbClr val="0066FF"/>
              </a:solidFill>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a:t>
            </a:r>
            <a:r>
              <a:rPr lang="zh-CN" altLang="en-US" sz="1600" dirty="0" smtClean="0">
                <a:latin typeface="微软雅黑" pitchFamily="34" charset="-122"/>
                <a:ea typeface="微软雅黑" pitchFamily="34" charset="-122"/>
              </a:rPr>
              <a:t>目前采用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a:t>
            </a:r>
            <a:r>
              <a:rPr lang="zh-CN" altLang="en-US" sz="1600" dirty="0" smtClean="0">
                <a:latin typeface="微软雅黑" pitchFamily="34" charset="-122"/>
                <a:ea typeface="微软雅黑" pitchFamily="34" charset="-122"/>
              </a:rPr>
              <a:t>搭建</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75431" y="1484313"/>
            <a:ext cx="85931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latin typeface="微软雅黑" pitchFamily="34" charset="-122"/>
                <a:ea typeface="微软雅黑" pitchFamily="34" charset="-122"/>
              </a:rPr>
              <a:t>平台集成：</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第三方</a:t>
            </a:r>
            <a:r>
              <a:rPr lang="en-US" altLang="zh-CN" b="1" dirty="0" smtClean="0">
                <a:latin typeface="微软雅黑" pitchFamily="34" charset="-122"/>
                <a:ea typeface="微软雅黑" pitchFamily="34" charset="-122"/>
              </a:rPr>
              <a:t>J2ee</a:t>
            </a:r>
            <a:r>
              <a:rPr lang="zh-CN" altLang="en-US" b="1" dirty="0" smtClean="0">
                <a:latin typeface="微软雅黑" pitchFamily="34" charset="-122"/>
                <a:ea typeface="微软雅黑" pitchFamily="34" charset="-122"/>
              </a:rPr>
              <a:t>项目集成：</a:t>
            </a:r>
            <a:endParaRPr lang="en-US" altLang="zh-CN" b="1"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集成准备工作：</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15" name="TextBox 14"/>
          <p:cNvSpPr txBox="1"/>
          <p:nvPr/>
        </p:nvSpPr>
        <p:spPr>
          <a:xfrm>
            <a:off x="339433" y="1772816"/>
            <a:ext cx="8804567" cy="4801314"/>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遗留系统集成会话共享组件哪些情况下需要进行程序调整：</a:t>
            </a:r>
            <a:endParaRPr lang="en-US" altLang="zh-CN" b="1"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遗留系统修改存储在</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中数据对象的属性和状态，但是没有重新</a:t>
            </a:r>
            <a:r>
              <a:rPr lang="en-US" altLang="zh-CN" dirty="0" smtClean="0">
                <a:latin typeface="微软雅黑" pitchFamily="34" charset="-122"/>
                <a:ea typeface="微软雅黑" pitchFamily="34" charset="-122"/>
              </a:rPr>
              <a:t>set</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调用</a:t>
            </a:r>
            <a:r>
              <a:rPr lang="en-US" altLang="zh-CN" dirty="0" err="1" smtClean="0">
                <a:latin typeface="微软雅黑" pitchFamily="34" charset="-122"/>
                <a:ea typeface="微软雅黑" pitchFamily="34" charset="-122"/>
              </a:rPr>
              <a:t>session.setAttribute</a:t>
            </a:r>
            <a:r>
              <a:rPr lang="zh-CN" altLang="en-US" dirty="0" smtClean="0">
                <a:latin typeface="微软雅黑" pitchFamily="34" charset="-122"/>
                <a:ea typeface="微软雅黑" pitchFamily="34" charset="-122"/>
              </a:rPr>
              <a:t>方法将修改后的对象再次存储到</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中的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表中，以便将修改共享给其他域应用或者集群应用节点。</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 遗留</a:t>
            </a:r>
            <a:r>
              <a:rPr lang="zh-CN" altLang="en-US" dirty="0">
                <a:latin typeface="微软雅黑" pitchFamily="34" charset="-122"/>
                <a:ea typeface="微软雅黑" pitchFamily="34" charset="-122"/>
              </a:rPr>
              <a:t>系统存储在</a:t>
            </a:r>
            <a:r>
              <a:rPr lang="en-US" altLang="zh-CN" dirty="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中的对象数据无法采用</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进行序列化或者反序列化</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调整对象定义或者为对象编写序列化插件，采取哪种方式视实际情况来定</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遗留系统定义并使用</a:t>
            </a:r>
            <a:r>
              <a:rPr lang="en-US" altLang="zh-CN" dirty="0" smtClean="0">
                <a:latin typeface="微软雅黑" pitchFamily="34" charset="-122"/>
                <a:ea typeface="微软雅黑" pitchFamily="34" charset="-122"/>
              </a:rPr>
              <a:t>Session Event Listener</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提供</a:t>
            </a:r>
            <a:r>
              <a:rPr lang="zh-CN" altLang="en-US" dirty="0">
                <a:latin typeface="微软雅黑" pitchFamily="34" charset="-122"/>
                <a:ea typeface="微软雅黑" pitchFamily="34" charset="-122"/>
              </a:rPr>
              <a:t>了</a:t>
            </a:r>
            <a:r>
              <a:rPr lang="zh-CN" altLang="en-US" dirty="0" smtClean="0">
                <a:latin typeface="微软雅黑" pitchFamily="34" charset="-122"/>
                <a:ea typeface="微软雅黑" pitchFamily="34" charset="-122"/>
              </a:rPr>
              <a:t>特有的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监听器</a:t>
            </a:r>
            <a:endParaRPr lang="en-US" altLang="zh-CN" dirty="0" smtClean="0">
              <a:latin typeface="微软雅黑" pitchFamily="34" charset="-122"/>
              <a:ea typeface="微软雅黑" pitchFamily="34" charset="-122"/>
            </a:endParaRPr>
          </a:p>
          <a:p>
            <a:r>
              <a:rPr lang="zh-CN" altLang="en-US" b="1" dirty="0">
                <a:solidFill>
                  <a:srgbClr val="0066FF"/>
                </a:solidFill>
                <a:latin typeface="微软雅黑" pitchFamily="34" charset="-122"/>
                <a:ea typeface="微软雅黑" pitchFamily="34" charset="-122"/>
              </a:rPr>
              <a:t>修改</a:t>
            </a:r>
            <a:r>
              <a:rPr lang="zh-CN" altLang="en-US" b="1" dirty="0" smtClean="0">
                <a:solidFill>
                  <a:srgbClr val="0066FF"/>
                </a:solidFill>
                <a:latin typeface="微软雅黑" pitchFamily="34" charset="-122"/>
                <a:ea typeface="微软雅黑" pitchFamily="34" charset="-122"/>
              </a:rPr>
              <a:t>：需要将原来的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监听器迁移到</a:t>
            </a:r>
            <a:r>
              <a:rPr lang="en-US" altLang="zh-CN" b="1" dirty="0" err="1" smtClean="0">
                <a:solidFill>
                  <a:srgbClr val="0066FF"/>
                </a:solidFill>
                <a:latin typeface="微软雅黑" pitchFamily="34" charset="-122"/>
                <a:ea typeface="微软雅黑" pitchFamily="34" charset="-122"/>
              </a:rPr>
              <a:t>bboss</a:t>
            </a:r>
            <a:r>
              <a:rPr lang="zh-CN" altLang="en-US" b="1" dirty="0" smtClean="0">
                <a:solidFill>
                  <a:srgbClr val="0066FF"/>
                </a:solidFill>
                <a:latin typeface="微软雅黑" pitchFamily="34" charset="-122"/>
                <a:ea typeface="微软雅黑" pitchFamily="34" charset="-122"/>
              </a:rPr>
              <a:t>规范的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smtClean="0">
              <a:solidFill>
                <a:srgbClr val="0066FF"/>
              </a:solidFill>
              <a:latin typeface="微软雅黑" pitchFamily="34" charset="-122"/>
              <a:ea typeface="微软雅黑" pitchFamily="34" charset="-122"/>
            </a:endParaRPr>
          </a:p>
          <a:p>
            <a:endParaRPr lang="en-US" altLang="zh-CN" b="1" dirty="0">
              <a:solidFill>
                <a:srgbClr val="0066FF"/>
              </a:solidFill>
              <a:latin typeface="微软雅黑" pitchFamily="34" charset="-122"/>
              <a:ea typeface="微软雅黑" pitchFamily="34" charset="-122"/>
            </a:endParaRP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遗留系统使用了重量级的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数据对象（对象中引用了很多大对象，这些大对象彼此没有关联，如果只需要获取或者修改其中的一部分数据，每次都要完整地将从</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中获取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写入这个</a:t>
            </a:r>
            <a:r>
              <a:rPr lang="zh-CN" altLang="en-US" dirty="0" smtClean="0">
                <a:latin typeface="微软雅黑" pitchFamily="34" charset="-122"/>
                <a:ea typeface="微软雅黑" pitchFamily="34" charset="-122"/>
              </a:rPr>
              <a:t>完整的大对象</a:t>
            </a:r>
            <a:r>
              <a:rPr lang="zh-CN" altLang="en-US" dirty="0">
                <a:latin typeface="微软雅黑" pitchFamily="34" charset="-122"/>
                <a:ea typeface="微软雅黑" pitchFamily="34" charset="-122"/>
              </a:rPr>
              <a:t>，导致</a:t>
            </a:r>
            <a:r>
              <a:rPr lang="en-US" altLang="zh-CN" dirty="0">
                <a:latin typeface="微软雅黑" pitchFamily="34" charset="-122"/>
                <a:ea typeface="微软雅黑" pitchFamily="34" charset="-122"/>
              </a:rPr>
              <a:t>IO</a:t>
            </a:r>
            <a:r>
              <a:rPr lang="zh-CN" altLang="en-US" dirty="0">
                <a:latin typeface="微软雅黑" pitchFamily="34" charset="-122"/>
                <a:ea typeface="微软雅黑" pitchFamily="34" charset="-122"/>
              </a:rPr>
              <a:t>和性能低下）</a:t>
            </a:r>
            <a:endParaRPr lang="en-US" altLang="zh-CN" dirty="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修改：将这些彼此独立的数据从大对象中剥离出来，作为独立属性存储到</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中，从而避免不必要的开销。</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7802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62880" y="1960379"/>
            <a:ext cx="777686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a:t>
            </a:r>
            <a:r>
              <a:rPr lang="en-US" altLang="zh-CN" sz="1200" i="1" dirty="0" smtClean="0">
                <a:latin typeface="微软雅黑" pitchFamily="34" charset="-122"/>
                <a:ea typeface="微软雅黑" pitchFamily="34" charset="-122"/>
              </a:rPr>
              <a:t>"/&gt;</a:t>
            </a:r>
          </a:p>
          <a:p>
            <a:r>
              <a:rPr lang="en-US" altLang="zh-CN" sz="1200" dirty="0"/>
              <a:t>&lt;</a:t>
            </a:r>
            <a:r>
              <a:rPr lang="en-US" altLang="zh-CN" sz="1200" dirty="0" smtClean="0"/>
              <a:t>property </a:t>
            </a:r>
            <a:r>
              <a:rPr lang="en-US" altLang="zh-CN" sz="1200" dirty="0"/>
              <a:t>name=</a:t>
            </a:r>
            <a:r>
              <a:rPr lang="en-US" altLang="zh-CN" sz="1200" i="1" dirty="0"/>
              <a:t>"secure" value="false"/&gt;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smtClean="0">
                <a:latin typeface="微软雅黑" pitchFamily="34" charset="-122"/>
                <a:ea typeface="微软雅黑" pitchFamily="34" charset="-122"/>
              </a:rPr>
              <a:t>"/&gt;</a:t>
            </a:r>
          </a:p>
          <a:p>
            <a:r>
              <a:rPr lang="en-US" altLang="zh-CN" sz="1200" dirty="0" smtClean="0"/>
              <a:t>&lt;!--&lt;</a:t>
            </a:r>
            <a:r>
              <a:rPr lang="en-US" altLang="zh-CN" sz="1200" dirty="0"/>
              <a:t>property name="</a:t>
            </a:r>
            <a:r>
              <a:rPr lang="en-US" altLang="zh-CN" sz="1200" dirty="0" err="1"/>
              <a:t>appcode</a:t>
            </a:r>
            <a:r>
              <a:rPr lang="en-US" altLang="zh-CN" sz="1200" dirty="0"/>
              <a:t>" value="10_25_192_142_pdp"/&gt;--&gt;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a:t>
            </a:r>
            <a:r>
              <a:rPr lang="en-US" altLang="zh-CN" sz="1200" dirty="0" smtClean="0">
                <a:latin typeface="微软雅黑" pitchFamily="34" charset="-122"/>
                <a:ea typeface="微软雅黑" pitchFamily="34" charset="-122"/>
              </a:rPr>
              <a:t>&gt;</a:t>
            </a: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323529" y="1484313"/>
            <a:ext cx="887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应用程序只需修改配置文件</a:t>
            </a:r>
            <a:r>
              <a:rPr lang="en-US" altLang="zh-CN" dirty="0" smtClean="0">
                <a:latin typeface="微软雅黑" pitchFamily="34" charset="-122"/>
                <a:ea typeface="微软雅黑" pitchFamily="34" charset="-122"/>
              </a:rPr>
              <a:t>resources/sessionconf.xml</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3" name="TextBox 17"/>
          <p:cNvSpPr txBox="1">
            <a:spLocks noChangeArrowheads="1"/>
          </p:cNvSpPr>
          <p:nvPr/>
        </p:nvSpPr>
        <p:spPr bwMode="auto">
          <a:xfrm>
            <a:off x="5148065" y="2347386"/>
            <a:ext cx="3995936" cy="3231654"/>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chemeClr val="bg1"/>
                </a:solidFill>
                <a:latin typeface="微软雅黑" pitchFamily="34" charset="-122"/>
                <a:ea typeface="微软雅黑" pitchFamily="34" charset="-122"/>
              </a:rPr>
              <a:t>sessionManager</a:t>
            </a:r>
            <a:r>
              <a:rPr lang="zh-CN" altLang="en-US" sz="1200" dirty="0">
                <a:solidFill>
                  <a:schemeClr val="bg1"/>
                </a:solidFill>
                <a:latin typeface="微软雅黑" pitchFamily="34" charset="-122"/>
                <a:ea typeface="微软雅黑" pitchFamily="34" charset="-122"/>
              </a:rPr>
              <a:t>配置说明：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org.frameworkset.security.session.impl.SessionManager</a:t>
            </a:r>
            <a:r>
              <a:rPr lang="zh-CN" altLang="en-US" sz="1200" dirty="0">
                <a:solidFill>
                  <a:schemeClr val="bg1"/>
                </a:solidFill>
                <a:latin typeface="微软雅黑" pitchFamily="34" charset="-122"/>
                <a:ea typeface="微软雅黑" pitchFamily="34" charset="-122"/>
              </a:rPr>
              <a:t>是</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提供的</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会话管理组件。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sessionTimeout</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属性指定会话超时时间，单位：毫秒，</a:t>
            </a:r>
            <a:r>
              <a:rPr lang="en-US" altLang="zh-CN" sz="1200" dirty="0">
                <a:solidFill>
                  <a:schemeClr val="bg1"/>
                </a:solidFill>
                <a:latin typeface="微软雅黑" pitchFamily="34" charset="-122"/>
                <a:ea typeface="微软雅黑" pitchFamily="34" charset="-122"/>
              </a:rPr>
              <a:t>-1</a:t>
            </a:r>
            <a:r>
              <a:rPr lang="zh-CN" altLang="en-US" sz="1200" dirty="0">
                <a:solidFill>
                  <a:schemeClr val="bg1"/>
                </a:solidFill>
                <a:latin typeface="微软雅黑" pitchFamily="34" charset="-122"/>
                <a:ea typeface="微软雅黑" pitchFamily="34" charset="-122"/>
              </a:rPr>
              <a:t>或</a:t>
            </a:r>
            <a:r>
              <a:rPr lang="en-US" altLang="zh-CN" sz="1200" dirty="0">
                <a:solidFill>
                  <a:schemeClr val="bg1"/>
                </a:solidFill>
                <a:latin typeface="微软雅黑" pitchFamily="34" charset="-122"/>
                <a:ea typeface="微软雅黑" pitchFamily="34" charset="-122"/>
              </a:rPr>
              <a:t>0</a:t>
            </a:r>
            <a:r>
              <a:rPr lang="zh-CN" altLang="en-US" sz="1200" dirty="0">
                <a:solidFill>
                  <a:schemeClr val="bg1"/>
                </a:solidFill>
                <a:latin typeface="微软雅黑" pitchFamily="34" charset="-122"/>
                <a:ea typeface="微软雅黑" pitchFamily="34" charset="-122"/>
              </a:rPr>
              <a:t>标识</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永不超时。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sessionstore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的存储机制，</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表示会话使用容器默认的会话管理机制，配置为</a:t>
            </a:r>
            <a:r>
              <a:rPr lang="en-US" altLang="zh-CN" sz="1200" dirty="0" err="1">
                <a:solidFill>
                  <a:schemeClr val="bg1"/>
                </a:solidFill>
                <a:latin typeface="微软雅黑" pitchFamily="34" charset="-122"/>
                <a:ea typeface="微软雅黑" pitchFamily="34" charset="-122"/>
              </a:rPr>
              <a:t>MongDBSessionStore</a:t>
            </a:r>
            <a:r>
              <a:rPr lang="zh-CN" altLang="en-US" sz="1200" dirty="0">
                <a:solidFill>
                  <a:schemeClr val="bg1"/>
                </a:solidFill>
                <a:latin typeface="微软雅黑" pitchFamily="34" charset="-122"/>
                <a:ea typeface="微软雅黑" pitchFamily="34" charset="-122"/>
              </a:rPr>
              <a:t>时则启用</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的会话管理机制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cookiename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名称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httpOnly</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是否使用</a:t>
            </a:r>
            <a:r>
              <a:rPr lang="en-US" altLang="zh-CN" sz="1200" dirty="0" err="1">
                <a:solidFill>
                  <a:schemeClr val="bg1"/>
                </a:solidFill>
                <a:latin typeface="微软雅黑" pitchFamily="34" charset="-122"/>
                <a:ea typeface="微软雅黑" pitchFamily="34" charset="-122"/>
              </a:rPr>
              <a:t>httponly</a:t>
            </a:r>
            <a:r>
              <a:rPr lang="zh-CN" altLang="en-US" sz="1200" dirty="0">
                <a:solidFill>
                  <a:schemeClr val="bg1"/>
                </a:solidFill>
                <a:latin typeface="微软雅黑" pitchFamily="34" charset="-122"/>
                <a:ea typeface="微软雅黑" pitchFamily="34" charset="-122"/>
              </a:rPr>
              <a:t>模式，</a:t>
            </a:r>
            <a:r>
              <a:rPr lang="en-US" altLang="zh-CN" sz="1200" dirty="0">
                <a:solidFill>
                  <a:schemeClr val="bg1"/>
                </a:solidFill>
                <a:latin typeface="微软雅黑" pitchFamily="34" charset="-122"/>
                <a:ea typeface="微软雅黑" pitchFamily="34" charset="-122"/>
              </a:rPr>
              <a:t>true</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false</a:t>
            </a:r>
            <a:r>
              <a:rPr lang="zh-CN" altLang="en-US" sz="1200" dirty="0">
                <a:solidFill>
                  <a:schemeClr val="bg1"/>
                </a:solidFill>
                <a:latin typeface="微软雅黑" pitchFamily="34" charset="-122"/>
                <a:ea typeface="微软雅黑" pitchFamily="34" charset="-122"/>
              </a:rPr>
              <a:t>两个值，默认为</a:t>
            </a:r>
            <a:r>
              <a:rPr lang="en-US" altLang="zh-CN" sz="1200" dirty="0" smtClean="0">
                <a:solidFill>
                  <a:schemeClr val="bg1"/>
                </a:solidFill>
                <a:latin typeface="微软雅黑" pitchFamily="34" charset="-122"/>
                <a:ea typeface="微软雅黑" pitchFamily="34" charset="-122"/>
              </a:rPr>
              <a:t>true</a:t>
            </a:r>
          </a:p>
          <a:p>
            <a:pPr eaLnBrk="1" hangingPunct="1"/>
            <a:r>
              <a:rPr lang="en-US" altLang="zh-CN" sz="1200" i="1" dirty="0">
                <a:solidFill>
                  <a:schemeClr val="bg1"/>
                </a:solidFill>
              </a:rPr>
              <a:t>secure </a:t>
            </a:r>
            <a:r>
              <a:rPr lang="en-US" altLang="zh-CN" sz="1200" i="1" dirty="0" smtClean="0">
                <a:solidFill>
                  <a:schemeClr val="bg1"/>
                </a:solidFill>
              </a:rPr>
              <a:t>–</a:t>
            </a:r>
            <a:r>
              <a:rPr lang="zh-CN" altLang="en-US" sz="1200" dirty="0">
                <a:solidFill>
                  <a:schemeClr val="bg1"/>
                </a:solidFill>
                <a:latin typeface="微软雅黑" pitchFamily="34" charset="-122"/>
                <a:ea typeface="微软雅黑" pitchFamily="34" charset="-122"/>
              </a:rPr>
              <a:t>结合</a:t>
            </a:r>
            <a:r>
              <a:rPr lang="en-US" altLang="zh-CN" sz="1200" dirty="0">
                <a:solidFill>
                  <a:schemeClr val="bg1"/>
                </a:solidFill>
                <a:latin typeface="微软雅黑" pitchFamily="34" charset="-122"/>
                <a:ea typeface="微软雅黑" pitchFamily="34" charset="-122"/>
              </a:rPr>
              <a:t>https</a:t>
            </a:r>
            <a:r>
              <a:rPr lang="zh-CN" altLang="en-US" sz="1200" dirty="0">
                <a:solidFill>
                  <a:schemeClr val="bg1"/>
                </a:solidFill>
                <a:latin typeface="微软雅黑" pitchFamily="34" charset="-122"/>
                <a:ea typeface="微软雅黑" pitchFamily="34" charset="-122"/>
              </a:rPr>
              <a:t>阻止传输过程中</a:t>
            </a:r>
            <a:r>
              <a:rPr lang="en-US" altLang="zh-CN" sz="1200" dirty="0" err="1">
                <a:solidFill>
                  <a:schemeClr val="bg1"/>
                </a:solidFill>
                <a:latin typeface="微软雅黑" pitchFamily="34" charset="-122"/>
                <a:ea typeface="微软雅黑" pitchFamily="34" charset="-122"/>
              </a:rPr>
              <a:t>sessionid</a:t>
            </a:r>
            <a:r>
              <a:rPr lang="zh-CN" altLang="en-US" sz="1200" dirty="0">
                <a:solidFill>
                  <a:schemeClr val="bg1"/>
                </a:solidFill>
                <a:latin typeface="微软雅黑" pitchFamily="34" charset="-122"/>
                <a:ea typeface="微软雅黑" pitchFamily="34" charset="-122"/>
              </a:rPr>
              <a:t>被</a:t>
            </a:r>
            <a:r>
              <a:rPr lang="zh-CN" altLang="en-US" sz="1200" dirty="0" smtClean="0">
                <a:solidFill>
                  <a:schemeClr val="bg1"/>
                </a:solidFill>
                <a:latin typeface="微软雅黑" pitchFamily="34" charset="-122"/>
                <a:ea typeface="微软雅黑" pitchFamily="34" charset="-122"/>
              </a:rPr>
              <a:t>窃取</a:t>
            </a:r>
            <a:r>
              <a:rPr lang="en-US" altLang="zh-CN" sz="1200" dirty="0">
                <a:solidFill>
                  <a:schemeClr val="bg1"/>
                </a:solidFill>
                <a:latin typeface="微软雅黑" pitchFamily="34" charset="-122"/>
                <a:ea typeface="微软雅黑" pitchFamily="34" charset="-122"/>
              </a:rPr>
              <a:t> </a:t>
            </a:r>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rPr>
              <a:t>Appcode</a:t>
            </a:r>
            <a:r>
              <a:rPr lang="en-US" altLang="zh-CN" sz="1200" dirty="0" smtClean="0">
                <a:solidFill>
                  <a:schemeClr val="bg1"/>
                </a:solidFill>
              </a:rPr>
              <a:t>-</a:t>
            </a:r>
            <a:r>
              <a:rPr lang="zh-CN" altLang="en-US" sz="1200" dirty="0">
                <a:solidFill>
                  <a:schemeClr val="bg1"/>
                </a:solidFill>
              </a:rPr>
              <a:t>应用编码，如果没有指定</a:t>
            </a:r>
            <a:r>
              <a:rPr lang="en-US" altLang="zh-CN" sz="1200" dirty="0" err="1">
                <a:solidFill>
                  <a:schemeClr val="bg1"/>
                </a:solidFill>
              </a:rPr>
              <a:t>appcode</a:t>
            </a:r>
            <a:r>
              <a:rPr lang="zh-CN" altLang="en-US" sz="1200" dirty="0">
                <a:solidFill>
                  <a:schemeClr val="bg1"/>
                </a:solidFill>
              </a:rPr>
              <a:t>值默认为应用上下文</a:t>
            </a:r>
          </a:p>
          <a:p>
            <a:r>
              <a:rPr lang="zh-CN" altLang="en-US" sz="1200" dirty="0">
                <a:solidFill>
                  <a:schemeClr val="bg1"/>
                </a:solidFill>
              </a:rPr>
              <a:t>  </a:t>
            </a:r>
            <a:r>
              <a:rPr lang="en-US" altLang="zh-CN" sz="1200" dirty="0" err="1">
                <a:solidFill>
                  <a:schemeClr val="bg1"/>
                </a:solidFill>
              </a:rPr>
              <a:t>appcode</a:t>
            </a:r>
            <a:r>
              <a:rPr lang="zh-CN" altLang="en-US" sz="1200" dirty="0">
                <a:solidFill>
                  <a:schemeClr val="bg1"/>
                </a:solidFill>
              </a:rPr>
              <a:t>的作用：当所有的应用上下文为“</a:t>
            </a:r>
            <a:r>
              <a:rPr lang="en-US" altLang="zh-CN" sz="1200" dirty="0">
                <a:solidFill>
                  <a:schemeClr val="bg1"/>
                </a:solidFill>
              </a:rPr>
              <a:t>/”</a:t>
            </a:r>
            <a:r>
              <a:rPr lang="zh-CN" altLang="en-US" sz="1200" dirty="0">
                <a:solidFill>
                  <a:schemeClr val="bg1"/>
                </a:solidFill>
              </a:rPr>
              <a:t>时，</a:t>
            </a:r>
            <a:endParaRPr lang="en-US" altLang="zh-CN" sz="1200" dirty="0">
              <a:solidFill>
                <a:schemeClr val="bg1"/>
              </a:solidFill>
            </a:endParaRPr>
          </a:p>
          <a:p>
            <a:r>
              <a:rPr lang="zh-CN" altLang="en-US" sz="1200" dirty="0">
                <a:solidFill>
                  <a:schemeClr val="bg1"/>
                </a:solidFill>
              </a:rPr>
              <a:t>用来区分后台统计的会话信息</a:t>
            </a:r>
          </a:p>
          <a:p>
            <a:r>
              <a:rPr lang="zh-CN" altLang="en-US" sz="1200" dirty="0">
                <a:solidFill>
                  <a:schemeClr val="bg1"/>
                </a:solidFill>
              </a:rPr>
              <a:t>  如果应用上下文为“</a:t>
            </a:r>
            <a:r>
              <a:rPr lang="en-US" altLang="zh-CN" sz="1200" dirty="0">
                <a:solidFill>
                  <a:schemeClr val="bg1"/>
                </a:solidFill>
              </a:rPr>
              <a:t>/”</a:t>
            </a:r>
            <a:r>
              <a:rPr lang="zh-CN" altLang="en-US" sz="1200" dirty="0">
                <a:solidFill>
                  <a:schemeClr val="bg1"/>
                </a:solidFill>
              </a:rPr>
              <a:t>时</a:t>
            </a:r>
            <a:r>
              <a:rPr lang="en-US" altLang="zh-CN" sz="1200" dirty="0">
                <a:solidFill>
                  <a:schemeClr val="bg1"/>
                </a:solidFill>
              </a:rPr>
              <a:t>,</a:t>
            </a:r>
            <a:r>
              <a:rPr lang="en-US" altLang="zh-CN" sz="1200" dirty="0" err="1">
                <a:solidFill>
                  <a:schemeClr val="bg1"/>
                </a:solidFill>
              </a:rPr>
              <a:t>appcode</a:t>
            </a:r>
            <a:r>
              <a:rPr lang="zh-CN" altLang="en-US" sz="1200" dirty="0">
                <a:solidFill>
                  <a:schemeClr val="bg1"/>
                </a:solidFill>
              </a:rPr>
              <a:t>为</a:t>
            </a:r>
            <a:r>
              <a:rPr lang="en-US" altLang="zh-CN" sz="1200" dirty="0" smtClean="0">
                <a:solidFill>
                  <a:schemeClr val="bg1"/>
                </a:solidFill>
              </a:rPr>
              <a:t>ROOT</a:t>
            </a:r>
            <a:endParaRPr lang="zh-CN" altLang="en-US" sz="1200" dirty="0">
              <a:solidFill>
                <a:schemeClr val="bg1"/>
              </a:solidFill>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rot="19276404">
            <a:off x="2034245" y="4326819"/>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集群应用会话共享模式</a:t>
            </a:r>
            <a:endParaRPr lang="zh-CN" altLang="en-US" b="1" dirty="0">
              <a:solidFill>
                <a:srgbClr val="EE0000"/>
              </a:solidFill>
            </a:endParaRP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318938" y="2564904"/>
            <a:ext cx="873933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b="1" dirty="0" smtClean="0">
                <a:solidFill>
                  <a:srgbClr val="AF1B1B"/>
                </a:solidFill>
              </a:rPr>
              <a:t>&lt;</a:t>
            </a:r>
            <a:r>
              <a:rPr lang="en-US" altLang="zh-CN" sz="1200" b="1" dirty="0">
                <a:solidFill>
                  <a:srgbClr val="AF1B1B"/>
                </a:solidFill>
              </a:rPr>
              <a:t>property name=</a:t>
            </a:r>
            <a:r>
              <a:rPr lang="en-US" altLang="zh-CN" sz="1200" b="1" i="1" dirty="0">
                <a:solidFill>
                  <a:srgbClr val="AF1B1B"/>
                </a:solidFill>
              </a:rPr>
              <a:t>"</a:t>
            </a:r>
            <a:r>
              <a:rPr lang="en-US" altLang="zh-CN" sz="1200" b="1" i="1" dirty="0" err="1">
                <a:solidFill>
                  <a:srgbClr val="0066FF"/>
                </a:solidFill>
              </a:rPr>
              <a:t>appcode</a:t>
            </a:r>
            <a:r>
              <a:rPr lang="en-US" altLang="zh-CN" sz="1200" b="1" i="1" dirty="0">
                <a:solidFill>
                  <a:srgbClr val="AF1B1B"/>
                </a:solidFill>
              </a:rPr>
              <a:t>" value="</a:t>
            </a:r>
            <a:r>
              <a:rPr lang="en-US" altLang="zh-CN" sz="1200" b="1" i="1" dirty="0" err="1">
                <a:solidFill>
                  <a:srgbClr val="AF1B1B"/>
                </a:solidFill>
              </a:rPr>
              <a:t>pdp</a:t>
            </a:r>
            <a:r>
              <a:rPr lang="en-US" altLang="zh-CN" sz="1200" b="1" i="1" dirty="0">
                <a:solidFill>
                  <a:srgbClr val="AF1B1B"/>
                </a:solidFill>
              </a:rPr>
              <a:t>"/&gt;</a:t>
            </a:r>
            <a:endParaRPr lang="en-US" altLang="zh-CN" sz="1200" b="1" dirty="0" smtClean="0">
              <a:solidFill>
                <a:srgbClr val="AF1B1B"/>
              </a:solidFill>
              <a:latin typeface="微软雅黑" pitchFamily="34" charset="-122"/>
              <a:ea typeface="微软雅黑" pitchFamily="34" charset="-122"/>
            </a:endParaRPr>
          </a:p>
          <a:p>
            <a:r>
              <a:rPr lang="en-US" altLang="zh-CN" sz="1200" b="1" dirty="0">
                <a:solidFill>
                  <a:srgbClr val="AF1B1B"/>
                </a:solidFill>
              </a:rPr>
              <a:t>&lt;property name=</a:t>
            </a:r>
            <a:r>
              <a:rPr lang="en-US" altLang="zh-CN" sz="1200" b="1" i="1" dirty="0">
                <a:solidFill>
                  <a:srgbClr val="AF1B1B"/>
                </a:solidFill>
              </a:rPr>
              <a:t>"</a:t>
            </a:r>
            <a:r>
              <a:rPr lang="en-US" altLang="zh-CN" sz="1200" b="1" i="1" dirty="0" err="1">
                <a:solidFill>
                  <a:srgbClr val="0066FF"/>
                </a:solidFill>
              </a:rPr>
              <a:t>crossDomain</a:t>
            </a:r>
            <a:r>
              <a:rPr lang="en-US" altLang="zh-CN" sz="1200" b="1" i="1" dirty="0">
                <a:solidFill>
                  <a:srgbClr val="AF1B1B"/>
                </a:solidFill>
              </a:rPr>
              <a:t>" class="</a:t>
            </a:r>
            <a:r>
              <a:rPr lang="en-US" altLang="zh-CN" sz="1200" b="1" i="1" dirty="0" err="1">
                <a:solidFill>
                  <a:srgbClr val="AF1B1B"/>
                </a:solidFill>
              </a:rPr>
              <a:t>org.frameworkset.security.session.domain.CrossDomain</a:t>
            </a:r>
            <a:r>
              <a:rPr lang="en-US" altLang="zh-CN" sz="1200" b="1" i="1" dirty="0">
                <a:solidFill>
                  <a:srgbClr val="AF1B1B"/>
                </a:solidFill>
              </a:rPr>
              <a:t>" </a:t>
            </a:r>
          </a:p>
          <a:p>
            <a:r>
              <a:rPr lang="en-US" altLang="zh-CN" sz="1200" b="1" dirty="0">
                <a:solidFill>
                  <a:srgbClr val="AF1B1B"/>
                </a:solidFill>
              </a:rPr>
              <a:t>    f:domain=</a:t>
            </a:r>
            <a:r>
              <a:rPr lang="en-US" altLang="zh-CN" sz="1200" b="1" i="1" dirty="0">
                <a:solidFill>
                  <a:srgbClr val="AF1B1B"/>
                </a:solidFill>
              </a:rPr>
              <a:t>"sany.com.cn"  </a:t>
            </a:r>
          </a:p>
          <a:p>
            <a:r>
              <a:rPr lang="en-US" altLang="zh-CN" sz="1200" b="1" dirty="0">
                <a:solidFill>
                  <a:srgbClr val="AF1B1B"/>
                </a:solidFill>
              </a:rPr>
              <a:t>    f:shareSessionAttrs=</a:t>
            </a:r>
            <a:r>
              <a:rPr lang="en-US" altLang="zh-CN" sz="1200" b="1" i="1" dirty="0">
                <a:solidFill>
                  <a:srgbClr val="AF1B1B"/>
                </a:solidFill>
              </a:rPr>
              <a:t>"CREDENTIAL_INDEXS,PRINCIPAL_INDEXS" </a:t>
            </a:r>
            <a:r>
              <a:rPr lang="en-US" altLang="zh-CN" sz="1200" b="1" dirty="0" smtClean="0">
                <a:solidFill>
                  <a:srgbClr val="AF1B1B"/>
                </a:solidFill>
              </a:rPr>
              <a:t>    </a:t>
            </a:r>
            <a:r>
              <a:rPr lang="en-US" altLang="zh-CN" sz="1200" b="1" dirty="0" err="1">
                <a:solidFill>
                  <a:srgbClr val="AF1B1B"/>
                </a:solidFill>
              </a:rPr>
              <a:t>init</a:t>
            </a:r>
            <a:r>
              <a:rPr lang="en-US" altLang="zh-CN" sz="1200" b="1" dirty="0">
                <a:solidFill>
                  <a:srgbClr val="AF1B1B"/>
                </a:solidFill>
              </a:rPr>
              <a:t>-method=</a:t>
            </a:r>
            <a:r>
              <a:rPr lang="en-US" altLang="zh-CN" sz="1200" b="1" i="1" dirty="0">
                <a:solidFill>
                  <a:srgbClr val="AF1B1B"/>
                </a:solidFill>
              </a:rPr>
              <a:t>"</a:t>
            </a:r>
            <a:r>
              <a:rPr lang="en-US" altLang="zh-CN" sz="1200" b="1" i="1" dirty="0" err="1">
                <a:solidFill>
                  <a:srgbClr val="AF1B1B"/>
                </a:solidFill>
              </a:rPr>
              <a:t>init</a:t>
            </a:r>
            <a:r>
              <a:rPr lang="en-US" altLang="zh-CN" sz="1200" b="1" i="1" dirty="0">
                <a:solidFill>
                  <a:srgbClr val="AF1B1B"/>
                </a:solidFill>
              </a:rPr>
              <a:t>"&gt;</a:t>
            </a:r>
          </a:p>
          <a:p>
            <a:r>
              <a:rPr lang="en-US" altLang="zh-CN" sz="1200" b="1" dirty="0">
                <a:solidFill>
                  <a:srgbClr val="AF1B1B"/>
                </a:solidFill>
              </a:rPr>
              <a:t>    &lt;property name=</a:t>
            </a:r>
            <a:r>
              <a:rPr lang="en-US" altLang="zh-CN" sz="1200" b="1" i="1" dirty="0">
                <a:solidFill>
                  <a:srgbClr val="AF1B1B"/>
                </a:solidFill>
              </a:rPr>
              <a:t>"</a:t>
            </a:r>
            <a:r>
              <a:rPr lang="en-US" altLang="zh-CN" sz="1200" b="1" i="1" dirty="0" err="1">
                <a:solidFill>
                  <a:srgbClr val="AF1B1B"/>
                </a:solidFill>
              </a:rPr>
              <a:t>domainApps</a:t>
            </a:r>
            <a:r>
              <a:rPr lang="en-US" altLang="zh-CN" sz="1200" b="1" i="1" dirty="0">
                <a:solidFill>
                  <a:srgbClr val="AF1B1B"/>
                </a:solidFill>
              </a:rPr>
              <a:t>"&gt;</a:t>
            </a:r>
          </a:p>
          <a:p>
            <a:pPr lvl="1"/>
            <a:r>
              <a:rPr lang="en-US" altLang="zh-CN" sz="1200" b="1" dirty="0">
                <a:solidFill>
                  <a:srgbClr val="AF1B1B"/>
                </a:solidFill>
              </a:rPr>
              <a:t>    &lt;list </a:t>
            </a:r>
            <a:r>
              <a:rPr lang="en-US" altLang="zh-CN" sz="1200" b="1" dirty="0" err="1">
                <a:solidFill>
                  <a:srgbClr val="AF1B1B"/>
                </a:solidFill>
              </a:rPr>
              <a:t>componentType</a:t>
            </a:r>
            <a:r>
              <a:rPr lang="en-US" altLang="zh-CN" sz="1200" b="1" dirty="0">
                <a:solidFill>
                  <a:srgbClr val="AF1B1B"/>
                </a:solidFill>
              </a:rPr>
              <a:t>=</a:t>
            </a:r>
            <a:r>
              <a:rPr lang="en-US" altLang="zh-CN" sz="1200" b="1" i="1" dirty="0">
                <a:solidFill>
                  <a:srgbClr val="AF1B1B"/>
                </a:solidFill>
              </a:rPr>
              <a:t>"bean"&gt;</a:t>
            </a: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a:t>
            </a:r>
          </a:p>
          <a:p>
            <a:pPr lvl="1"/>
            <a:r>
              <a:rPr lang="en-US" altLang="zh-CN" sz="1200" b="1" dirty="0">
                <a:solidFill>
                  <a:srgbClr val="AF1B1B"/>
                </a:solidFill>
              </a:rPr>
              <a:t>            f:path=</a:t>
            </a:r>
            <a:r>
              <a:rPr lang="en-US" altLang="zh-CN" sz="1200" b="1" i="1" dirty="0">
                <a:solidFill>
                  <a:srgbClr val="AF1B1B"/>
                </a:solidFill>
              </a:rPr>
              <a:t>"/SanyPDP" </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"pdp_sany_com_cn"  </a:t>
            </a:r>
          </a:p>
          <a:p>
            <a:pPr lvl="1"/>
            <a:r>
              <a:rPr lang="en-US" altLang="zh-CN" sz="1200" b="1" dirty="0">
                <a:solidFill>
                  <a:srgbClr val="AF1B1B"/>
                </a:solidFill>
              </a:rPr>
              <a:t>            </a:t>
            </a:r>
            <a:r>
              <a:rPr lang="en-US" altLang="zh-CN" sz="1200" b="1" dirty="0" err="1">
                <a:solidFill>
                  <a:srgbClr val="AF1B1B"/>
                </a:solidFill>
              </a:rPr>
              <a:t>init</a:t>
            </a:r>
            <a:r>
              <a:rPr lang="en-US" altLang="zh-CN" sz="1200" b="1" dirty="0">
                <a:solidFill>
                  <a:srgbClr val="AF1B1B"/>
                </a:solidFill>
              </a:rPr>
              <a:t>-method=</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a:solidFill>
                  <a:srgbClr val="AF1B1B"/>
                </a:solidFill>
              </a:rPr>
              <a:t>/&gt;</a:t>
            </a:r>
            <a:r>
              <a:rPr lang="zh-CN" altLang="en-US" sz="1200" b="1" dirty="0">
                <a:solidFill>
                  <a:srgbClr val="AF1B1B"/>
                </a:solidFill>
              </a:rPr>
              <a:t>        </a:t>
            </a: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            </a:t>
            </a:r>
          </a:p>
          <a:p>
            <a:pPr lvl="1"/>
            <a:r>
              <a:rPr lang="en-US" altLang="zh-CN" sz="1200" b="1" dirty="0">
                <a:solidFill>
                  <a:srgbClr val="AF1B1B"/>
                </a:solidFill>
              </a:rPr>
              <a:t>            f:path=</a:t>
            </a:r>
            <a:r>
              <a:rPr lang="en-US" altLang="zh-CN" sz="1200" b="1" i="1" dirty="0">
                <a:solidFill>
                  <a:srgbClr val="AF1B1B"/>
                </a:solidFill>
              </a:rPr>
              <a:t>"/g4studio</a:t>
            </a:r>
            <a:r>
              <a:rPr lang="en-US" altLang="zh-CN" sz="1200" b="1" i="1" dirty="0" smtClean="0">
                <a:solidFill>
                  <a:srgbClr val="AF1B1B"/>
                </a:solidFill>
              </a:rPr>
              <a:t>"</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"g4_sany_com_cn</a:t>
            </a:r>
            <a:r>
              <a:rPr lang="en-US" altLang="zh-CN" sz="1200" b="1" i="1" dirty="0" smtClean="0">
                <a:solidFill>
                  <a:srgbClr val="AF1B1B"/>
                </a:solidFill>
              </a:rPr>
              <a:t>"</a:t>
            </a:r>
            <a:r>
              <a:rPr lang="en-US" altLang="zh-CN" sz="1200" b="1" dirty="0" smtClean="0">
                <a:solidFill>
                  <a:srgbClr val="AF1B1B"/>
                </a:solidFill>
              </a:rPr>
              <a:t>   </a:t>
            </a:r>
            <a:r>
              <a:rPr lang="en-US" altLang="zh-CN" sz="1200" b="1" dirty="0" err="1" smtClean="0">
                <a:solidFill>
                  <a:srgbClr val="AF1B1B"/>
                </a:solidFill>
              </a:rPr>
              <a:t>init</a:t>
            </a:r>
            <a:r>
              <a:rPr lang="en-US" altLang="zh-CN" sz="1200" b="1" dirty="0" smtClean="0">
                <a:solidFill>
                  <a:srgbClr val="AF1B1B"/>
                </a:solidFill>
              </a:rPr>
              <a:t>-method</a:t>
            </a:r>
            <a:r>
              <a:rPr lang="en-US" altLang="zh-CN" sz="1200" b="1" dirty="0">
                <a:solidFill>
                  <a:srgbClr val="AF1B1B"/>
                </a:solidFill>
              </a:rPr>
              <a:t>=</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smtClean="0">
                <a:solidFill>
                  <a:srgbClr val="AF1B1B"/>
                </a:solidFill>
              </a:rPr>
              <a:t>/&gt;</a:t>
            </a:r>
            <a:r>
              <a:rPr lang="zh-CN" altLang="en-US" sz="1200" b="1" dirty="0" smtClean="0">
                <a:solidFill>
                  <a:srgbClr val="AF1B1B"/>
                </a:solidFill>
              </a:rPr>
              <a:t>        </a:t>
            </a:r>
            <a:endParaRPr lang="zh-CN" altLang="en-US" sz="1200" b="1" dirty="0">
              <a:solidFill>
                <a:srgbClr val="AF1B1B"/>
              </a:solidFill>
            </a:endParaRP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            </a:t>
            </a:r>
          </a:p>
          <a:p>
            <a:pPr lvl="1"/>
            <a:r>
              <a:rPr lang="en-US" altLang="zh-CN" sz="1200" b="1" dirty="0">
                <a:solidFill>
                  <a:srgbClr val="AF1B1B"/>
                </a:solidFill>
              </a:rPr>
              <a:t>            f:path=</a:t>
            </a:r>
            <a:r>
              <a:rPr lang="en-US" altLang="zh-CN" sz="1200" b="1" i="1" dirty="0">
                <a:solidFill>
                  <a:srgbClr val="AF1B1B"/>
                </a:solidFill>
              </a:rPr>
              <a:t>"/WebRoot</a:t>
            </a:r>
            <a:r>
              <a:rPr lang="en-US" altLang="zh-CN" sz="1200" b="1" i="1" dirty="0" smtClean="0">
                <a:solidFill>
                  <a:srgbClr val="AF1B1B"/>
                </a:solidFill>
              </a:rPr>
              <a:t>"</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"testpdp_sany_com_cn</a:t>
            </a:r>
            <a:r>
              <a:rPr lang="en-US" altLang="zh-CN" sz="1200" b="1" i="1" dirty="0" smtClean="0">
                <a:solidFill>
                  <a:srgbClr val="AF1B1B"/>
                </a:solidFill>
              </a:rPr>
              <a:t>"</a:t>
            </a:r>
            <a:r>
              <a:rPr lang="en-US" altLang="zh-CN" sz="1200" b="1" dirty="0" smtClean="0">
                <a:solidFill>
                  <a:srgbClr val="AF1B1B"/>
                </a:solidFill>
              </a:rPr>
              <a:t>   </a:t>
            </a:r>
            <a:r>
              <a:rPr lang="en-US" altLang="zh-CN" sz="1200" b="1" dirty="0" err="1" smtClean="0">
                <a:solidFill>
                  <a:srgbClr val="AF1B1B"/>
                </a:solidFill>
              </a:rPr>
              <a:t>init</a:t>
            </a:r>
            <a:r>
              <a:rPr lang="en-US" altLang="zh-CN" sz="1200" b="1" dirty="0" smtClean="0">
                <a:solidFill>
                  <a:srgbClr val="AF1B1B"/>
                </a:solidFill>
              </a:rPr>
              <a:t>-method</a:t>
            </a:r>
            <a:r>
              <a:rPr lang="en-US" altLang="zh-CN" sz="1200" b="1" dirty="0">
                <a:solidFill>
                  <a:srgbClr val="AF1B1B"/>
                </a:solidFill>
              </a:rPr>
              <a:t>=</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a:solidFill>
                  <a:srgbClr val="AF1B1B"/>
                </a:solidFill>
              </a:rPr>
              <a:t>/&gt;</a:t>
            </a:r>
          </a:p>
          <a:p>
            <a:pPr lvl="1"/>
            <a:r>
              <a:rPr lang="en-US" altLang="zh-CN" sz="1200" b="1" dirty="0">
                <a:solidFill>
                  <a:srgbClr val="AF1B1B"/>
                </a:solidFill>
              </a:rPr>
              <a:t>    &lt;/list&gt;</a:t>
            </a:r>
          </a:p>
          <a:p>
            <a:r>
              <a:rPr lang="en-US" altLang="zh-CN" sz="1200" b="1" dirty="0">
                <a:solidFill>
                  <a:srgbClr val="AF1B1B"/>
                </a:solidFill>
              </a:rPr>
              <a:t>    &lt;/property&gt;</a:t>
            </a:r>
          </a:p>
          <a:p>
            <a:r>
              <a:rPr lang="en-US" altLang="zh-CN" sz="1200" b="1" dirty="0">
                <a:solidFill>
                  <a:srgbClr val="AF1B1B"/>
                </a:solidFill>
              </a:rPr>
              <a:t>&lt;/property</a:t>
            </a:r>
            <a:r>
              <a:rPr lang="en-US" altLang="zh-CN" sz="1200" b="1" dirty="0" smtClean="0">
                <a:solidFill>
                  <a:srgbClr val="AF1B1B"/>
                </a:solidFill>
              </a:rPr>
              <a:t>&gt;</a:t>
            </a:r>
          </a:p>
        </p:txBody>
      </p:sp>
      <p:sp>
        <p:nvSpPr>
          <p:cNvPr id="42" name="TextBox 3"/>
          <p:cNvSpPr txBox="1">
            <a:spLocks noChangeArrowheads="1"/>
          </p:cNvSpPr>
          <p:nvPr/>
        </p:nvSpPr>
        <p:spPr bwMode="auto">
          <a:xfrm>
            <a:off x="212724" y="1412875"/>
            <a:ext cx="88776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应用时，只需在之前的基础上为组件</a:t>
            </a:r>
            <a:r>
              <a:rPr lang="en-US" altLang="zh-CN" i="1" dirty="0" err="1" smtClean="0">
                <a:latin typeface="微软雅黑" pitchFamily="34" charset="-122"/>
                <a:ea typeface="微软雅黑" pitchFamily="34" charset="-122"/>
              </a:rPr>
              <a:t>org.frameworkset.security.session.impl.SessionManager</a:t>
            </a:r>
            <a:r>
              <a:rPr lang="en-US" altLang="zh-CN" i="1" dirty="0" smtClean="0">
                <a:latin typeface="微软雅黑" pitchFamily="34" charset="-122"/>
                <a:ea typeface="微软雅黑" pitchFamily="34" charset="-122"/>
              </a:rPr>
              <a:t>“ </a:t>
            </a:r>
            <a:r>
              <a:rPr lang="zh-CN" altLang="en-US" i="1" dirty="0" smtClean="0">
                <a:latin typeface="微软雅黑" pitchFamily="34" charset="-122"/>
                <a:ea typeface="微软雅黑" pitchFamily="34" charset="-122"/>
              </a:rPr>
              <a:t>添加</a:t>
            </a:r>
            <a:r>
              <a:rPr lang="en-US" altLang="zh-CN" i="1" dirty="0" err="1">
                <a:solidFill>
                  <a:srgbClr val="0066FF"/>
                </a:solidFill>
              </a:rPr>
              <a:t>appcode</a:t>
            </a:r>
            <a:r>
              <a:rPr lang="en-US" altLang="zh-CN" i="1" dirty="0">
                <a:solidFill>
                  <a:srgbClr val="0066FF"/>
                </a:solidFill>
              </a:rPr>
              <a:t> </a:t>
            </a:r>
            <a:r>
              <a:rPr lang="zh-CN" altLang="en-US" i="1" dirty="0" smtClean="0">
                <a:solidFill>
                  <a:srgbClr val="0066FF"/>
                </a:solidFill>
              </a:rPr>
              <a:t>和</a:t>
            </a:r>
            <a:r>
              <a:rPr lang="en-US" altLang="zh-CN" i="1" dirty="0" err="1">
                <a:solidFill>
                  <a:srgbClr val="0066FF"/>
                </a:solidFill>
              </a:rPr>
              <a:t>crossDomain</a:t>
            </a:r>
            <a:r>
              <a:rPr lang="en-US" altLang="zh-CN" i="1" dirty="0">
                <a:solidFill>
                  <a:srgbClr val="0066FF"/>
                </a:solidFill>
              </a:rPr>
              <a:t> </a:t>
            </a:r>
            <a:r>
              <a:rPr lang="zh-CN" altLang="en-US" i="1" dirty="0" smtClean="0">
                <a:solidFill>
                  <a:srgbClr val="0066FF"/>
                </a:solidFill>
              </a:rPr>
              <a:t>两个属性即可</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7020272" y="2759978"/>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Tree>
    <p:extLst>
      <p:ext uri="{BB962C8B-B14F-4D97-AF65-F5344CB8AC3E}">
        <p14:creationId xmlns:p14="http://schemas.microsoft.com/office/powerpoint/2010/main" val="1239714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12724" y="1412875"/>
            <a:ext cx="887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应用相关属性说明：</a:t>
            </a:r>
            <a:endParaRPr lang="zh-CN" altLang="en-US" dirty="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6993036" y="1412875"/>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
        <p:nvSpPr>
          <p:cNvPr id="7" name="TextBox 6"/>
          <p:cNvSpPr txBox="1"/>
          <p:nvPr/>
        </p:nvSpPr>
        <p:spPr>
          <a:xfrm>
            <a:off x="292099" y="1844824"/>
            <a:ext cx="8319716" cy="4616648"/>
          </a:xfrm>
          <a:prstGeom prst="rect">
            <a:avLst/>
          </a:prstGeom>
          <a:noFill/>
        </p:spPr>
        <p:txBody>
          <a:bodyPr wrap="square" rtlCol="0">
            <a:spAutoFit/>
          </a:bodyPr>
          <a:lstStyle/>
          <a:p>
            <a:r>
              <a:rPr lang="en-US" altLang="zh-CN" sz="1400" b="1" dirty="0">
                <a:latin typeface="微软雅黑" pitchFamily="34" charset="-122"/>
                <a:ea typeface="微软雅黑" pitchFamily="34" charset="-122"/>
              </a:rPr>
              <a:t>domain</a:t>
            </a:r>
            <a:r>
              <a:rPr lang="zh-CN" altLang="en-US" sz="1400" b="1" dirty="0">
                <a:latin typeface="微软雅黑" pitchFamily="34" charset="-122"/>
                <a:ea typeface="微软雅黑" pitchFamily="34" charset="-122"/>
              </a:rPr>
              <a:t>：</a:t>
            </a:r>
            <a:r>
              <a:rPr lang="zh-CN" altLang="en-US" sz="1400" dirty="0">
                <a:latin typeface="微软雅黑" pitchFamily="34" charset="-122"/>
                <a:ea typeface="微软雅黑" pitchFamily="34" charset="-122"/>
              </a:rPr>
              <a:t>指定跨域共享的根域，基于该域名的子域名都可以共享</a:t>
            </a:r>
            <a:r>
              <a:rPr lang="en-US" altLang="zh-CN" sz="1400" dirty="0">
                <a:latin typeface="微软雅黑" pitchFamily="34" charset="-122"/>
                <a:ea typeface="微软雅黑" pitchFamily="34" charset="-122"/>
              </a:rPr>
              <a:t>session</a:t>
            </a:r>
          </a:p>
          <a:p>
            <a:r>
              <a:rPr lang="en-US" altLang="zh-CN" sz="1400" b="1" dirty="0" err="1">
                <a:latin typeface="微软雅黑" pitchFamily="34" charset="-122"/>
                <a:ea typeface="微软雅黑" pitchFamily="34" charset="-122"/>
              </a:rPr>
              <a:t>shareSessionAttrs</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配置需要在应用间共享的会话数据属性名称，以逗号分隔；如果没有</a:t>
            </a:r>
            <a:r>
              <a:rPr lang="zh-CN" altLang="en-US" sz="1400" dirty="0" smtClean="0">
                <a:latin typeface="微软雅黑" pitchFamily="34" charset="-122"/>
                <a:ea typeface="微软雅黑" pitchFamily="34" charset="-122"/>
              </a:rPr>
              <a:t>配置</a:t>
            </a:r>
            <a:r>
              <a:rPr lang="en-US" altLang="zh-CN" sz="1400" dirty="0" err="1" smtClean="0">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属性，则所有的属性都是共享数据 </a:t>
            </a:r>
          </a:p>
          <a:p>
            <a:r>
              <a:rPr lang="en-US" altLang="zh-CN" sz="1400" b="1" dirty="0" err="1">
                <a:latin typeface="微软雅黑" pitchFamily="34" charset="-122"/>
                <a:ea typeface="微软雅黑" pitchFamily="34" charset="-122"/>
              </a:rPr>
              <a:t>domainApps</a:t>
            </a:r>
            <a:r>
              <a:rPr lang="zh-CN" altLang="en-US" sz="1400" dirty="0">
                <a:latin typeface="微软雅黑" pitchFamily="34" charset="-122"/>
                <a:ea typeface="微软雅黑" pitchFamily="34" charset="-122"/>
              </a:rPr>
              <a:t>：指定需要</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共享的应用列表，每个应用必须指定</a:t>
            </a:r>
            <a:r>
              <a:rPr lang="en-US" altLang="zh-CN" sz="1400" dirty="0">
                <a:latin typeface="微软雅黑" pitchFamily="34" charset="-122"/>
                <a:ea typeface="微软雅黑" pitchFamily="34" charset="-122"/>
              </a:rPr>
              <a:t>path</a:t>
            </a:r>
            <a:r>
              <a:rPr lang="zh-CN" altLang="en-US" sz="1400" dirty="0">
                <a:latin typeface="微软雅黑" pitchFamily="34" charset="-122"/>
                <a:ea typeface="微软雅黑" pitchFamily="34" charset="-122"/>
              </a:rPr>
              <a:t>属性（对应应用上下文路径），如果应用指定了</a:t>
            </a:r>
            <a:r>
              <a:rPr lang="en-US" altLang="zh-CN" sz="1400" dirty="0" err="1">
                <a:latin typeface="微软雅黑" pitchFamily="34" charset="-122"/>
                <a:ea typeface="微软雅黑" pitchFamily="34" charset="-122"/>
              </a:rPr>
              <a:t>attributeNamespace</a:t>
            </a:r>
            <a:r>
              <a:rPr lang="zh-CN" altLang="en-US" sz="1400" dirty="0">
                <a:latin typeface="微软雅黑" pitchFamily="34" charset="-122"/>
                <a:ea typeface="微软雅黑" pitchFamily="34" charset="-122"/>
              </a:rPr>
              <a:t>属性，则用</a:t>
            </a:r>
            <a:r>
              <a:rPr lang="en-US" altLang="zh-CN" sz="1400" dirty="0" err="1">
                <a:latin typeface="微软雅黑" pitchFamily="34" charset="-122"/>
                <a:ea typeface="微软雅黑" pitchFamily="34" charset="-122"/>
              </a:rPr>
              <a:t>attributeNamespace</a:t>
            </a:r>
            <a:r>
              <a:rPr lang="zh-CN" altLang="en-US" sz="1400" dirty="0">
                <a:latin typeface="微软雅黑" pitchFamily="34" charset="-122"/>
                <a:ea typeface="微软雅黑" pitchFamily="34" charset="-122"/>
              </a:rPr>
              <a:t>对应的值来限定应用私有的会话数据</a:t>
            </a:r>
            <a:r>
              <a:rPr lang="zh-CN" altLang="en-US" sz="1400" dirty="0" smtClean="0">
                <a:latin typeface="微软雅黑" pitchFamily="34" charset="-122"/>
                <a:ea typeface="微软雅黑" pitchFamily="34" charset="-122"/>
              </a:rPr>
              <a:t>名称，每个</a:t>
            </a:r>
            <a:r>
              <a:rPr lang="en-US" altLang="zh-CN" sz="1400" u="sng" dirty="0">
                <a:latin typeface="微软雅黑" pitchFamily="34" charset="-122"/>
                <a:ea typeface="微软雅黑" pitchFamily="34" charset="-122"/>
              </a:rPr>
              <a:t>app</a:t>
            </a:r>
            <a:r>
              <a:rPr lang="zh-CN" altLang="en-US" sz="1400" u="sng" dirty="0">
                <a:latin typeface="微软雅黑" pitchFamily="34" charset="-122"/>
                <a:ea typeface="微软雅黑" pitchFamily="34" charset="-122"/>
              </a:rPr>
              <a:t>的</a:t>
            </a:r>
            <a:r>
              <a:rPr lang="en-US" altLang="zh-CN" sz="1400" u="sng" dirty="0" err="1">
                <a:latin typeface="微软雅黑" pitchFamily="34" charset="-122"/>
                <a:ea typeface="微软雅黑" pitchFamily="34" charset="-122"/>
              </a:rPr>
              <a:t>attributeNamespace</a:t>
            </a:r>
            <a:r>
              <a:rPr lang="zh-CN" altLang="en-US" sz="1400" u="sng" dirty="0">
                <a:latin typeface="微软雅黑" pitchFamily="34" charset="-122"/>
                <a:ea typeface="微软雅黑" pitchFamily="34" charset="-122"/>
              </a:rPr>
              <a:t>属性只有在</a:t>
            </a:r>
            <a:r>
              <a:rPr lang="en-US" altLang="zh-CN" sz="1400" u="sng" dirty="0" err="1">
                <a:latin typeface="微软雅黑" pitchFamily="34" charset="-122"/>
                <a:ea typeface="微软雅黑" pitchFamily="34" charset="-122"/>
              </a:rPr>
              <a:t>CrossDomain</a:t>
            </a:r>
            <a:r>
              <a:rPr lang="zh-CN" altLang="en-US" sz="1400" u="sng" dirty="0">
                <a:latin typeface="微软雅黑" pitchFamily="34" charset="-122"/>
                <a:ea typeface="微软雅黑" pitchFamily="34" charset="-122"/>
              </a:rPr>
              <a:t>上指定了</a:t>
            </a:r>
            <a:r>
              <a:rPr lang="en-US" altLang="zh-CN" sz="1400" u="sng" dirty="0" err="1">
                <a:latin typeface="微软雅黑" pitchFamily="34" charset="-122"/>
                <a:ea typeface="微软雅黑" pitchFamily="34" charset="-122"/>
              </a:rPr>
              <a:t>shareSessionAttrs</a:t>
            </a:r>
            <a:r>
              <a:rPr lang="zh-CN" altLang="en-US" sz="1400" u="sng" dirty="0">
                <a:latin typeface="微软雅黑" pitchFamily="34" charset="-122"/>
                <a:ea typeface="微软雅黑" pitchFamily="34" charset="-122"/>
              </a:rPr>
              <a:t>属性才有意义</a:t>
            </a:r>
          </a:p>
          <a:p>
            <a:r>
              <a:rPr lang="en-US" altLang="zh-CN" sz="1400" b="1" dirty="0">
                <a:latin typeface="微软雅黑" pitchFamily="34" charset="-122"/>
                <a:ea typeface="微软雅黑" pitchFamily="34" charset="-122"/>
              </a:rPr>
              <a:t>path</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共享</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的应用上下文名称</a:t>
            </a:r>
          </a:p>
          <a:p>
            <a:r>
              <a:rPr lang="en-US" altLang="zh-CN" sz="1400" b="1" dirty="0" err="1">
                <a:latin typeface="微软雅黑" pitchFamily="34" charset="-122"/>
                <a:ea typeface="微软雅黑" pitchFamily="34" charset="-122"/>
              </a:rPr>
              <a:t>attributeNamespace</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应用</a:t>
            </a:r>
            <a:r>
              <a:rPr lang="zh-CN" altLang="en-US" sz="1400" dirty="0">
                <a:latin typeface="微软雅黑" pitchFamily="34" charset="-122"/>
                <a:ea typeface="微软雅黑" pitchFamily="34" charset="-122"/>
              </a:rPr>
              <a:t>私有</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属性名称命名空间，用来限定应用私有</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数据的存储空间  ，如果指定了</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则必须指定每个应用的</a:t>
            </a:r>
            <a:r>
              <a:rPr lang="en-US" altLang="zh-CN" sz="1400" dirty="0" err="1">
                <a:latin typeface="微软雅黑" pitchFamily="34" charset="-122"/>
                <a:ea typeface="微软雅黑" pitchFamily="34" charset="-122"/>
              </a:rPr>
              <a:t>attributeNamespace</a:t>
            </a:r>
            <a:endParaRPr lang="en-US" altLang="zh-CN" sz="1400" dirty="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样</a:t>
            </a:r>
            <a:r>
              <a:rPr lang="zh-CN" altLang="en-US" sz="1400" b="1" dirty="0" smtClean="0">
                <a:latin typeface="微软雅黑" pitchFamily="34" charset="-122"/>
                <a:ea typeface="微软雅黑" pitchFamily="34" charset="-122"/>
              </a:rPr>
              <a:t>例配置说明：假设有以下三个应用，访问地址分别为</a:t>
            </a:r>
            <a:endParaRPr lang="zh-CN" altLang="en-US" sz="1400" dirty="0">
              <a:latin typeface="微软雅黑" pitchFamily="34" charset="-122"/>
              <a:ea typeface="微软雅黑" pitchFamily="34" charset="-122"/>
            </a:endParaRPr>
          </a:p>
          <a:p>
            <a:r>
              <a:rPr lang="en-US" altLang="zh-CN" sz="1400" dirty="0">
                <a:latin typeface="微软雅黑" pitchFamily="34" charset="-122"/>
                <a:ea typeface="微软雅黑" pitchFamily="34" charset="-122"/>
              </a:rPr>
              <a:t>http://pdp.sany.com.cn:8080/SanyPDP</a:t>
            </a:r>
          </a:p>
          <a:p>
            <a:r>
              <a:rPr lang="en-US" altLang="zh-CN" sz="1400" dirty="0">
                <a:latin typeface="微软雅黑" pitchFamily="34" charset="-122"/>
                <a:ea typeface="微软雅黑" pitchFamily="34" charset="-122"/>
              </a:rPr>
              <a:t>http://g4.sany.com.cn:169/g4studio</a:t>
            </a:r>
          </a:p>
          <a:p>
            <a:r>
              <a:rPr lang="en-US" altLang="zh-CN" sz="1400" dirty="0">
                <a:latin typeface="微软雅黑" pitchFamily="34" charset="-122"/>
                <a:ea typeface="微软雅黑" pitchFamily="34" charset="-122"/>
              </a:rPr>
              <a:t>http://test.sany.com.cn:8080/WebRoot</a:t>
            </a:r>
          </a:p>
          <a:p>
            <a:endParaRPr lang="zh-CN" altLang="en-US" sz="1400" dirty="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通过样例配置，三</a:t>
            </a:r>
            <a:r>
              <a:rPr lang="zh-CN" altLang="en-US" sz="1400" dirty="0">
                <a:latin typeface="微软雅黑" pitchFamily="34" charset="-122"/>
                <a:ea typeface="微软雅黑" pitchFamily="34" charset="-122"/>
              </a:rPr>
              <a:t>个应用的用户会话信息存储在</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CREDENTIAL_INDEXS,PRINCIPAL_INDEXS</a:t>
            </a:r>
            <a:r>
              <a:rPr lang="zh-CN" altLang="en-US" sz="1400" dirty="0">
                <a:latin typeface="微软雅黑" pitchFamily="34" charset="-122"/>
                <a:ea typeface="微软雅黑" pitchFamily="34" charset="-122"/>
              </a:rPr>
              <a:t>两个共享属性中</a:t>
            </a:r>
            <a:r>
              <a:rPr lang="zh-CN" altLang="en-US"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可以实现三个应用之间的会话共享和单点登录</a:t>
            </a:r>
            <a:r>
              <a:rPr lang="zh-CN" altLang="en-US" sz="1400" dirty="0" smtClean="0">
                <a:latin typeface="微软雅黑" pitchFamily="34" charset="-122"/>
                <a:ea typeface="微软雅黑" pitchFamily="34" charset="-122"/>
              </a:rPr>
              <a:t>功能。如果</a:t>
            </a:r>
            <a:r>
              <a:rPr lang="zh-CN" altLang="en-US" sz="1400" dirty="0">
                <a:latin typeface="微软雅黑" pitchFamily="34" charset="-122"/>
                <a:ea typeface="微软雅黑" pitchFamily="34" charset="-122"/>
              </a:rPr>
              <a:t>需要</a:t>
            </a:r>
            <a:r>
              <a:rPr lang="zh-CN" altLang="en-US" sz="1400" dirty="0" smtClean="0">
                <a:latin typeface="微软雅黑" pitchFamily="34" charset="-122"/>
                <a:ea typeface="微软雅黑" pitchFamily="34" charset="-122"/>
              </a:rPr>
              <a:t>共享更多</a:t>
            </a:r>
            <a:r>
              <a:rPr lang="zh-CN" altLang="en-US" sz="1400" dirty="0">
                <a:latin typeface="微软雅黑" pitchFamily="34" charset="-122"/>
                <a:ea typeface="微软雅黑" pitchFamily="34" charset="-122"/>
              </a:rPr>
              <a:t>的会话数据，可以将对应的属性追加到</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中（以逗号分割），没有出现在</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中的属性都是私有会话数据（对其他应用不可见）</a:t>
            </a:r>
            <a:r>
              <a:rPr lang="zh-CN" altLang="en-US" sz="1400" dirty="0" smtClean="0">
                <a:latin typeface="微软雅黑" pitchFamily="34" charset="-122"/>
                <a:ea typeface="微软雅黑" pitchFamily="34" charset="-122"/>
              </a:rPr>
              <a:t>。如果</a:t>
            </a:r>
            <a:r>
              <a:rPr lang="zh-CN" altLang="en-US" sz="1400" dirty="0">
                <a:latin typeface="微软雅黑" pitchFamily="34" charset="-122"/>
                <a:ea typeface="微软雅黑" pitchFamily="34" charset="-122"/>
              </a:rPr>
              <a:t>没有指定</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，则会话数据全部在三个应用间共享。</a:t>
            </a:r>
          </a:p>
        </p:txBody>
      </p:sp>
    </p:spTree>
    <p:extLst>
      <p:ext uri="{BB962C8B-B14F-4D97-AF65-F5344CB8AC3E}">
        <p14:creationId xmlns:p14="http://schemas.microsoft.com/office/powerpoint/2010/main" val="140964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463475" y="3212976"/>
            <a:ext cx="87852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TextBox 5"/>
          <p:cNvSpPr txBox="1"/>
          <p:nvPr/>
        </p:nvSpPr>
        <p:spPr>
          <a:xfrm>
            <a:off x="509526" y="1470621"/>
            <a:ext cx="8382954" cy="1477328"/>
          </a:xfrm>
          <a:prstGeom prst="rect">
            <a:avLst/>
          </a:prstGeom>
          <a:noFill/>
        </p:spPr>
        <p:txBody>
          <a:bodyPr wrap="square" rtlCol="0">
            <a:spAutoFit/>
          </a:bodyPr>
          <a:lstStyle/>
          <a:p>
            <a:r>
              <a:rPr lang="en-US" altLang="zh-CN" b="1" dirty="0">
                <a:latin typeface="微软雅黑" pitchFamily="34" charset="-122"/>
                <a:ea typeface="微软雅黑" pitchFamily="34" charset="-122"/>
              </a:rPr>
              <a:t>session</a:t>
            </a:r>
            <a:r>
              <a:rPr lang="zh-CN" altLang="en-US" b="1" dirty="0">
                <a:latin typeface="微软雅黑" pitchFamily="34" charset="-122"/>
                <a:ea typeface="微软雅黑" pitchFamily="34" charset="-122"/>
              </a:rPr>
              <a:t>监听器</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监听器用来监听并处理</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创建和销毁事件，会话属性创建和删除</a:t>
            </a:r>
            <a:r>
              <a:rPr lang="zh-CN" altLang="en-US" dirty="0" smtClean="0">
                <a:latin typeface="微软雅黑" pitchFamily="34" charset="-122"/>
                <a:ea typeface="微软雅黑" pitchFamily="34" charset="-122"/>
              </a:rPr>
              <a:t>事件</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SessionManager</a:t>
            </a:r>
            <a:r>
              <a:rPr lang="zh-CN" altLang="en-US" dirty="0" smtClean="0">
                <a:latin typeface="微软雅黑" pitchFamily="34" charset="-122"/>
                <a:ea typeface="微软雅黑" pitchFamily="34" charset="-122"/>
              </a:rPr>
              <a:t>组件的</a:t>
            </a:r>
            <a:r>
              <a:rPr lang="en-US" altLang="zh-CN" dirty="0" err="1" smtClean="0">
                <a:latin typeface="微软雅黑" pitchFamily="34" charset="-122"/>
                <a:ea typeface="微软雅黑" pitchFamily="34" charset="-122"/>
              </a:rPr>
              <a:t>sessionlisteners</a:t>
            </a:r>
            <a:r>
              <a:rPr lang="zh-CN" altLang="en-US" dirty="0" smtClean="0">
                <a:latin typeface="微软雅黑" pitchFamily="34" charset="-122"/>
                <a:ea typeface="微软雅黑" pitchFamily="34" charset="-122"/>
              </a:rPr>
              <a:t>属性来指定多个</a:t>
            </a:r>
            <a:r>
              <a:rPr lang="en-US" altLang="zh-CN" dirty="0" smtClean="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smtClean="0">
                <a:latin typeface="微软雅黑" pitchFamily="34" charset="-122"/>
                <a:ea typeface="微软雅黑" pitchFamily="34" charset="-122"/>
              </a:rPr>
              <a:t>listener</a:t>
            </a:r>
            <a:r>
              <a:rPr lang="zh-CN" altLang="en-US" dirty="0" smtClean="0">
                <a:latin typeface="微软雅黑" pitchFamily="34" charset="-122"/>
                <a:ea typeface="微软雅黑" pitchFamily="34" charset="-122"/>
              </a:rPr>
              <a:t>按照</a:t>
            </a:r>
            <a:r>
              <a:rPr lang="zh-CN" altLang="en-US" dirty="0">
                <a:latin typeface="微软雅黑" pitchFamily="34" charset="-122"/>
                <a:ea typeface="微软雅黑" pitchFamily="34" charset="-122"/>
              </a:rPr>
              <a:t>顺序以逗号</a:t>
            </a:r>
            <a:r>
              <a:rPr lang="zh-CN" altLang="en-US" dirty="0" smtClean="0">
                <a:latin typeface="微软雅黑" pitchFamily="34" charset="-122"/>
                <a:ea typeface="微软雅黑" pitchFamily="34" charset="-122"/>
              </a:rPr>
              <a:t>分隔，</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只有在</a:t>
            </a:r>
            <a:r>
              <a:rPr lang="en-US" altLang="zh-CN" dirty="0">
                <a:latin typeface="微软雅黑" pitchFamily="34" charset="-122"/>
                <a:ea typeface="微软雅黑" pitchFamily="34" charset="-122"/>
              </a:rPr>
              <a:t>PDP</a:t>
            </a:r>
            <a:r>
              <a:rPr lang="zh-CN" altLang="en-US" b="1" dirty="0">
                <a:solidFill>
                  <a:srgbClr val="0066FF"/>
                </a:solidFill>
                <a:latin typeface="微软雅黑" pitchFamily="34" charset="-122"/>
                <a:ea typeface="微软雅黑" pitchFamily="34" charset="-122"/>
              </a:rPr>
              <a:t>会话共享</a:t>
            </a:r>
            <a:r>
              <a:rPr lang="zh-CN" altLang="en-US" dirty="0">
                <a:latin typeface="微软雅黑" pitchFamily="34" charset="-122"/>
                <a:ea typeface="微软雅黑" pitchFamily="34" charset="-122"/>
              </a:rPr>
              <a:t>管理会话的时候才有用，每一个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endParaRPr lang="zh-CN" altLang="en-US" dirty="0"/>
          </a:p>
        </p:txBody>
      </p:sp>
      <p:sp>
        <p:nvSpPr>
          <p:cNvPr id="7" name="矩形 6"/>
          <p:cNvSpPr/>
          <p:nvPr/>
        </p:nvSpPr>
        <p:spPr>
          <a:xfrm>
            <a:off x="352375" y="5845760"/>
            <a:ext cx="7431137" cy="369332"/>
          </a:xfrm>
          <a:prstGeom prst="rect">
            <a:avLst/>
          </a:prstGeom>
        </p:spPr>
        <p:txBody>
          <a:bodyPr wrap="square">
            <a:spAutoFit/>
          </a:bodyPr>
          <a:lstStyle/>
          <a:p>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监听器是可选配置项，可以不配置</a:t>
            </a:r>
            <a:r>
              <a:rPr lang="zh-CN" altLang="en-US" dirty="0" smtClean="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453231" y="1833339"/>
            <a:ext cx="8331200" cy="46624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矩形 23"/>
          <p:cNvSpPr/>
          <p:nvPr/>
        </p:nvSpPr>
        <p:spPr>
          <a:xfrm rot="19276404">
            <a:off x="3704693" y="3262834"/>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样例配置</a:t>
            </a:r>
            <a:endParaRPr lang="zh-CN" altLang="en-US" b="1" dirty="0">
              <a:solidFill>
                <a:srgbClr val="EE0000"/>
              </a:solidFill>
            </a:endParaRP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19</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75258" y="2137471"/>
            <a:ext cx="898301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java.util.Locale</a:t>
            </a:r>
            <a:r>
              <a:rPr lang="en-US" altLang="zh-CN" sz="1200" i="1" dirty="0">
                <a:latin typeface="微软雅黑" pitchFamily="34" charset="-122"/>
                <a:ea typeface="微软雅黑" pitchFamily="34" charset="-122"/>
              </a:rPr>
              <a:t>" magic="1" serial="</a:t>
            </a:r>
            <a:r>
              <a:rPr lang="en-US" altLang="zh-CN" sz="1200" i="1" dirty="0" err="1">
                <a:latin typeface="微软雅黑" pitchFamily="34" charset="-122"/>
                <a:ea typeface="微软雅黑" pitchFamily="34" charset="-122"/>
              </a:rPr>
              <a:t>org.frameworkset.soa.LocaleSerial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net.sf.jasperreports.engine.JasperPrint</a:t>
            </a:r>
            <a:r>
              <a:rPr lang="en-US" altLang="zh-CN" sz="1200" i="1" dirty="0">
                <a:latin typeface="微软雅黑" pitchFamily="34" charset="-122"/>
                <a:ea typeface="微软雅黑" pitchFamily="34" charset="-122"/>
              </a:rPr>
              <a:t>" magic="2" serial="</a:t>
            </a:r>
            <a:r>
              <a:rPr lang="en-US" altLang="zh-CN" sz="1200" i="1" dirty="0" err="1">
                <a:latin typeface="微软雅黑" pitchFamily="34" charset="-122"/>
                <a:ea typeface="微软雅黑" pitchFamily="34" charset="-122"/>
              </a:rPr>
              <a:t>org.frameworkset.soa.JDKSerial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"com.frameworkset.platform.security.authentication.CheckCallBack$Attribute" magic="3"/&gt;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 magic="4"/&gt;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com.frameworkset.platform.security.authentication.Credential</a:t>
            </a:r>
            <a:r>
              <a:rPr lang="en-US" altLang="zh-CN" sz="1200" i="1" dirty="0">
                <a:latin typeface="微软雅黑" pitchFamily="34" charset="-122"/>
                <a:ea typeface="微软雅黑" pitchFamily="34" charset="-122"/>
              </a:rPr>
              <a:t>" magic="5"/&gt;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"com.frameworkset.platform.security.authorization.AuthPrincipal" magic="6"/&gt; </a:t>
            </a:r>
            <a:r>
              <a:rPr lang="en-US" altLang="zh-CN" sz="1200" dirty="0">
                <a:latin typeface="微软雅黑" pitchFamily="34" charset="-122"/>
                <a:ea typeface="微软雅黑" pitchFamily="34" charset="-122"/>
              </a:rPr>
              <a:t>  </a:t>
            </a:r>
          </a:p>
          <a:p>
            <a:pPr>
              <a:defRPr/>
            </a:pPr>
            <a:endParaRPr lang="en-US" altLang="zh-CN" sz="12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043608" y="4653136"/>
            <a:ext cx="7560840" cy="1368152"/>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自定义对象的序列化和反序列化行为</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2.</a:t>
            </a:r>
            <a:r>
              <a:rPr lang="zh-CN" altLang="en-US" sz="1200" b="1" dirty="0" smtClean="0">
                <a:solidFill>
                  <a:srgbClr val="7030A0"/>
                </a:solidFill>
                <a:latin typeface="微软雅黑" pitchFamily="34" charset="-122"/>
                <a:ea typeface="微软雅黑" pitchFamily="34" charset="-122"/>
              </a:rPr>
              <a:t>对序列化对象进行预处理</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3.</a:t>
            </a:r>
            <a:r>
              <a:rPr lang="zh-CN" altLang="en-US" sz="1200" b="1" dirty="0" smtClean="0">
                <a:solidFill>
                  <a:srgbClr val="7030A0"/>
                </a:solidFill>
                <a:latin typeface="微软雅黑" pitchFamily="34" charset="-122"/>
                <a:ea typeface="微软雅黑" pitchFamily="34" charset="-122"/>
              </a:rPr>
              <a:t>为类路径定义</a:t>
            </a:r>
            <a:r>
              <a:rPr lang="en-US" altLang="zh-CN" sz="1200" b="1" dirty="0" smtClean="0">
                <a:solidFill>
                  <a:srgbClr val="7030A0"/>
                </a:solidFill>
                <a:latin typeface="微软雅黑" pitchFamily="34" charset="-122"/>
                <a:ea typeface="微软雅黑" pitchFamily="34" charset="-122"/>
              </a:rPr>
              <a:t>magic</a:t>
            </a:r>
            <a:r>
              <a:rPr lang="zh-CN" altLang="en-US" sz="1200" b="1" dirty="0" smtClean="0">
                <a:solidFill>
                  <a:srgbClr val="7030A0"/>
                </a:solidFill>
                <a:latin typeface="微软雅黑" pitchFamily="34" charset="-122"/>
                <a:ea typeface="微软雅黑" pitchFamily="34" charset="-122"/>
              </a:rPr>
              <a:t>数字别名，降低序列化报文大小</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20</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生产环境已经开启</a:t>
            </a:r>
            <a:r>
              <a:rPr lang="zh-CN" altLang="en-US" dirty="0">
                <a:latin typeface="微软雅黑" pitchFamily="34" charset="-122"/>
                <a:ea typeface="微软雅黑" pitchFamily="34" charset="-122"/>
              </a:rPr>
              <a:t>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21</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22</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23</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24</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25</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26</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65323"/>
            <a:ext cx="7653536" cy="490066"/>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27</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251520" y="1268760"/>
            <a:ext cx="897991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115616" y="3734854"/>
            <a:ext cx="5360763" cy="369332"/>
          </a:xfrm>
          <a:prstGeom prst="rect">
            <a:avLst/>
          </a:prstGeom>
        </p:spPr>
        <p:txBody>
          <a:bodyPr wrap="none">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489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smtClean="0">
                <a:latin typeface="微软雅黑" pitchFamily="34" charset="-122"/>
                <a:ea typeface="微软雅黑" pitchFamily="34" charset="-122"/>
              </a:rPr>
              <a:t>问题；</a:t>
            </a:r>
            <a:endParaRPr lang="en-US" altLang="zh-CN" sz="1500" dirty="0" smtClean="0">
              <a:latin typeface="微软雅黑" pitchFamily="34" charset="-122"/>
              <a:ea typeface="微软雅黑" pitchFamily="34" charset="-122"/>
            </a:endParaRPr>
          </a:p>
          <a:p>
            <a:r>
              <a:rPr lang="en-US" altLang="zh-CN" sz="1500" dirty="0">
                <a:latin typeface="微软雅黑" pitchFamily="34" charset="-122"/>
                <a:ea typeface="微软雅黑" pitchFamily="34" charset="-122"/>
              </a:rPr>
              <a:t>	</a:t>
            </a:r>
            <a:r>
              <a:rPr lang="zh-CN" altLang="zh-CN" sz="1500" dirty="0">
                <a:latin typeface="微软雅黑" pitchFamily="34" charset="-122"/>
                <a:ea typeface="微软雅黑" pitchFamily="34" charset="-122"/>
              </a:rPr>
              <a:t>跨域跨应用共享会话并实现</a:t>
            </a:r>
            <a:r>
              <a:rPr lang="en-US" altLang="zh-CN" sz="1500" dirty="0">
                <a:latin typeface="微软雅黑" pitchFamily="34" charset="-122"/>
                <a:ea typeface="微软雅黑" pitchFamily="34" charset="-122"/>
              </a:rPr>
              <a:t>SSO</a:t>
            </a:r>
            <a:r>
              <a:rPr lang="zh-CN" altLang="zh-CN" sz="1500" dirty="0" smtClean="0">
                <a:latin typeface="微软雅黑" pitchFamily="34" charset="-122"/>
                <a:ea typeface="微软雅黑" pitchFamily="34" charset="-122"/>
              </a:rPr>
              <a:t>功能</a:t>
            </a:r>
            <a:r>
              <a:rPr lang="zh-CN" altLang="en-US" sz="1500" dirty="0" smtClean="0">
                <a:latin typeface="微软雅黑" pitchFamily="34" charset="-122"/>
                <a:ea typeface="微软雅黑" pitchFamily="34" charset="-122"/>
              </a:rPr>
              <a:t>；</a:t>
            </a:r>
            <a:r>
              <a:rPr lang="zh-CN" altLang="zh-CN" sz="1500" dirty="0">
                <a:latin typeface="微软雅黑" pitchFamily="34" charset="-122"/>
                <a:ea typeface="微软雅黑" pitchFamily="34" charset="-122"/>
              </a:rPr>
              <a:t>解决了会话</a:t>
            </a:r>
            <a:r>
              <a:rPr lang="zh-CN" altLang="zh-CN" sz="1500" dirty="0" smtClean="0">
                <a:latin typeface="微软雅黑" pitchFamily="34" charset="-122"/>
                <a:ea typeface="微软雅黑" pitchFamily="34" charset="-122"/>
              </a:rPr>
              <a:t>共享</a:t>
            </a:r>
            <a:r>
              <a:rPr lang="zh-CN" altLang="en-US" sz="1500" dirty="0">
                <a:latin typeface="微软雅黑" pitchFamily="34" charset="-122"/>
                <a:ea typeface="微软雅黑" pitchFamily="34" charset="-122"/>
              </a:rPr>
              <a:t>五</a:t>
            </a:r>
            <a:r>
              <a:rPr lang="zh-CN" altLang="zh-CN" sz="1500" dirty="0" smtClean="0">
                <a:latin typeface="微软雅黑" pitchFamily="34" charset="-122"/>
                <a:ea typeface="微软雅黑" pitchFamily="34" charset="-122"/>
              </a:rPr>
              <a:t>大</a:t>
            </a:r>
            <a:r>
              <a:rPr lang="zh-CN" altLang="zh-CN" sz="1500" dirty="0">
                <a:latin typeface="微软雅黑" pitchFamily="34" charset="-122"/>
                <a:ea typeface="微软雅黑" pitchFamily="34" charset="-122"/>
              </a:rPr>
              <a:t>技术难题：</a:t>
            </a:r>
            <a:r>
              <a:rPr lang="en-US" altLang="zh-CN" sz="1500" dirty="0">
                <a:latin typeface="微软雅黑" pitchFamily="34" charset="-122"/>
                <a:ea typeface="微软雅黑" pitchFamily="34" charset="-122"/>
              </a:rPr>
              <a:t>session</a:t>
            </a:r>
            <a:r>
              <a:rPr lang="zh-CN" altLang="zh-CN" sz="1500" dirty="0">
                <a:latin typeface="微软雅黑" pitchFamily="34" charset="-122"/>
                <a:ea typeface="微软雅黑" pitchFamily="34" charset="-122"/>
              </a:rPr>
              <a:t>数据</a:t>
            </a:r>
            <a:r>
              <a:rPr lang="zh-CN" altLang="zh-CN" sz="1500" dirty="0" smtClean="0">
                <a:latin typeface="微软雅黑" pitchFamily="34" charset="-122"/>
                <a:ea typeface="微软雅黑" pitchFamily="34" charset="-122"/>
              </a:rPr>
              <a:t>序列</a:t>
            </a:r>
            <a:r>
              <a:rPr lang="en-US" altLang="zh-CN" sz="1500" dirty="0" smtClean="0">
                <a:latin typeface="微软雅黑" pitchFamily="34" charset="-122"/>
                <a:ea typeface="微软雅黑" pitchFamily="34" charset="-122"/>
              </a:rPr>
              <a:t>	</a:t>
            </a:r>
            <a:r>
              <a:rPr lang="zh-CN" altLang="zh-CN" sz="1500" dirty="0" smtClean="0">
                <a:latin typeface="微软雅黑" pitchFamily="34" charset="-122"/>
                <a:ea typeface="微软雅黑" pitchFamily="34" charset="-122"/>
              </a:rPr>
              <a:t>化</a:t>
            </a:r>
            <a:r>
              <a:rPr lang="zh-CN" altLang="zh-CN" sz="1500" dirty="0">
                <a:latin typeface="微软雅黑" pitchFamily="34" charset="-122"/>
                <a:ea typeface="微软雅黑" pitchFamily="34" charset="-122"/>
              </a:rPr>
              <a:t>问题，</a:t>
            </a:r>
            <a:r>
              <a:rPr lang="en-US" altLang="zh-CN" sz="1500" dirty="0">
                <a:latin typeface="微软雅黑" pitchFamily="34" charset="-122"/>
                <a:ea typeface="微软雅黑" pitchFamily="34" charset="-122"/>
              </a:rPr>
              <a:t>session sticking</a:t>
            </a:r>
            <a:r>
              <a:rPr lang="zh-CN" altLang="zh-CN" sz="1500" dirty="0">
                <a:latin typeface="微软雅黑" pitchFamily="34" charset="-122"/>
                <a:ea typeface="微软雅黑" pitchFamily="34" charset="-122"/>
              </a:rPr>
              <a:t>问题，跨域跨应用</a:t>
            </a:r>
            <a:r>
              <a:rPr lang="en-US" altLang="zh-CN" sz="1500" dirty="0">
                <a:latin typeface="微软雅黑" pitchFamily="34" charset="-122"/>
                <a:ea typeface="微软雅黑" pitchFamily="34" charset="-122"/>
              </a:rPr>
              <a:t>session</a:t>
            </a:r>
            <a:r>
              <a:rPr lang="zh-CN" altLang="zh-CN" sz="1500" dirty="0">
                <a:latin typeface="微软雅黑" pitchFamily="34" charset="-122"/>
                <a:ea typeface="微软雅黑" pitchFamily="34" charset="-122"/>
              </a:rPr>
              <a:t>共享问题，跨</a:t>
            </a:r>
            <a:r>
              <a:rPr lang="zh-CN" altLang="zh-CN" sz="1500" dirty="0" smtClean="0">
                <a:latin typeface="微软雅黑" pitchFamily="34" charset="-122"/>
                <a:ea typeface="微软雅黑" pitchFamily="34" charset="-122"/>
              </a:rPr>
              <a:t>容器</a:t>
            </a:r>
            <a:r>
              <a:rPr lang="en-US" altLang="zh-CN" sz="1500" dirty="0" smtClean="0">
                <a:latin typeface="微软雅黑" pitchFamily="34" charset="-122"/>
                <a:ea typeface="微软雅黑" pitchFamily="34" charset="-122"/>
              </a:rPr>
              <a:t>	(</a:t>
            </a:r>
            <a:r>
              <a:rPr lang="en-US" altLang="zh-CN" sz="1500" dirty="0" err="1">
                <a:latin typeface="微软雅黑" pitchFamily="34" charset="-122"/>
                <a:ea typeface="微软雅黑" pitchFamily="34" charset="-122"/>
              </a:rPr>
              <a:t>tomcat,jetty,weblogic</a:t>
            </a:r>
            <a:r>
              <a:rPr lang="en-US" altLang="zh-CN" sz="1500" dirty="0">
                <a:latin typeface="微软雅黑" pitchFamily="34" charset="-122"/>
                <a:ea typeface="微软雅黑" pitchFamily="34" charset="-122"/>
              </a:rPr>
              <a:t>)</a:t>
            </a:r>
            <a:r>
              <a:rPr lang="zh-CN" altLang="zh-CN" sz="1500" dirty="0">
                <a:latin typeface="微软雅黑" pitchFamily="34" charset="-122"/>
                <a:ea typeface="微软雅黑" pitchFamily="34" charset="-122"/>
              </a:rPr>
              <a:t>共享</a:t>
            </a:r>
            <a:r>
              <a:rPr lang="en-US" altLang="zh-CN" sz="1500" dirty="0">
                <a:latin typeface="微软雅黑" pitchFamily="34" charset="-122"/>
                <a:ea typeface="微软雅黑" pitchFamily="34" charset="-122"/>
              </a:rPr>
              <a:t>session</a:t>
            </a:r>
            <a:r>
              <a:rPr lang="zh-CN" altLang="zh-CN" sz="1500" dirty="0" smtClean="0">
                <a:latin typeface="微软雅黑" pitchFamily="34" charset="-122"/>
                <a:ea typeface="微软雅黑" pitchFamily="34" charset="-122"/>
              </a:rPr>
              <a:t>问题</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sso</a:t>
            </a:r>
            <a:r>
              <a:rPr lang="zh-CN" altLang="en-US" sz="1500" dirty="0">
                <a:latin typeface="微软雅黑" pitchFamily="34" charset="-122"/>
                <a:ea typeface="微软雅黑" pitchFamily="34" charset="-122"/>
              </a:rPr>
              <a:t>单点登入单点登</a:t>
            </a:r>
            <a:r>
              <a:rPr lang="zh-CN" altLang="en-US" sz="1500" dirty="0" smtClean="0">
                <a:latin typeface="微软雅黑" pitchFamily="34" charset="-122"/>
                <a:ea typeface="微软雅黑" pitchFamily="34" charset="-122"/>
              </a:rPr>
              <a:t>出一致性问题</a:t>
            </a:r>
            <a:r>
              <a:rPr lang="zh-CN" altLang="zh-CN" sz="1500" dirty="0" smtClean="0">
                <a:latin typeface="微软雅黑" pitchFamily="34" charset="-122"/>
                <a:ea typeface="微软雅黑" pitchFamily="34" charset="-122"/>
              </a:rPr>
              <a:t>。</a:t>
            </a:r>
            <a:endParaRPr lang="zh-CN" altLang="zh-CN" sz="15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存    </a:t>
            </a:r>
            <a:r>
              <a:rPr lang="zh-CN" altLang="en-US" b="1" dirty="0">
                <a:latin typeface="微软雅黑" pitchFamily="34" charset="-122"/>
                <a:ea typeface="微软雅黑" pitchFamily="34" charset="-122"/>
              </a:rPr>
              <a:t>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b="1"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采用</a:t>
            </a:r>
            <a:r>
              <a:rPr lang="en-US" altLang="zh-CN" sz="1500" dirty="0" err="1">
                <a:latin typeface="微软雅黑" pitchFamily="34" charset="-122"/>
                <a:ea typeface="微软雅黑" pitchFamily="34" charset="-122"/>
              </a:rPr>
              <a:t>bboss</a:t>
            </a:r>
            <a:r>
              <a:rPr lang="zh-CN" altLang="en-US" sz="1500" dirty="0">
                <a:latin typeface="微软雅黑" pitchFamily="34" charset="-122"/>
                <a:ea typeface="微软雅黑" pitchFamily="34" charset="-122"/>
              </a:rPr>
              <a:t>序列化</a:t>
            </a:r>
            <a:r>
              <a:rPr lang="zh-CN" altLang="en-US" sz="1500" dirty="0" smtClean="0">
                <a:latin typeface="微软雅黑" pitchFamily="34" charset="-122"/>
                <a:ea typeface="微软雅黑" pitchFamily="34" charset="-122"/>
              </a:rPr>
              <a:t>机制以</a:t>
            </a:r>
            <a:r>
              <a:rPr lang="en-US" altLang="zh-CN" sz="1500" dirty="0" smtClean="0">
                <a:latin typeface="微软雅黑" pitchFamily="34" charset="-122"/>
                <a:ea typeface="微软雅黑" pitchFamily="34" charset="-122"/>
              </a:rPr>
              <a:t>xml</a:t>
            </a:r>
            <a:r>
              <a:rPr lang="zh-CN" altLang="en-US" sz="1500" dirty="0" smtClean="0">
                <a:latin typeface="微软雅黑" pitchFamily="34" charset="-122"/>
                <a:ea typeface="微软雅黑" pitchFamily="34" charset="-122"/>
              </a:rPr>
              <a:t>格式序列化会话数据，可读性好，易于监控，提供</a:t>
            </a:r>
            <a:r>
              <a:rPr lang="zh-CN" altLang="en-US" b="1" dirty="0" smtClean="0">
                <a:solidFill>
                  <a:srgbClr val="0066FF"/>
                </a:solidFill>
                <a:latin typeface="微软雅黑" pitchFamily="34" charset="-122"/>
                <a:ea typeface="微软雅黑" pitchFamily="34" charset="-122"/>
              </a:rPr>
              <a:t>序列化</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smtClean="0">
                <a:solidFill>
                  <a:srgbClr val="0066FF"/>
                </a:solidFill>
                <a:latin typeface="微软雅黑" pitchFamily="34" charset="-122"/>
                <a:ea typeface="微软雅黑" pitchFamily="34" charset="-122"/>
              </a:rPr>
              <a:t>，</a:t>
            </a:r>
            <a:r>
              <a:rPr lang="zh-CN" altLang="en-US" b="1" dirty="0" smtClean="0">
                <a:solidFill>
                  <a:srgbClr val="0066FF"/>
                </a:solidFill>
                <a:latin typeface="微软雅黑" pitchFamily="34" charset="-122"/>
                <a:ea typeface="微软雅黑" pitchFamily="34" charset="-122"/>
              </a:rPr>
              <a:t>可</a:t>
            </a:r>
            <a:r>
              <a:rPr lang="zh-CN" altLang="en-US" b="1" dirty="0">
                <a:solidFill>
                  <a:srgbClr val="0066FF"/>
                </a:solidFill>
                <a:latin typeface="微软雅黑" pitchFamily="34" charset="-122"/>
                <a:ea typeface="微软雅黑" pitchFamily="34" charset="-122"/>
              </a:rPr>
              <a:t>无缝与现有应用</a:t>
            </a:r>
            <a:r>
              <a:rPr lang="zh-CN" altLang="en-US" b="1" dirty="0" smtClean="0">
                <a:solidFill>
                  <a:srgbClr val="0066FF"/>
                </a:solidFill>
                <a:latin typeface="微软雅黑" pitchFamily="34" charset="-122"/>
                <a:ea typeface="微软雅黑" pitchFamily="34" charset="-122"/>
              </a:rPr>
              <a:t>系统集成，</a:t>
            </a:r>
            <a:r>
              <a:rPr lang="zh-CN" altLang="zh-CN" dirty="0"/>
              <a:t> </a:t>
            </a:r>
            <a:r>
              <a:rPr lang="zh-CN" altLang="zh-CN" dirty="0" smtClean="0"/>
              <a:t>无需</a:t>
            </a:r>
            <a:r>
              <a:rPr lang="zh-CN" altLang="zh-CN" dirty="0"/>
              <a:t>或者少量</a:t>
            </a:r>
            <a:r>
              <a:rPr lang="zh-CN" altLang="zh-CN" dirty="0" smtClean="0"/>
              <a:t>修改</a:t>
            </a:r>
            <a:r>
              <a:rPr lang="en-US" altLang="zh-CN" dirty="0" smtClean="0"/>
              <a:t>	</a:t>
            </a:r>
            <a:r>
              <a:rPr lang="zh-CN" altLang="zh-CN" dirty="0" smtClean="0"/>
              <a:t>应用</a:t>
            </a:r>
            <a:r>
              <a:rPr lang="zh-CN" altLang="zh-CN" dirty="0"/>
              <a:t>代码。</a:t>
            </a:r>
            <a:r>
              <a:rPr lang="en-US" altLang="zh-CN" dirty="0"/>
              <a:t>Session</a:t>
            </a:r>
            <a:r>
              <a:rPr lang="zh-CN" altLang="zh-CN" dirty="0"/>
              <a:t>监听器需遵循</a:t>
            </a:r>
            <a:r>
              <a:rPr lang="en-US" altLang="zh-CN" dirty="0" err="1"/>
              <a:t>bboss</a:t>
            </a:r>
            <a:r>
              <a:rPr lang="zh-CN" altLang="zh-CN" dirty="0"/>
              <a:t>会话</a:t>
            </a:r>
            <a:r>
              <a:rPr lang="zh-CN" altLang="zh-CN" dirty="0" smtClean="0"/>
              <a:t>共享规范</a:t>
            </a:r>
            <a:r>
              <a:rPr lang="zh-CN" altLang="zh-CN" dirty="0"/>
              <a:t>，</a:t>
            </a:r>
            <a:r>
              <a:rPr lang="zh-CN" altLang="zh-CN" dirty="0" smtClean="0"/>
              <a:t>需将</a:t>
            </a:r>
            <a:r>
              <a:rPr lang="zh-CN" altLang="zh-CN" dirty="0"/>
              <a:t>原来</a:t>
            </a:r>
            <a:r>
              <a:rPr lang="zh-CN" altLang="zh-CN" dirty="0" smtClean="0"/>
              <a:t>容器</a:t>
            </a:r>
            <a:r>
              <a:rPr lang="en-US" altLang="zh-CN" dirty="0" smtClean="0"/>
              <a:t>	session</a:t>
            </a:r>
            <a:r>
              <a:rPr lang="zh-CN" altLang="zh-CN" dirty="0"/>
              <a:t>监听器迁移到</a:t>
            </a:r>
            <a:r>
              <a:rPr lang="en-US" altLang="zh-CN" dirty="0" err="1"/>
              <a:t>bboss</a:t>
            </a:r>
            <a:r>
              <a:rPr lang="zh-CN" altLang="zh-CN" dirty="0"/>
              <a:t>会话共享实现。如</a:t>
            </a:r>
            <a:r>
              <a:rPr lang="zh-CN" altLang="zh-CN" dirty="0" smtClean="0"/>
              <a:t>修改</a:t>
            </a:r>
            <a:r>
              <a:rPr lang="en-US" altLang="zh-CN" dirty="0" smtClean="0"/>
              <a:t>session</a:t>
            </a:r>
            <a:r>
              <a:rPr lang="zh-CN" altLang="zh-CN" dirty="0"/>
              <a:t>中对象数据</a:t>
            </a:r>
            <a:r>
              <a:rPr lang="zh-CN" altLang="zh-CN" dirty="0" smtClean="0"/>
              <a:t>，</a:t>
            </a:r>
            <a:r>
              <a:rPr lang="en-US" altLang="zh-CN" dirty="0" smtClean="0"/>
              <a:t>	</a:t>
            </a:r>
            <a:r>
              <a:rPr lang="zh-CN" altLang="zh-CN" dirty="0" smtClean="0"/>
              <a:t>必须</a:t>
            </a:r>
            <a:r>
              <a:rPr lang="zh-CN" altLang="zh-CN" dirty="0"/>
              <a:t>调用</a:t>
            </a:r>
            <a:r>
              <a:rPr lang="en-US" altLang="zh-CN" dirty="0" err="1"/>
              <a:t>session.setAttribute</a:t>
            </a:r>
            <a:r>
              <a:rPr lang="zh-CN" altLang="zh-CN" dirty="0"/>
              <a:t>方法将对象</a:t>
            </a:r>
            <a:r>
              <a:rPr lang="zh-CN" altLang="zh-CN" dirty="0" smtClean="0"/>
              <a:t>数据更新到</a:t>
            </a:r>
            <a:r>
              <a:rPr lang="en-US" altLang="zh-CN" dirty="0" err="1" smtClean="0"/>
              <a:t>mongodb</a:t>
            </a:r>
            <a:r>
              <a:rPr lang="zh-CN" altLang="zh-CN" dirty="0"/>
              <a:t>中，以便</a:t>
            </a:r>
            <a:r>
              <a:rPr lang="zh-CN" altLang="zh-CN" dirty="0" smtClean="0"/>
              <a:t>将</a:t>
            </a:r>
            <a:r>
              <a:rPr lang="en-US" altLang="zh-CN" dirty="0" smtClean="0"/>
              <a:t>	</a:t>
            </a:r>
            <a:r>
              <a:rPr lang="zh-CN" altLang="en-US" dirty="0" smtClean="0"/>
              <a:t>更新后的</a:t>
            </a:r>
            <a:r>
              <a:rPr lang="zh-CN" altLang="zh-CN" dirty="0" smtClean="0"/>
              <a:t>数据共享</a:t>
            </a:r>
            <a:r>
              <a:rPr lang="zh-CN" altLang="zh-CN" dirty="0"/>
              <a:t>给其他应用</a:t>
            </a:r>
            <a:r>
              <a:rPr lang="zh-CN" altLang="zh-CN" dirty="0" smtClean="0"/>
              <a:t>。</a:t>
            </a:r>
            <a:endParaRPr lang="en-US" altLang="zh-CN" dirty="0" smtClean="0"/>
          </a:p>
          <a:p>
            <a:pPr eaLnBrk="1" hangingPunct="1">
              <a:lnSpc>
                <a:spcPct val="114000"/>
              </a:lnSpc>
            </a:pPr>
            <a:r>
              <a:rPr lang="zh-CN" altLang="en-US" b="1" dirty="0" smtClean="0">
                <a:latin typeface="微软雅黑" pitchFamily="34" charset="-122"/>
                <a:ea typeface="微软雅黑" pitchFamily="34" charset="-122"/>
              </a:rPr>
              <a:t>兼容性</a:t>
            </a:r>
            <a:r>
              <a:rPr lang="zh-CN" altLang="en-US" b="1" dirty="0">
                <a:latin typeface="微软雅黑" pitchFamily="34" charset="-122"/>
                <a:ea typeface="微软雅黑" pitchFamily="34" charset="-122"/>
              </a:rPr>
              <a:t>：</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smtClean="0">
                <a:latin typeface="微软雅黑" pitchFamily="34" charset="-122"/>
                <a:ea typeface="微软雅黑" pitchFamily="34" charset="-122"/>
              </a:rPr>
              <a:t>），支持容器</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会话</a:t>
            </a:r>
            <a:r>
              <a:rPr lang="zh-CN" altLang="en-US" sz="1500" dirty="0">
                <a:latin typeface="微软雅黑" pitchFamily="34" charset="-122"/>
                <a:ea typeface="微软雅黑" pitchFamily="34" charset="-122"/>
              </a:rPr>
              <a:t>管理和</a:t>
            </a:r>
            <a:r>
              <a:rPr lang="en-US" altLang="zh-CN" sz="1500" dirty="0" err="1">
                <a:latin typeface="微软雅黑" pitchFamily="34" charset="-122"/>
                <a:ea typeface="微软雅黑" pitchFamily="34" charset="-122"/>
              </a:rPr>
              <a:t>bboss</a:t>
            </a:r>
            <a:r>
              <a:rPr lang="zh-CN" altLang="en-US" sz="1500" dirty="0">
                <a:latin typeface="微软雅黑" pitchFamily="34" charset="-122"/>
                <a:ea typeface="微软雅黑" pitchFamily="34" charset="-122"/>
              </a:rPr>
              <a:t>会话管理两种</a:t>
            </a:r>
            <a:r>
              <a:rPr lang="zh-CN" altLang="en-US" sz="1500" dirty="0" smtClean="0">
                <a:latin typeface="微软雅黑" pitchFamily="34" charset="-122"/>
                <a:ea typeface="微软雅黑" pitchFamily="34" charset="-122"/>
              </a:rPr>
              <a:t>机制，可</a:t>
            </a:r>
            <a:r>
              <a:rPr lang="zh-CN" altLang="en-US" sz="1500" dirty="0">
                <a:latin typeface="微软雅黑" pitchFamily="34" charset="-122"/>
                <a:ea typeface="微软雅黑" pitchFamily="34" charset="-122"/>
              </a:rPr>
              <a:t>根据实际</a:t>
            </a:r>
            <a:r>
              <a:rPr lang="zh-CN" altLang="en-US" sz="1500" dirty="0" smtClean="0">
                <a:latin typeface="微软雅黑" pitchFamily="34" charset="-122"/>
                <a:ea typeface="微软雅黑" pitchFamily="34" charset="-122"/>
              </a:rPr>
              <a:t>需要自由切换应用会话管理机制。</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smtClean="0">
                <a:latin typeface="微软雅黑" pitchFamily="34" charset="-122"/>
                <a:ea typeface="微软雅黑" pitchFamily="34" charset="-122"/>
              </a:rPr>
              <a:t>，客户端请求</a:t>
            </a:r>
            <a:r>
              <a:rPr lang="zh-CN" altLang="en-US" sz="1500" dirty="0">
                <a:latin typeface="微软雅黑" pitchFamily="34" charset="-122"/>
                <a:ea typeface="微软雅黑" pitchFamily="34" charset="-122"/>
              </a:rPr>
              <a:t>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a:t>
            </a:r>
            <a:endParaRPr lang="en-US" altLang="zh-CN" sz="1500" dirty="0" smtClean="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412776"/>
            <a:ext cx="8572500" cy="525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1500" dirty="0" err="1">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a:latin typeface="微软雅黑" pitchFamily="34" charset="-122"/>
                <a:ea typeface="微软雅黑" pitchFamily="34" charset="-122"/>
              </a:rPr>
              <a:t>窃</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取</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监    </a:t>
            </a:r>
            <a:r>
              <a:rPr lang="zh-CN" altLang="en-US" b="1" dirty="0">
                <a:latin typeface="微软雅黑" pitchFamily="34" charset="-122"/>
                <a:ea typeface="微软雅黑" pitchFamily="34" charset="-122"/>
              </a:rPr>
              <a:t>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zh-CN" altLang="en-US" sz="1500" dirty="0" smtClean="0">
                <a:latin typeface="微软雅黑" pitchFamily="34" charset="-122"/>
                <a:ea typeface="微软雅黑" pitchFamily="34" charset="-122"/>
              </a:rPr>
              <a:t>、</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查看</a:t>
            </a:r>
            <a:r>
              <a:rPr lang="zh-CN" altLang="en-US" sz="1500" dirty="0">
                <a:latin typeface="微软雅黑" pitchFamily="34" charset="-122"/>
                <a:ea typeface="微软雅黑" pitchFamily="34" charset="-122"/>
              </a:rPr>
              <a:t>会话属性数据</a:t>
            </a:r>
            <a:r>
              <a:rPr lang="zh-CN" altLang="en-US" sz="1500" dirty="0" smtClean="0">
                <a:latin typeface="微软雅黑" pitchFamily="34" charset="-122"/>
                <a:ea typeface="微软雅黑" pitchFamily="34" charset="-122"/>
              </a:rPr>
              <a:t>）</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每个应用只能管理本应用的会话数据，监控中心可以管理所有的会      </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话数据</a:t>
            </a:r>
            <a:endParaRPr lang="en-US" altLang="zh-CN" sz="15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高    </a:t>
            </a:r>
            <a:r>
              <a:rPr lang="zh-CN" altLang="en-US" b="1" dirty="0">
                <a:latin typeface="微软雅黑" pitchFamily="34" charset="-122"/>
                <a:ea typeface="微软雅黑" pitchFamily="34" charset="-122"/>
              </a:rPr>
              <a:t>阶</a:t>
            </a:r>
            <a:r>
              <a:rPr lang="zh-CN" altLang="en-US" b="1" dirty="0" smtClean="0">
                <a:latin typeface="微软雅黑" pitchFamily="34" charset="-122"/>
                <a:ea typeface="微软雅黑" pitchFamily="34" charset="-122"/>
              </a:rPr>
              <a:t>：</a:t>
            </a:r>
            <a:r>
              <a:rPr lang="zh-CN" altLang="en-US" sz="1500" dirty="0">
                <a:latin typeface="微软雅黑" pitchFamily="34" charset="-122"/>
                <a:ea typeface="微软雅黑" pitchFamily="34" charset="-122"/>
              </a:rPr>
              <a:t>提供两种会话共享模式 </a:t>
            </a:r>
            <a:br>
              <a:rPr lang="zh-CN" altLang="en-US" sz="1500" dirty="0">
                <a:latin typeface="微软雅黑" pitchFamily="34" charset="-122"/>
                <a:ea typeface="微软雅黑" pitchFamily="34" charset="-122"/>
              </a:rPr>
            </a:br>
            <a:r>
              <a:rPr lang="zh-CN" altLang="en-US" sz="1500" b="1" dirty="0">
                <a:solidFill>
                  <a:srgbClr val="0066FF"/>
                </a:solidFill>
                <a:latin typeface="微软雅黑" pitchFamily="34" charset="-122"/>
                <a:ea typeface="微软雅黑" pitchFamily="34" charset="-122"/>
              </a:rPr>
              <a:t>模式一 </a:t>
            </a:r>
            <a:r>
              <a:rPr lang="zh-CN" altLang="en-US" sz="1500" b="1" dirty="0" smtClean="0">
                <a:solidFill>
                  <a:srgbClr val="0066FF"/>
                </a:solidFill>
                <a:latin typeface="微软雅黑" pitchFamily="34" charset="-122"/>
                <a:ea typeface="微软雅黑" pitchFamily="34" charset="-122"/>
              </a:rPr>
              <a:t>集群间会话共享模式，</a:t>
            </a:r>
            <a:r>
              <a:rPr lang="zh-CN" altLang="en-US" sz="1500" dirty="0" smtClean="0">
                <a:latin typeface="微软雅黑" pitchFamily="34" charset="-122"/>
                <a:ea typeface="微软雅黑" pitchFamily="34" charset="-122"/>
              </a:rPr>
              <a:t>实现</a:t>
            </a:r>
            <a:r>
              <a:rPr lang="zh-CN" altLang="en-US" sz="1500" dirty="0">
                <a:latin typeface="微软雅黑" pitchFamily="34" charset="-122"/>
                <a:ea typeface="微软雅黑" pitchFamily="34" charset="-122"/>
              </a:rPr>
              <a:t>同一个应用集群各节点之间的会话共享 </a:t>
            </a:r>
            <a:r>
              <a:rPr lang="zh-CN" altLang="en-US" sz="1500" dirty="0" smtClean="0">
                <a:latin typeface="微软雅黑" pitchFamily="34" charset="-122"/>
                <a:ea typeface="微软雅黑" pitchFamily="34" charset="-122"/>
              </a:rPr>
              <a:t>，通过这种模式可以避免因故障导致访问请求切换服务器时</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丢失问题，同时也可以让用户请求无差别地平均分派到各个服务器上，达到真正的负载均衡</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b="1" dirty="0" smtClean="0">
                <a:solidFill>
                  <a:srgbClr val="0066FF"/>
                </a:solidFill>
                <a:latin typeface="微软雅黑" pitchFamily="34" charset="-122"/>
                <a:ea typeface="微软雅黑" pitchFamily="34" charset="-122"/>
              </a:rPr>
              <a:t>模式</a:t>
            </a:r>
            <a:r>
              <a:rPr lang="zh-CN" altLang="en-US" sz="1500" b="1" dirty="0">
                <a:solidFill>
                  <a:srgbClr val="0066FF"/>
                </a:solidFill>
                <a:latin typeface="微软雅黑" pitchFamily="34" charset="-122"/>
                <a:ea typeface="微软雅黑" pitchFamily="34" charset="-122"/>
              </a:rPr>
              <a:t>二 </a:t>
            </a:r>
            <a:r>
              <a:rPr lang="zh-CN" altLang="en-US" sz="1500" b="1" dirty="0" smtClean="0">
                <a:solidFill>
                  <a:srgbClr val="0066FF"/>
                </a:solidFill>
                <a:latin typeface="微软雅黑" pitchFamily="34" charset="-122"/>
                <a:ea typeface="微软雅黑" pitchFamily="34" charset="-122"/>
              </a:rPr>
              <a:t>跨域跨应用模式，</a:t>
            </a:r>
            <a:r>
              <a:rPr lang="zh-CN" altLang="en-US" sz="1500" dirty="0" smtClean="0">
                <a:latin typeface="微软雅黑" pitchFamily="34" charset="-122"/>
                <a:ea typeface="微软雅黑" pitchFamily="34" charset="-122"/>
              </a:rPr>
              <a:t>实现</a:t>
            </a:r>
            <a:r>
              <a:rPr lang="zh-CN" altLang="en-US" sz="1500" dirty="0">
                <a:latin typeface="微软雅黑" pitchFamily="34" charset="-122"/>
                <a:ea typeface="微软雅黑" pitchFamily="34" charset="-122"/>
              </a:rPr>
              <a:t>同一域名或者同一根域（不同的子域名）下不同应用之间的会话共享 </a:t>
            </a:r>
            <a:r>
              <a:rPr lang="zh-CN" altLang="en-US" sz="1500" dirty="0" smtClean="0">
                <a:latin typeface="微软雅黑" pitchFamily="34" charset="-122"/>
                <a:ea typeface="微软雅黑" pitchFamily="34" charset="-122"/>
              </a:rPr>
              <a:t>，实现他们之间的单点登录功能（</a:t>
            </a:r>
            <a:r>
              <a:rPr lang="en-US" altLang="zh-CN" sz="1500" dirty="0" smtClean="0">
                <a:latin typeface="微软雅黑" pitchFamily="34" charset="-122"/>
                <a:ea typeface="微软雅黑" pitchFamily="34" charset="-122"/>
              </a:rPr>
              <a:t>SSO</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dirty="0">
                <a:latin typeface="微软雅黑" pitchFamily="34" charset="-122"/>
                <a:ea typeface="微软雅黑" pitchFamily="34" charset="-122"/>
              </a:rPr>
              <a:t/>
            </a:r>
            <a:br>
              <a:rPr lang="zh-CN" altLang="en-US" sz="1500" dirty="0">
                <a:latin typeface="微软雅黑" pitchFamily="34" charset="-122"/>
                <a:ea typeface="微软雅黑" pitchFamily="34" charset="-122"/>
              </a:rPr>
            </a:br>
            <a:r>
              <a:rPr lang="zh-CN" altLang="en-US" sz="1500" dirty="0">
                <a:latin typeface="微软雅黑" pitchFamily="34" charset="-122"/>
                <a:ea typeface="微软雅黑" pitchFamily="34" charset="-122"/>
              </a:rPr>
              <a:t>第一种模式相对</a:t>
            </a:r>
            <a:r>
              <a:rPr lang="zh-CN" altLang="en-US" sz="1500" dirty="0" smtClean="0">
                <a:latin typeface="微软雅黑" pitchFamily="34" charset="-122"/>
                <a:ea typeface="微软雅黑" pitchFamily="34" charset="-122"/>
              </a:rPr>
              <a:t>简单；第二种模式在</a:t>
            </a:r>
            <a:r>
              <a:rPr lang="zh-CN" altLang="en-US" sz="1500" dirty="0">
                <a:latin typeface="微软雅黑" pitchFamily="34" charset="-122"/>
                <a:ea typeface="微软雅黑" pitchFamily="34" charset="-122"/>
              </a:rPr>
              <a:t>配置方面比模式</a:t>
            </a:r>
            <a:r>
              <a:rPr lang="zh-CN" altLang="en-US" sz="1500" dirty="0" smtClean="0">
                <a:latin typeface="微软雅黑" pitchFamily="34" charset="-122"/>
                <a:ea typeface="微软雅黑" pitchFamily="34" charset="-122"/>
              </a:rPr>
              <a:t>一</a:t>
            </a:r>
            <a:r>
              <a:rPr lang="zh-CN" altLang="en-US" sz="1500" dirty="0">
                <a:latin typeface="微软雅黑" pitchFamily="34" charset="-122"/>
                <a:ea typeface="微软雅黑" pitchFamily="34" charset="-122"/>
              </a:rPr>
              <a:t>稍微</a:t>
            </a:r>
            <a:r>
              <a:rPr lang="zh-CN" altLang="en-US" sz="1500" dirty="0" smtClean="0">
                <a:latin typeface="微软雅黑" pitchFamily="34" charset="-122"/>
                <a:ea typeface="微软雅黑" pitchFamily="34" charset="-122"/>
              </a:rPr>
              <a:t>复杂一些，通过</a:t>
            </a:r>
            <a:r>
              <a:rPr lang="zh-CN" altLang="en-US" sz="1500" dirty="0">
                <a:latin typeface="微软雅黑" pitchFamily="34" charset="-122"/>
                <a:ea typeface="微软雅黑" pitchFamily="34" charset="-122"/>
              </a:rPr>
              <a:t>模式</a:t>
            </a:r>
            <a:r>
              <a:rPr lang="zh-CN" altLang="en-US" sz="1500" dirty="0" smtClean="0">
                <a:latin typeface="微软雅黑" pitchFamily="34" charset="-122"/>
                <a:ea typeface="微软雅黑" pitchFamily="34" charset="-122"/>
              </a:rPr>
              <a:t>二可以</a:t>
            </a:r>
            <a:r>
              <a:rPr lang="zh-CN" altLang="en-US" sz="1500" dirty="0">
                <a:latin typeface="微软雅黑" pitchFamily="34" charset="-122"/>
                <a:ea typeface="微软雅黑" pitchFamily="34" charset="-122"/>
              </a:rPr>
              <a:t>灵活定义哪些会话数据需要</a:t>
            </a:r>
            <a:r>
              <a:rPr lang="zh-CN" altLang="en-US" sz="1500" dirty="0" smtClean="0">
                <a:latin typeface="微软雅黑" pitchFamily="34" charset="-122"/>
                <a:ea typeface="微软雅黑" pitchFamily="34" charset="-122"/>
              </a:rPr>
              <a:t>在应用</a:t>
            </a:r>
            <a:r>
              <a:rPr lang="zh-CN" altLang="en-US" sz="1500" dirty="0">
                <a:latin typeface="微软雅黑" pitchFamily="34" charset="-122"/>
                <a:ea typeface="微软雅黑" pitchFamily="34" charset="-122"/>
              </a:rPr>
              <a:t>之间进行共享，哪些数据作为应用私有会话数据不对其他应用共享（这个在实际情况下很有用），默认情况下</a:t>
            </a:r>
            <a:r>
              <a:rPr lang="zh-CN" altLang="en-US" sz="1500" dirty="0" smtClean="0">
                <a:latin typeface="微软雅黑" pitchFamily="34" charset="-122"/>
                <a:ea typeface="微软雅黑" pitchFamily="34" charset="-122"/>
              </a:rPr>
              <a:t>共享应用</a:t>
            </a:r>
            <a:r>
              <a:rPr lang="zh-CN" altLang="en-US" sz="1500" dirty="0">
                <a:latin typeface="微软雅黑" pitchFamily="34" charset="-122"/>
                <a:ea typeface="微软雅黑" pitchFamily="34" charset="-122"/>
              </a:rPr>
              <a:t>间的所有会话数据</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r>
              <a:rPr lang="zh-CN" altLang="en-US" sz="1500" dirty="0" smtClean="0">
                <a:latin typeface="微软雅黑" pitchFamily="34" charset="-122"/>
                <a:ea typeface="微软雅黑" pitchFamily="34" charset="-122"/>
              </a:rPr>
              <a:t>实际的应用环境中，模式一和模式二经常组合一起使用，每个应用本身采用集群部署模式（开启集群间会话共享模式），同时利用</a:t>
            </a:r>
            <a:r>
              <a:rPr lang="zh-CN" altLang="en-US" sz="1500" b="1" dirty="0">
                <a:solidFill>
                  <a:srgbClr val="0066FF"/>
                </a:solidFill>
                <a:latin typeface="微软雅黑" pitchFamily="34" charset="-122"/>
                <a:ea typeface="微软雅黑" pitchFamily="34" charset="-122"/>
              </a:rPr>
              <a:t>跨域跨应用</a:t>
            </a:r>
            <a:r>
              <a:rPr lang="zh-CN" altLang="en-US" sz="1500" b="1" dirty="0" smtClean="0">
                <a:solidFill>
                  <a:srgbClr val="0066FF"/>
                </a:solidFill>
                <a:latin typeface="微软雅黑" pitchFamily="34" charset="-122"/>
                <a:ea typeface="微软雅黑" pitchFamily="34" charset="-122"/>
              </a:rPr>
              <a:t>模式实现不同应用间的单点登录功能（前提是这些应用必须使用同一个域名或者都拥有相同的根域名）。</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186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179512" y="4658867"/>
            <a:ext cx="2896466" cy="15784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solidFill>
                <a:schemeClr val="dk1"/>
              </a:solidFill>
            </a:endParaRPr>
          </a:p>
        </p:txBody>
      </p:sp>
      <p:sp>
        <p:nvSpPr>
          <p:cNvPr id="47" name="矩形 46"/>
          <p:cNvSpPr/>
          <p:nvPr/>
        </p:nvSpPr>
        <p:spPr>
          <a:xfrm>
            <a:off x="6084168" y="4612323"/>
            <a:ext cx="2717298" cy="16969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dk1"/>
              </a:solidFill>
            </a:endParaRPr>
          </a:p>
        </p:txBody>
      </p:sp>
      <p:sp>
        <p:nvSpPr>
          <p:cNvPr id="9" name="矩形 8"/>
          <p:cNvSpPr/>
          <p:nvPr/>
        </p:nvSpPr>
        <p:spPr>
          <a:xfrm>
            <a:off x="3203848" y="2332635"/>
            <a:ext cx="2728985" cy="1600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40768"/>
            <a:ext cx="8772524" cy="68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高    阶</a:t>
            </a:r>
            <a:r>
              <a:rPr lang="zh-CN" altLang="en-US" b="1"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两种</a:t>
            </a:r>
            <a:r>
              <a:rPr lang="zh-CN" altLang="en-US" sz="1500" dirty="0">
                <a:latin typeface="微软雅黑" pitchFamily="34" charset="-122"/>
                <a:ea typeface="微软雅黑" pitchFamily="34" charset="-122"/>
              </a:rPr>
              <a:t>会话共享</a:t>
            </a:r>
            <a:r>
              <a:rPr lang="zh-CN" altLang="en-US" sz="1500" dirty="0" smtClean="0">
                <a:latin typeface="微软雅黑" pitchFamily="34" charset="-122"/>
                <a:ea typeface="微软雅黑" pitchFamily="34" charset="-122"/>
              </a:rPr>
              <a:t>模式一起使用示意图</a:t>
            </a:r>
            <a:r>
              <a:rPr lang="en-US" altLang="zh-CN" sz="1500" dirty="0" smtClean="0">
                <a:latin typeface="微软雅黑" pitchFamily="34" charset="-122"/>
                <a:ea typeface="微软雅黑" pitchFamily="34" charset="-122"/>
              </a:rPr>
              <a:t>(</a:t>
            </a:r>
            <a:r>
              <a:rPr lang="zh-CN" altLang="zh-CN" sz="1600" b="1" dirty="0" smtClean="0"/>
              <a:t>前提</a:t>
            </a:r>
            <a:r>
              <a:rPr lang="en-US" altLang="zh-CN" sz="1600" b="1" dirty="0" smtClean="0"/>
              <a:t>:</a:t>
            </a:r>
            <a:r>
              <a:rPr lang="zh-CN" altLang="zh-CN" sz="1600" b="1" dirty="0" smtClean="0"/>
              <a:t>应用</a:t>
            </a:r>
            <a:r>
              <a:rPr lang="zh-CN" altLang="zh-CN" sz="1600" b="1" dirty="0"/>
              <a:t>必须使用同一个域名或者都拥有相同的根域名，根域名不同的话可以使用</a:t>
            </a:r>
            <a:r>
              <a:rPr lang="en-US" altLang="zh-CN" sz="1600" b="1" dirty="0" err="1"/>
              <a:t>bboss</a:t>
            </a:r>
            <a:r>
              <a:rPr lang="zh-CN" altLang="zh-CN" sz="1600" b="1" dirty="0"/>
              <a:t>统一令牌系统实现跨根域系统之间的</a:t>
            </a:r>
            <a:r>
              <a:rPr lang="en-US" altLang="zh-CN" sz="1600" b="1" dirty="0" smtClean="0"/>
              <a:t>SSO)</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 name="矩形 3"/>
          <p:cNvSpPr/>
          <p:nvPr/>
        </p:nvSpPr>
        <p:spPr>
          <a:xfrm>
            <a:off x="4177100" y="2893609"/>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PDP</a:t>
            </a:r>
          </a:p>
          <a:p>
            <a:pPr algn="ctr"/>
            <a:r>
              <a:rPr lang="en-US" altLang="zh-CN" sz="1200" dirty="0"/>
              <a:t>Node1</a:t>
            </a:r>
            <a:endParaRPr lang="zh-CN" altLang="en-US" sz="1200" dirty="0"/>
          </a:p>
        </p:txBody>
      </p:sp>
      <p:sp>
        <p:nvSpPr>
          <p:cNvPr id="33" name="矩形 32"/>
          <p:cNvSpPr/>
          <p:nvPr/>
        </p:nvSpPr>
        <p:spPr>
          <a:xfrm>
            <a:off x="4863371" y="2633805"/>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smtClean="0"/>
              <a:t>PDP</a:t>
            </a:r>
          </a:p>
          <a:p>
            <a:pPr algn="ctr"/>
            <a:r>
              <a:rPr lang="en-US" altLang="zh-CN" sz="1200" dirty="0" smtClean="0"/>
              <a:t>Node2</a:t>
            </a:r>
            <a:endParaRPr lang="zh-CN" altLang="en-US" sz="1200" dirty="0"/>
          </a:p>
        </p:txBody>
      </p:sp>
      <p:sp>
        <p:nvSpPr>
          <p:cNvPr id="34" name="矩形 33"/>
          <p:cNvSpPr/>
          <p:nvPr/>
        </p:nvSpPr>
        <p:spPr>
          <a:xfrm>
            <a:off x="4841541" y="3073629"/>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PDP</a:t>
            </a:r>
          </a:p>
          <a:p>
            <a:pPr algn="ctr"/>
            <a:r>
              <a:rPr lang="en-US" altLang="zh-CN" sz="1200" dirty="0"/>
              <a:t>Node3</a:t>
            </a:r>
            <a:endParaRPr lang="zh-CN" altLang="en-US" sz="1200" dirty="0"/>
          </a:p>
        </p:txBody>
      </p:sp>
      <p:sp>
        <p:nvSpPr>
          <p:cNvPr id="35" name="矩形 34"/>
          <p:cNvSpPr/>
          <p:nvPr/>
        </p:nvSpPr>
        <p:spPr>
          <a:xfrm>
            <a:off x="6507246" y="519255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Node1</a:t>
            </a:r>
            <a:endParaRPr lang="zh-CN" altLang="en-US" sz="1200" dirty="0"/>
          </a:p>
        </p:txBody>
      </p:sp>
      <p:sp>
        <p:nvSpPr>
          <p:cNvPr id="36" name="矩形 35"/>
          <p:cNvSpPr/>
          <p:nvPr/>
        </p:nvSpPr>
        <p:spPr>
          <a:xfrm>
            <a:off x="7048620" y="4932752"/>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Node2</a:t>
            </a:r>
            <a:endParaRPr lang="zh-CN" altLang="en-US" sz="1200" dirty="0"/>
          </a:p>
        </p:txBody>
      </p:sp>
      <p:sp>
        <p:nvSpPr>
          <p:cNvPr id="37" name="矩形 36"/>
          <p:cNvSpPr/>
          <p:nvPr/>
        </p:nvSpPr>
        <p:spPr>
          <a:xfrm>
            <a:off x="7171687" y="537257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Node3</a:t>
            </a:r>
            <a:endParaRPr lang="zh-CN" altLang="en-US" sz="1200" dirty="0"/>
          </a:p>
        </p:txBody>
      </p:sp>
      <p:sp>
        <p:nvSpPr>
          <p:cNvPr id="38" name="矩形 37"/>
          <p:cNvSpPr/>
          <p:nvPr/>
        </p:nvSpPr>
        <p:spPr>
          <a:xfrm>
            <a:off x="546522" y="512613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 Node1</a:t>
            </a:r>
            <a:endParaRPr lang="zh-CN" altLang="en-US" sz="1200" dirty="0"/>
          </a:p>
        </p:txBody>
      </p:sp>
      <p:sp>
        <p:nvSpPr>
          <p:cNvPr id="39" name="矩形 38"/>
          <p:cNvSpPr/>
          <p:nvPr/>
        </p:nvSpPr>
        <p:spPr>
          <a:xfrm>
            <a:off x="1087896" y="4866332"/>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Node2</a:t>
            </a:r>
            <a:endParaRPr lang="zh-CN" altLang="en-US" sz="1200" dirty="0"/>
          </a:p>
        </p:txBody>
      </p:sp>
      <p:sp>
        <p:nvSpPr>
          <p:cNvPr id="40" name="矩形 39"/>
          <p:cNvSpPr/>
          <p:nvPr/>
        </p:nvSpPr>
        <p:spPr>
          <a:xfrm>
            <a:off x="1210963" y="530615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 Node3</a:t>
            </a:r>
            <a:endParaRPr lang="zh-CN" altLang="en-US" sz="1200" dirty="0"/>
          </a:p>
        </p:txBody>
      </p:sp>
      <p:sp>
        <p:nvSpPr>
          <p:cNvPr id="6" name="矩形 5"/>
          <p:cNvSpPr/>
          <p:nvPr/>
        </p:nvSpPr>
        <p:spPr>
          <a:xfrm>
            <a:off x="3181042" y="2348880"/>
            <a:ext cx="2903126" cy="276999"/>
          </a:xfrm>
          <a:prstGeom prst="rect">
            <a:avLst/>
          </a:prstGeom>
        </p:spPr>
        <p:txBody>
          <a:bodyPr wrap="square">
            <a:spAutoFit/>
          </a:bodyPr>
          <a:lstStyle/>
          <a:p>
            <a:r>
              <a:rPr lang="en-US" altLang="zh-CN" sz="1200" dirty="0">
                <a:solidFill>
                  <a:srgbClr val="00B050"/>
                </a:solidFill>
                <a:latin typeface="微软雅黑" pitchFamily="34" charset="-122"/>
                <a:ea typeface="微软雅黑" pitchFamily="34" charset="-122"/>
              </a:rPr>
              <a:t>http://</a:t>
            </a:r>
            <a:r>
              <a:rPr lang="en-US" altLang="zh-CN" sz="1200" dirty="0" smtClean="0">
                <a:solidFill>
                  <a:srgbClr val="00B050"/>
                </a:solidFill>
                <a:latin typeface="微软雅黑" pitchFamily="34" charset="-122"/>
                <a:ea typeface="微软雅黑" pitchFamily="34" charset="-122"/>
              </a:rPr>
              <a:t>pdp.sany.com.cn/SanyPDP</a:t>
            </a:r>
            <a:endParaRPr lang="en-US" altLang="zh-CN" sz="1200" dirty="0">
              <a:solidFill>
                <a:srgbClr val="00B050"/>
              </a:solidFill>
              <a:latin typeface="微软雅黑" pitchFamily="34" charset="-122"/>
              <a:ea typeface="微软雅黑" pitchFamily="34" charset="-122"/>
            </a:endParaRPr>
          </a:p>
        </p:txBody>
      </p:sp>
      <p:sp>
        <p:nvSpPr>
          <p:cNvPr id="41" name="矩形 40"/>
          <p:cNvSpPr/>
          <p:nvPr/>
        </p:nvSpPr>
        <p:spPr>
          <a:xfrm>
            <a:off x="6166340" y="4684333"/>
            <a:ext cx="2635126" cy="276999"/>
          </a:xfrm>
          <a:prstGeom prst="rect">
            <a:avLst/>
          </a:prstGeom>
        </p:spPr>
        <p:txBody>
          <a:bodyPr wrap="square">
            <a:spAutoFit/>
          </a:bodyPr>
          <a:lstStyle/>
          <a:p>
            <a:r>
              <a:rPr lang="en-US" altLang="zh-CN" sz="1200" dirty="0" smtClean="0">
                <a:solidFill>
                  <a:srgbClr val="00B050"/>
                </a:solidFill>
                <a:latin typeface="微软雅黑" pitchFamily="34" charset="-122"/>
                <a:ea typeface="微软雅黑" pitchFamily="34" charset="-122"/>
              </a:rPr>
              <a:t>http</a:t>
            </a:r>
            <a:r>
              <a:rPr lang="en-US" altLang="zh-CN" sz="1200" dirty="0">
                <a:solidFill>
                  <a:srgbClr val="00B050"/>
                </a:solidFill>
                <a:latin typeface="微软雅黑" pitchFamily="34" charset="-122"/>
                <a:ea typeface="微软雅黑" pitchFamily="34" charset="-122"/>
              </a:rPr>
              <a:t>://</a:t>
            </a:r>
            <a:r>
              <a:rPr lang="en-US" altLang="zh-CN" sz="1200" dirty="0" smtClean="0">
                <a:solidFill>
                  <a:srgbClr val="00B050"/>
                </a:solidFill>
                <a:latin typeface="微软雅黑" pitchFamily="34" charset="-122"/>
                <a:ea typeface="微软雅黑" pitchFamily="34" charset="-122"/>
              </a:rPr>
              <a:t>g4.sany.com.cn/g4studio</a:t>
            </a:r>
            <a:endParaRPr lang="en-US" altLang="zh-CN" sz="1200" dirty="0">
              <a:solidFill>
                <a:srgbClr val="00B050"/>
              </a:solidFill>
              <a:latin typeface="微软雅黑" pitchFamily="34" charset="-122"/>
              <a:ea typeface="微软雅黑" pitchFamily="34" charset="-122"/>
            </a:endParaRPr>
          </a:p>
        </p:txBody>
      </p:sp>
      <p:sp>
        <p:nvSpPr>
          <p:cNvPr id="42" name="矩形 41"/>
          <p:cNvSpPr/>
          <p:nvPr/>
        </p:nvSpPr>
        <p:spPr>
          <a:xfrm>
            <a:off x="319970" y="4605838"/>
            <a:ext cx="2615549" cy="276999"/>
          </a:xfrm>
          <a:prstGeom prst="rect">
            <a:avLst/>
          </a:prstGeom>
        </p:spPr>
        <p:txBody>
          <a:bodyPr wrap="square">
            <a:spAutoFit/>
          </a:bodyPr>
          <a:lstStyle/>
          <a:p>
            <a:r>
              <a:rPr lang="en-US" altLang="zh-CN" sz="1200" dirty="0" smtClean="0">
                <a:solidFill>
                  <a:srgbClr val="00B050"/>
                </a:solidFill>
                <a:latin typeface="微软雅黑" pitchFamily="34" charset="-122"/>
                <a:ea typeface="微软雅黑" pitchFamily="34" charset="-122"/>
              </a:rPr>
              <a:t>http</a:t>
            </a:r>
            <a:r>
              <a:rPr lang="en-US" altLang="zh-CN" sz="1200" dirty="0">
                <a:solidFill>
                  <a:srgbClr val="00B050"/>
                </a:solidFill>
                <a:latin typeface="微软雅黑" pitchFamily="34" charset="-122"/>
                <a:ea typeface="微软雅黑" pitchFamily="34" charset="-122"/>
              </a:rPr>
              <a:t>://</a:t>
            </a:r>
            <a:r>
              <a:rPr lang="en-US" altLang="zh-CN" sz="1200" dirty="0" smtClean="0">
                <a:solidFill>
                  <a:srgbClr val="00B050"/>
                </a:solidFill>
                <a:latin typeface="微软雅黑" pitchFamily="34" charset="-122"/>
                <a:ea typeface="微软雅黑" pitchFamily="34" charset="-122"/>
              </a:rPr>
              <a:t>test.sany.com.cn/WebRoot</a:t>
            </a:r>
            <a:endParaRPr lang="en-US" altLang="zh-CN" sz="1200" dirty="0">
              <a:solidFill>
                <a:srgbClr val="00B050"/>
              </a:solidFill>
              <a:latin typeface="微软雅黑" pitchFamily="34" charset="-122"/>
              <a:ea typeface="微软雅黑" pitchFamily="34" charset="-122"/>
            </a:endParaRPr>
          </a:p>
        </p:txBody>
      </p:sp>
      <p:sp>
        <p:nvSpPr>
          <p:cNvPr id="45" name="TextBox 44"/>
          <p:cNvSpPr txBox="1"/>
          <p:nvPr/>
        </p:nvSpPr>
        <p:spPr>
          <a:xfrm>
            <a:off x="3349107" y="3399383"/>
            <a:ext cx="2566995"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smtClean="0"/>
              <a:t>应用内部开启集群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0" name="TextBox 49"/>
          <p:cNvSpPr txBox="1"/>
          <p:nvPr/>
        </p:nvSpPr>
        <p:spPr>
          <a:xfrm>
            <a:off x="6191840" y="5847655"/>
            <a:ext cx="2609625"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1" name="TextBox 50"/>
          <p:cNvSpPr txBox="1"/>
          <p:nvPr/>
        </p:nvSpPr>
        <p:spPr>
          <a:xfrm>
            <a:off x="179512" y="5775647"/>
            <a:ext cx="2617311"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15" name="等腰三角形 14"/>
          <p:cNvSpPr/>
          <p:nvPr/>
        </p:nvSpPr>
        <p:spPr>
          <a:xfrm>
            <a:off x="2698911" y="3861048"/>
            <a:ext cx="3561290" cy="2126654"/>
          </a:xfrm>
          <a:prstGeom prst="triangle">
            <a:avLst>
              <a:gd name="adj" fmla="val 476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p>
        </p:txBody>
      </p:sp>
      <p:sp>
        <p:nvSpPr>
          <p:cNvPr id="52" name="TextBox 51"/>
          <p:cNvSpPr txBox="1"/>
          <p:nvPr/>
        </p:nvSpPr>
        <p:spPr>
          <a:xfrm>
            <a:off x="3216555" y="2047322"/>
            <a:ext cx="779381"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A</a:t>
            </a:r>
            <a:endParaRPr lang="zh-CN" altLang="en-US" dirty="0"/>
          </a:p>
        </p:txBody>
      </p:sp>
      <p:sp>
        <p:nvSpPr>
          <p:cNvPr id="53" name="TextBox 52"/>
          <p:cNvSpPr txBox="1"/>
          <p:nvPr/>
        </p:nvSpPr>
        <p:spPr>
          <a:xfrm>
            <a:off x="160839" y="4289535"/>
            <a:ext cx="77136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B</a:t>
            </a:r>
            <a:endParaRPr lang="zh-CN" altLang="en-US" dirty="0"/>
          </a:p>
        </p:txBody>
      </p:sp>
      <p:sp>
        <p:nvSpPr>
          <p:cNvPr id="54" name="TextBox 53"/>
          <p:cNvSpPr txBox="1"/>
          <p:nvPr/>
        </p:nvSpPr>
        <p:spPr>
          <a:xfrm>
            <a:off x="6084168" y="4229402"/>
            <a:ext cx="77136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C</a:t>
            </a:r>
            <a:endParaRPr lang="zh-CN" altLang="en-US" dirty="0"/>
          </a:p>
        </p:txBody>
      </p:sp>
      <p:sp>
        <p:nvSpPr>
          <p:cNvPr id="43" name="矩形 42"/>
          <p:cNvSpPr/>
          <p:nvPr/>
        </p:nvSpPr>
        <p:spPr>
          <a:xfrm>
            <a:off x="3995936" y="4113427"/>
            <a:ext cx="830997" cy="37777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b="1" dirty="0" smtClean="0">
                <a:solidFill>
                  <a:srgbClr val="EE0000"/>
                </a:solidFill>
              </a:rPr>
              <a:t>SSO</a:t>
            </a:r>
            <a:endParaRPr lang="zh-CN" altLang="en-US" sz="1200" b="1" dirty="0">
              <a:solidFill>
                <a:srgbClr val="EE0000"/>
              </a:solidFill>
            </a:endParaRPr>
          </a:p>
        </p:txBody>
      </p:sp>
      <p:sp>
        <p:nvSpPr>
          <p:cNvPr id="7" name="TextBox 6"/>
          <p:cNvSpPr txBox="1"/>
          <p:nvPr/>
        </p:nvSpPr>
        <p:spPr>
          <a:xfrm>
            <a:off x="3563888" y="4581128"/>
            <a:ext cx="1757843" cy="138499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1200" dirty="0"/>
              <a:t>跨应用跨域</a:t>
            </a:r>
            <a:r>
              <a:rPr lang="en-US" altLang="zh-CN" sz="1200" dirty="0"/>
              <a:t>session</a:t>
            </a:r>
            <a:r>
              <a:rPr lang="zh-CN" altLang="en-US" sz="1200" dirty="0"/>
              <a:t>共享模式</a:t>
            </a:r>
            <a:r>
              <a:rPr lang="en-US" altLang="zh-CN" sz="1200" dirty="0"/>
              <a:t>,</a:t>
            </a:r>
            <a:r>
              <a:rPr lang="zh-CN" altLang="en-US" sz="1200" dirty="0"/>
              <a:t>通过存储在</a:t>
            </a:r>
            <a:r>
              <a:rPr lang="en-US" altLang="zh-CN" sz="1200" dirty="0"/>
              <a:t>session</a:t>
            </a:r>
            <a:r>
              <a:rPr lang="zh-CN" altLang="en-US" sz="1200" dirty="0"/>
              <a:t>共享区的用户会话信息实现</a:t>
            </a:r>
            <a:r>
              <a:rPr lang="en-US" altLang="zh-CN" sz="1200" dirty="0"/>
              <a:t>SSO</a:t>
            </a:r>
            <a:r>
              <a:rPr lang="zh-CN" altLang="en-US" sz="1200" dirty="0"/>
              <a:t>，私有区数据只对应用自己可见，可有效避免应用间会话数据冲突</a:t>
            </a:r>
            <a:r>
              <a:rPr lang="zh-CN" altLang="en-US" sz="1200" dirty="0" smtClean="0"/>
              <a:t>问题</a:t>
            </a:r>
            <a:endParaRPr lang="zh-CN" altLang="en-US" sz="1200" dirty="0"/>
          </a:p>
        </p:txBody>
      </p:sp>
    </p:spTree>
    <p:extLst>
      <p:ext uri="{BB962C8B-B14F-4D97-AF65-F5344CB8AC3E}">
        <p14:creationId xmlns:p14="http://schemas.microsoft.com/office/powerpoint/2010/main" val="2564143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1979649" y="5196826"/>
            <a:ext cx="5732749"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758189"/>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755577" y="2758189"/>
            <a:ext cx="4130748"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978852"/>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3231264"/>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288539"/>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存储服务</a:t>
            </a:r>
            <a:endParaRPr lang="zh-CN" altLang="en-US" sz="1200" dirty="0">
              <a:latin typeface="微软雅黑" pitchFamily="34" charset="-122"/>
              <a:ea typeface="微软雅黑" pitchFamily="34" charset="-122"/>
            </a:endParaRPr>
          </a:p>
        </p:txBody>
      </p:sp>
      <p:sp>
        <p:nvSpPr>
          <p:cNvPr id="26" name="矩形 25"/>
          <p:cNvSpPr/>
          <p:nvPr/>
        </p:nvSpPr>
        <p:spPr>
          <a:xfrm>
            <a:off x="5702300" y="4117089"/>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smtClean="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监控管理服务</a:t>
            </a:r>
            <a:endParaRPr lang="zh-CN" altLang="en-US" sz="1200" dirty="0">
              <a:latin typeface="微软雅黑" pitchFamily="34" charset="-122"/>
              <a:ea typeface="微软雅黑" pitchFamily="34" charset="-122"/>
            </a:endParaRPr>
          </a:p>
        </p:txBody>
      </p:sp>
      <p:sp>
        <p:nvSpPr>
          <p:cNvPr id="27" name="圆柱形 26"/>
          <p:cNvSpPr/>
          <p:nvPr/>
        </p:nvSpPr>
        <p:spPr>
          <a:xfrm>
            <a:off x="2051720"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30" name="矩形 29"/>
          <p:cNvSpPr/>
          <p:nvPr/>
        </p:nvSpPr>
        <p:spPr>
          <a:xfrm>
            <a:off x="2708275" y="3720214"/>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275589"/>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996952"/>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755577" y="5437002"/>
            <a:ext cx="1008062" cy="638175"/>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容器会话管理</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332739"/>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2234314"/>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332739"/>
            <a:ext cx="1" cy="664213"/>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2234314"/>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endCxn id="33" idx="1"/>
          </p:cNvCxnSpPr>
          <p:nvPr/>
        </p:nvCxnSpPr>
        <p:spPr>
          <a:xfrm>
            <a:off x="1259608" y="4077072"/>
            <a:ext cx="0" cy="135993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2169227"/>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rgbClr val="00B050"/>
                </a:solidFill>
                <a:latin typeface="微软雅黑" pitchFamily="34" charset="-122"/>
                <a:ea typeface="微软雅黑" pitchFamily="34" charset="-122"/>
              </a:rPr>
              <a:t>HttpSession</a:t>
            </a:r>
            <a:endParaRPr lang="en-US" altLang="zh-CN" sz="1200" dirty="0">
              <a:solidFill>
                <a:srgbClr val="00B050"/>
              </a:solidFill>
              <a:latin typeface="微软雅黑" pitchFamily="34" charset="-122"/>
              <a:ea typeface="微软雅黑" pitchFamily="34" charset="-122"/>
            </a:endParaRPr>
          </a:p>
          <a:p>
            <a:pPr eaLnBrk="1" hangingPunct="1"/>
            <a:r>
              <a:rPr lang="en-US" altLang="zh-CN" sz="1200" dirty="0" err="1">
                <a:solidFill>
                  <a:srgbClr val="00B050"/>
                </a:solidFill>
                <a:latin typeface="微软雅黑" pitchFamily="34" charset="-122"/>
                <a:ea typeface="微软雅黑" pitchFamily="34" charset="-122"/>
              </a:rPr>
              <a:t>request.getSession</a:t>
            </a:r>
            <a:r>
              <a:rPr lang="en-US" altLang="zh-CN" sz="1200" dirty="0">
                <a:solidFill>
                  <a:srgbClr val="00B050"/>
                </a:solidFill>
                <a:latin typeface="微软雅黑" pitchFamily="34" charset="-122"/>
                <a:ea typeface="微软雅黑" pitchFamily="34" charset="-122"/>
              </a:rPr>
              <a:t>()</a:t>
            </a:r>
          </a:p>
          <a:p>
            <a:pPr eaLnBrk="1" hangingPunct="1"/>
            <a:r>
              <a:rPr lang="en-US" altLang="zh-CN" sz="1200" dirty="0" err="1">
                <a:solidFill>
                  <a:srgbClr val="00B050"/>
                </a:solidFill>
                <a:latin typeface="微软雅黑" pitchFamily="34" charset="-122"/>
                <a:ea typeface="微软雅黑" pitchFamily="34" charset="-122"/>
              </a:rPr>
              <a:t>request.getSession</a:t>
            </a:r>
            <a:r>
              <a:rPr lang="en-US" altLang="zh-CN" sz="1200" dirty="0">
                <a:solidFill>
                  <a:srgbClr val="00B050"/>
                </a:solidFill>
                <a:latin typeface="微软雅黑" pitchFamily="34" charset="-122"/>
                <a:ea typeface="微软雅黑" pitchFamily="34" charset="-122"/>
              </a:rPr>
              <a:t>(create)</a:t>
            </a:r>
            <a:endParaRPr lang="zh-CN" altLang="en-US" sz="1200" dirty="0">
              <a:solidFill>
                <a:srgbClr val="00B050"/>
              </a:solidFill>
              <a:latin typeface="微软雅黑" pitchFamily="34" charset="-122"/>
              <a:ea typeface="微软雅黑" pitchFamily="34" charset="-122"/>
            </a:endParaRPr>
          </a:p>
        </p:txBody>
      </p:sp>
      <p:sp>
        <p:nvSpPr>
          <p:cNvPr id="40" name="矩形 39"/>
          <p:cNvSpPr/>
          <p:nvPr/>
        </p:nvSpPr>
        <p:spPr>
          <a:xfrm>
            <a:off x="755579" y="1556793"/>
            <a:ext cx="3798674" cy="67752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dirty="0">
              <a:latin typeface="微软雅黑" pitchFamily="34" charset="-122"/>
              <a:ea typeface="微软雅黑" pitchFamily="34" charset="-122"/>
            </a:endParaRPr>
          </a:p>
        </p:txBody>
      </p:sp>
      <p:sp>
        <p:nvSpPr>
          <p:cNvPr id="41" name="上下箭头 40"/>
          <p:cNvSpPr/>
          <p:nvPr/>
        </p:nvSpPr>
        <p:spPr>
          <a:xfrm>
            <a:off x="6321425" y="4620327"/>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791777"/>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flipV="1">
            <a:off x="6007100"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3236027"/>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978852"/>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8" name="圆柱形 47"/>
          <p:cNvSpPr/>
          <p:nvPr/>
        </p:nvSpPr>
        <p:spPr>
          <a:xfrm>
            <a:off x="2543845" y="5324290"/>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49" name="圆柱形 48"/>
          <p:cNvSpPr/>
          <p:nvPr/>
        </p:nvSpPr>
        <p:spPr>
          <a:xfrm>
            <a:off x="5008265"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50" name="圆柱形 49"/>
          <p:cNvSpPr/>
          <p:nvPr/>
        </p:nvSpPr>
        <p:spPr>
          <a:xfrm>
            <a:off x="4143251" y="5290602"/>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6" name="TextBox 5"/>
          <p:cNvSpPr txBox="1"/>
          <p:nvPr/>
        </p:nvSpPr>
        <p:spPr>
          <a:xfrm>
            <a:off x="3824601" y="5945889"/>
            <a:ext cx="1830694" cy="369332"/>
          </a:xfrm>
          <a:prstGeom prst="rect">
            <a:avLst/>
          </a:prstGeom>
          <a:noFill/>
        </p:spPr>
        <p:txBody>
          <a:bodyPr wrap="none" rtlCol="0">
            <a:spAutoFit/>
          </a:bodyPr>
          <a:lstStyle/>
          <a:p>
            <a:r>
              <a:rPr lang="en-US" altLang="zh-CN" dirty="0" err="1" smtClean="0">
                <a:solidFill>
                  <a:schemeClr val="bg1"/>
                </a:solidFill>
              </a:rPr>
              <a:t>MongoDB</a:t>
            </a:r>
            <a:r>
              <a:rPr lang="en-US" altLang="zh-CN" dirty="0" smtClean="0">
                <a:solidFill>
                  <a:schemeClr val="bg1"/>
                </a:solidFill>
              </a:rPr>
              <a:t> Cluster</a:t>
            </a:r>
            <a:endParaRPr lang="zh-CN" altLang="en-US" dirty="0">
              <a:solidFill>
                <a:schemeClr val="bg1"/>
              </a:solidFill>
            </a:endParaRPr>
          </a:p>
        </p:txBody>
      </p:sp>
      <p:sp>
        <p:nvSpPr>
          <p:cNvPr id="51" name="矩形 50"/>
          <p:cNvSpPr/>
          <p:nvPr/>
        </p:nvSpPr>
        <p:spPr>
          <a:xfrm>
            <a:off x="5194300" y="1556793"/>
            <a:ext cx="2517775" cy="666317"/>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r>
              <a:rPr lang="en-US" altLang="zh-CN" dirty="0" err="1">
                <a:latin typeface="微软雅黑" pitchFamily="34" charset="-122"/>
                <a:ea typeface="微软雅黑" pitchFamily="34" charset="-122"/>
              </a:rPr>
              <a:t>SessionMonitor</a:t>
            </a:r>
            <a:r>
              <a:rPr lang="en-US" altLang="zh-CN" dirty="0">
                <a:latin typeface="微软雅黑" pitchFamily="34" charset="-122"/>
                <a:ea typeface="微软雅黑" pitchFamily="34" charset="-122"/>
              </a:rPr>
              <a:t> Application</a:t>
            </a:r>
            <a:endParaRPr lang="zh-CN" altLang="en-US" dirty="0">
              <a:latin typeface="微软雅黑" pitchFamily="34" charset="-122"/>
              <a:ea typeface="微软雅黑" pitchFamily="34" charset="-122"/>
            </a:endParaRPr>
          </a:p>
        </p:txBody>
      </p:sp>
      <p:cxnSp>
        <p:nvCxnSpPr>
          <p:cNvPr id="52" name="直接连接符 51"/>
          <p:cNvCxnSpPr/>
          <p:nvPr/>
        </p:nvCxnSpPr>
        <p:spPr>
          <a:xfrm flipV="1">
            <a:off x="6876256"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60" name="椭圆 59"/>
          <p:cNvSpPr/>
          <p:nvPr/>
        </p:nvSpPr>
        <p:spPr>
          <a:xfrm>
            <a:off x="6830219"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61" name="直接连接符 60"/>
          <p:cNvCxnSpPr/>
          <p:nvPr/>
        </p:nvCxnSpPr>
        <p:spPr>
          <a:xfrm>
            <a:off x="1272308" y="4077072"/>
            <a:ext cx="122006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2" name="直接连接符 61"/>
          <p:cNvCxnSpPr/>
          <p:nvPr/>
        </p:nvCxnSpPr>
        <p:spPr>
          <a:xfrm flipV="1">
            <a:off x="2466975" y="3462154"/>
            <a:ext cx="0" cy="614918"/>
          </a:xfrm>
          <a:prstGeom prst="line">
            <a:avLst/>
          </a:prstGeom>
        </p:spPr>
        <p:style>
          <a:lnRef idx="3">
            <a:schemeClr val="accent4"/>
          </a:lnRef>
          <a:fillRef idx="0">
            <a:schemeClr val="accent4"/>
          </a:fillRef>
          <a:effectRef idx="2">
            <a:schemeClr val="accent4"/>
          </a:effectRef>
          <a:fontRef idx="minor">
            <a:schemeClr val="tx1"/>
          </a:fontRef>
        </p:style>
      </p:cxnSp>
      <p:sp>
        <p:nvSpPr>
          <p:cNvPr id="63" name="矩形 62"/>
          <p:cNvSpPr/>
          <p:nvPr/>
        </p:nvSpPr>
        <p:spPr>
          <a:xfrm>
            <a:off x="849313" y="1844824"/>
            <a:ext cx="1202407" cy="308939"/>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5" name="矩形 64"/>
          <p:cNvSpPr/>
          <p:nvPr/>
        </p:nvSpPr>
        <p:spPr>
          <a:xfrm>
            <a:off x="2735831" y="1830103"/>
            <a:ext cx="1357763" cy="33912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4" name="矩形 63"/>
          <p:cNvSpPr/>
          <p:nvPr/>
        </p:nvSpPr>
        <p:spPr>
          <a:xfrm>
            <a:off x="1882341" y="1650079"/>
            <a:ext cx="1118034" cy="338761"/>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cxnSp>
        <p:nvCxnSpPr>
          <p:cNvPr id="66" name="直接箭头连接符 65"/>
          <p:cNvCxnSpPr>
            <a:stCxn id="23" idx="1"/>
            <a:endCxn id="32" idx="3"/>
          </p:cNvCxnSpPr>
          <p:nvPr/>
        </p:nvCxnSpPr>
        <p:spPr>
          <a:xfrm flipH="1">
            <a:off x="1857375" y="3205071"/>
            <a:ext cx="573088" cy="778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20439"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：单应用集群节点之间共享会话存储结构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2798093" y="2464073"/>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279809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05844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328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3564855" y="2464073"/>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3825205" y="2464073"/>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090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520405" y="1592535"/>
            <a:ext cx="114300" cy="1549400"/>
          </a:xfrm>
          <a:prstGeom prst="rightBrace">
            <a:avLst>
              <a:gd name="adj1" fmla="val 38230"/>
              <a:gd name="adj2" fmla="val 50000"/>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2952080" y="2060848"/>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2893057" y="2989535"/>
            <a:ext cx="1394395"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197425" y="2468835"/>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6" name="右大括号 45"/>
          <p:cNvSpPr/>
          <p:nvPr/>
        </p:nvSpPr>
        <p:spPr>
          <a:xfrm rot="16200000">
            <a:off x="5012658" y="1679846"/>
            <a:ext cx="114300" cy="1374777"/>
          </a:xfrm>
          <a:prstGeom prst="rightBrace">
            <a:avLst>
              <a:gd name="adj1" fmla="val 38230"/>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4352255" y="2060847"/>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共享</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48" name="TextBox 10"/>
          <p:cNvSpPr txBox="1">
            <a:spLocks noChangeArrowheads="1"/>
          </p:cNvSpPr>
          <p:nvPr/>
        </p:nvSpPr>
        <p:spPr bwMode="auto">
          <a:xfrm>
            <a:off x="20439" y="1589088"/>
            <a:ext cx="910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：跨域不同应用之间共享会话存储结构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3522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3522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47840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47840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5701481" y="2464073"/>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5701481" y="2716485"/>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6585868" y="2464073"/>
            <a:ext cx="433387"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6585868" y="2716485"/>
            <a:ext cx="433387"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019255" y="2464073"/>
            <a:ext cx="431800"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019255" y="2716485"/>
            <a:ext cx="431800"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269776" y="4871963"/>
            <a:ext cx="870184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a:t>
            </a:r>
            <a:r>
              <a:rPr lang="zh-CN" altLang="en-US" dirty="0" smtClean="0">
                <a:latin typeface="微软雅黑" pitchFamily="34" charset="-122"/>
                <a:ea typeface="微软雅黑" pitchFamily="34" charset="-122"/>
              </a:rPr>
              <a:t>，跨域各应用公用一个</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表，表名为</a:t>
            </a:r>
            <a:r>
              <a:rPr lang="en-US" altLang="zh-CN" b="1" dirty="0" err="1" smtClean="0">
                <a:solidFill>
                  <a:srgbClr val="0066FF"/>
                </a:solidFill>
                <a:latin typeface="微软雅黑" pitchFamily="34" charset="-122"/>
                <a:ea typeface="微软雅黑" pitchFamily="34" charset="-122"/>
              </a:rPr>
              <a:t>appcode</a:t>
            </a:r>
            <a:r>
              <a:rPr lang="en-US" altLang="zh-CN" b="1" dirty="0" smtClean="0">
                <a:solidFill>
                  <a:srgbClr val="0066FF"/>
                </a:solidFill>
                <a:latin typeface="微软雅黑" pitchFamily="34" charset="-122"/>
                <a:ea typeface="微软雅黑" pitchFamily="34" charset="-122"/>
              </a:rPr>
              <a:t>+_sessions</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appcode</a:t>
            </a:r>
            <a:r>
              <a:rPr lang="zh-CN" altLang="en-US" b="1" dirty="0" smtClean="0">
                <a:solidFill>
                  <a:srgbClr val="0066FF"/>
                </a:solidFill>
                <a:latin typeface="微软雅黑" pitchFamily="34" charset="-122"/>
                <a:ea typeface="微软雅黑" pitchFamily="34" charset="-122"/>
              </a:rPr>
              <a:t>在</a:t>
            </a:r>
            <a:r>
              <a:rPr lang="en-US" altLang="zh-CN" b="1" dirty="0" smtClean="0">
                <a:solidFill>
                  <a:srgbClr val="0066FF"/>
                </a:solidFill>
                <a:latin typeface="微软雅黑" pitchFamily="34" charset="-122"/>
                <a:ea typeface="微软雅黑" pitchFamily="34" charset="-122"/>
              </a:rPr>
              <a:t>sessionconf.xml</a:t>
            </a:r>
            <a:r>
              <a:rPr lang="zh-CN" altLang="en-US" b="1" dirty="0" smtClean="0">
                <a:solidFill>
                  <a:srgbClr val="0066FF"/>
                </a:solidFill>
                <a:latin typeface="微软雅黑" pitchFamily="34" charset="-122"/>
                <a:ea typeface="微软雅黑" pitchFamily="34" charset="-122"/>
              </a:rPr>
              <a:t>文件中指定）</a:t>
            </a:r>
            <a:endParaRPr lang="en-US" altLang="zh-CN" b="1" dirty="0">
              <a:solidFill>
                <a:srgbClr val="0066FF"/>
              </a:solidFill>
              <a:latin typeface="微软雅黑" pitchFamily="34" charset="-122"/>
              <a:ea typeface="微软雅黑" pitchFamily="34" charset="-122"/>
            </a:endParaRPr>
          </a:p>
          <a:p>
            <a:pPr marL="285750" indent="-285750">
              <a:buFont typeface="Wingdings" pitchFamily="2" charset="2"/>
              <a:buChar char="p"/>
            </a:pP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记录分为</a:t>
            </a:r>
            <a:r>
              <a:rPr lang="zh-CN" altLang="en-US" dirty="0">
                <a:latin typeface="微软雅黑" pitchFamily="34" charset="-122"/>
                <a:ea typeface="微软雅黑" pitchFamily="34" charset="-122"/>
              </a:rPr>
              <a:t>三</a:t>
            </a:r>
            <a:r>
              <a:rPr lang="zh-CN" altLang="en-US" dirty="0" smtClean="0">
                <a:latin typeface="微软雅黑" pitchFamily="34" charset="-122"/>
                <a:ea typeface="微软雅黑" pitchFamily="34" charset="-122"/>
              </a:rPr>
              <a:t>部分</a:t>
            </a:r>
            <a:r>
              <a:rPr lang="zh-CN" altLang="en-US" dirty="0">
                <a:latin typeface="微软雅黑" pitchFamily="34" charset="-122"/>
                <a:ea typeface="微软雅黑" pitchFamily="34" charset="-122"/>
              </a:rPr>
              <a:t>：基本信息区（固化</a:t>
            </a:r>
            <a:r>
              <a:rPr lang="zh-CN" altLang="en-US" dirty="0" smtClean="0">
                <a:latin typeface="微软雅黑" pitchFamily="34" charset="-122"/>
                <a:ea typeface="微软雅黑" pitchFamily="34" charset="-122"/>
              </a:rPr>
              <a:t>）、共享属性数据区和私有属性区（</a:t>
            </a:r>
            <a:r>
              <a:rPr lang="zh-CN" altLang="en-US" b="1" dirty="0">
                <a:solidFill>
                  <a:srgbClr val="0066FF"/>
                </a:solidFill>
                <a:latin typeface="微软雅黑" pitchFamily="34" charset="-122"/>
                <a:ea typeface="微软雅黑" pitchFamily="34" charset="-122"/>
              </a:rPr>
              <a:t>可动态</a:t>
            </a:r>
            <a:r>
              <a:rPr lang="zh-CN" altLang="en-US" b="1" dirty="0" smtClean="0">
                <a:solidFill>
                  <a:srgbClr val="0066FF"/>
                </a:solidFill>
                <a:latin typeface="微软雅黑" pitchFamily="34" charset="-122"/>
                <a:ea typeface="微软雅黑" pitchFamily="34" charset="-122"/>
              </a:rPr>
              <a:t>扩张共享属性和私有属性，</a:t>
            </a:r>
            <a:r>
              <a:rPr lang="zh-CN" altLang="en-US" b="1" dirty="0">
                <a:solidFill>
                  <a:srgbClr val="0066FF"/>
                </a:solidFill>
                <a:latin typeface="微软雅黑" pitchFamily="34" charset="-122"/>
                <a:ea typeface="微软雅黑" pitchFamily="34" charset="-122"/>
              </a:rPr>
              <a:t>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226914" y="1933847"/>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endCxn id="35" idx="1"/>
          </p:cNvCxnSpPr>
          <p:nvPr/>
        </p:nvCxnSpPr>
        <p:spPr>
          <a:xfrm>
            <a:off x="1775966" y="2327817"/>
            <a:ext cx="1022127" cy="387875"/>
          </a:xfrm>
          <a:prstGeom prst="bentConnector3">
            <a:avLst>
              <a:gd name="adj1" fmla="val 300"/>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1970322" y="2379934"/>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0…*</a:t>
            </a:r>
            <a:endParaRPr lang="zh-CN" altLang="en-US" dirty="0">
              <a:latin typeface="微软雅黑" pitchFamily="34" charset="-122"/>
              <a:ea typeface="微软雅黑" pitchFamily="34" charset="-122"/>
            </a:endParaRPr>
          </a:p>
        </p:txBody>
      </p:sp>
      <p:sp>
        <p:nvSpPr>
          <p:cNvPr id="65" name="双括号 64"/>
          <p:cNvSpPr/>
          <p:nvPr/>
        </p:nvSpPr>
        <p:spPr>
          <a:xfrm>
            <a:off x="0" y="3036861"/>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p:nvPr/>
        </p:nvCxnSpPr>
        <p:spPr>
          <a:xfrm flipH="1">
            <a:off x="2700120" y="3356993"/>
            <a:ext cx="251960" cy="2956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4640127" y="3222897"/>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dirty="0" smtClean="0">
                <a:solidFill>
                  <a:srgbClr val="7030A0"/>
                </a:solidFill>
                <a:latin typeface="微软雅黑" pitchFamily="34" charset="-122"/>
                <a:ea typeface="微软雅黑" pitchFamily="34" charset="-122"/>
              </a:rPr>
              <a:t>中，否则无法共享这个最新对象</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共享数据写到共享区，应用私有数据写到私有区</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407943" y="2967310"/>
            <a:ext cx="349251" cy="25558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flipH="1">
            <a:off x="7451055" y="2590279"/>
            <a:ext cx="37207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flipH="1">
            <a:off x="7451055" y="2898254"/>
            <a:ext cx="372073" cy="0"/>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7823128" y="2505645"/>
            <a:ext cx="1085297" cy="461665"/>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endParaRPr lang="en-US" altLang="zh-CN" sz="1200" dirty="0">
              <a:latin typeface="微软雅黑" pitchFamily="34" charset="-122"/>
              <a:ea typeface="微软雅黑" pitchFamily="34" charset="-122"/>
            </a:endParaRPr>
          </a:p>
          <a:p>
            <a:pPr eaLnBrk="1" hangingPunct="1"/>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78" name="右大括号 77"/>
          <p:cNvSpPr/>
          <p:nvPr/>
        </p:nvSpPr>
        <p:spPr>
          <a:xfrm rot="16200000">
            <a:off x="6649070" y="1663649"/>
            <a:ext cx="114300" cy="1374777"/>
          </a:xfrm>
          <a:prstGeom prst="rightBrace">
            <a:avLst>
              <a:gd name="adj1" fmla="val 38230"/>
              <a:gd name="adj2" fmla="val 50000"/>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79" name="TextBox 35"/>
          <p:cNvSpPr txBox="1">
            <a:spLocks noChangeArrowheads="1"/>
          </p:cNvSpPr>
          <p:nvPr/>
        </p:nvSpPr>
        <p:spPr bwMode="auto">
          <a:xfrm>
            <a:off x="5928618" y="2007636"/>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私有</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80" name="TextBox 35"/>
          <p:cNvSpPr txBox="1">
            <a:spLocks noChangeArrowheads="1"/>
          </p:cNvSpPr>
          <p:nvPr/>
        </p:nvSpPr>
        <p:spPr bwMode="auto">
          <a:xfrm>
            <a:off x="7653632" y="2132225"/>
            <a:ext cx="1317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标准</a:t>
            </a:r>
            <a:r>
              <a:rPr lang="en-US" altLang="zh-CN" sz="1200" dirty="0" smtClean="0">
                <a:latin typeface="微软雅黑" pitchFamily="34" charset="-122"/>
                <a:ea typeface="微软雅黑" pitchFamily="34" charset="-122"/>
              </a:rPr>
              <a:t>session API</a:t>
            </a:r>
            <a:endParaRPr lang="zh-CN" altLang="en-US" sz="1200" dirty="0">
              <a:latin typeface="微软雅黑" pitchFamily="34" charset="-122"/>
              <a:ea typeface="微软雅黑" pitchFamily="34" charset="-122"/>
            </a:endParaRPr>
          </a:p>
        </p:txBody>
      </p:sp>
      <p:sp>
        <p:nvSpPr>
          <p:cNvPr id="81" name="TextBox 8"/>
          <p:cNvSpPr txBox="1">
            <a:spLocks noChangeArrowheads="1"/>
          </p:cNvSpPr>
          <p:nvPr/>
        </p:nvSpPr>
        <p:spPr bwMode="auto">
          <a:xfrm>
            <a:off x="6095418" y="2458988"/>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7926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466125" y="1957388"/>
            <a:ext cx="5760639" cy="31948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466125" y="2276872"/>
            <a:ext cx="5760639"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3193437" y="2564904"/>
            <a:ext cx="0" cy="64807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18454" y="2564904"/>
            <a:ext cx="0" cy="64807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690262" y="3212976"/>
            <a:ext cx="2369021" cy="5760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735991" y="5428818"/>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6009501" y="5292704"/>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3093804" y="4554254"/>
            <a:ext cx="1584175"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1970144" y="3789040"/>
            <a:ext cx="1008150" cy="159610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762718" y="3789040"/>
            <a:ext cx="1383928" cy="149052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82151" y="2564904"/>
            <a:ext cx="0" cy="2820238"/>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6801589" y="2564904"/>
            <a:ext cx="0" cy="272780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320166" y="2658978"/>
            <a:ext cx="892873" cy="369332"/>
          </a:xfrm>
          <a:prstGeom prst="rect">
            <a:avLst/>
          </a:prstGeom>
          <a:noFill/>
        </p:spPr>
        <p:txBody>
          <a:bodyPr wrap="none"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2815811" y="5200476"/>
            <a:ext cx="1297984" cy="369332"/>
          </a:xfrm>
          <a:prstGeom prst="rect">
            <a:avLst/>
          </a:prstGeom>
          <a:noFill/>
        </p:spPr>
        <p:txBody>
          <a:bodyPr wrap="none"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6897429" y="2888816"/>
            <a:ext cx="842923" cy="369332"/>
          </a:xfrm>
          <a:prstGeom prst="rect">
            <a:avLst/>
          </a:prstGeom>
          <a:noFill/>
        </p:spPr>
        <p:txBody>
          <a:bodyPr wrap="none"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871875" y="2704150"/>
            <a:ext cx="842923" cy="369332"/>
          </a:xfrm>
          <a:prstGeom prst="rect">
            <a:avLst/>
          </a:prstGeom>
          <a:noFill/>
        </p:spPr>
        <p:txBody>
          <a:bodyPr wrap="none"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3874773" y="3789040"/>
            <a:ext cx="11119" cy="76521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2320166" y="4842286"/>
            <a:ext cx="773638"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4677979" y="4842286"/>
            <a:ext cx="1331522"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418665" y="4248647"/>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4754658" y="4153009"/>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4262951" y="5279568"/>
            <a:ext cx="1297984" cy="369332"/>
          </a:xfrm>
          <a:prstGeom prst="rect">
            <a:avLst/>
          </a:prstGeom>
          <a:noFill/>
        </p:spPr>
        <p:txBody>
          <a:bodyPr wrap="none"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3836493" y="4121730"/>
            <a:ext cx="1297984" cy="369332"/>
          </a:xfrm>
          <a:prstGeom prst="rect">
            <a:avLst/>
          </a:prstGeom>
          <a:noFill/>
        </p:spPr>
        <p:txBody>
          <a:bodyPr wrap="none"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4542171" y="2658854"/>
            <a:ext cx="842923" cy="369332"/>
          </a:xfrm>
          <a:prstGeom prst="rect">
            <a:avLst/>
          </a:prstGeom>
          <a:noFill/>
        </p:spPr>
        <p:txBody>
          <a:bodyPr wrap="none"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5325</TotalTime>
  <Words>3407</Words>
  <Application>Microsoft Office PowerPoint</Application>
  <PresentationFormat>全屏显示(4:3)</PresentationFormat>
  <Paragraphs>678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SanyPDP会话共享介绍</vt:lpstr>
      <vt:lpstr>大纲</vt:lpstr>
      <vt:lpstr>会话共享概述</vt:lpstr>
      <vt:lpstr>会话共享概述</vt:lpstr>
      <vt:lpstr>会话共享概述</vt:lpstr>
      <vt:lpstr>会话共享-逻辑架构</vt:lpstr>
      <vt:lpstr>会话共享-session存储结构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422</cp:revision>
  <dcterms:created xsi:type="dcterms:W3CDTF">2013-06-19T00:44:05Z</dcterms:created>
  <dcterms:modified xsi:type="dcterms:W3CDTF">2014-12-30T08:05:15Z</dcterms:modified>
</cp:coreProperties>
</file>